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44" r:id="rId6"/>
    <p:sldMasterId id="2147483756" r:id="rId7"/>
    <p:sldMasterId id="2147483792" r:id="rId8"/>
    <p:sldMasterId id="2147483804" r:id="rId9"/>
    <p:sldMasterId id="2147483816" r:id="rId10"/>
    <p:sldMasterId id="2147483828" r:id="rId11"/>
    <p:sldMasterId id="2147483840" r:id="rId12"/>
    <p:sldMasterId id="2147483852" r:id="rId13"/>
    <p:sldMasterId id="2147483876" r:id="rId14"/>
    <p:sldMasterId id="2147483936" r:id="rId15"/>
    <p:sldMasterId id="2147484008" r:id="rId16"/>
    <p:sldMasterId id="2147484056" r:id="rId17"/>
    <p:sldMasterId id="2147484068" r:id="rId18"/>
    <p:sldMasterId id="2147484080" r:id="rId19"/>
    <p:sldMasterId id="2147484116" r:id="rId20"/>
  </p:sldMasterIdLst>
  <p:sldIdLst>
    <p:sldId id="256" r:id="rId21"/>
    <p:sldId id="257" r:id="rId22"/>
    <p:sldId id="258" r:id="rId23"/>
    <p:sldId id="259" r:id="rId24"/>
    <p:sldId id="260" r:id="rId25"/>
    <p:sldId id="261" r:id="rId26"/>
    <p:sldId id="320" r:id="rId27"/>
    <p:sldId id="264" r:id="rId28"/>
    <p:sldId id="272" r:id="rId29"/>
    <p:sldId id="273" r:id="rId30"/>
    <p:sldId id="274" r:id="rId31"/>
    <p:sldId id="265" r:id="rId32"/>
    <p:sldId id="276" r:id="rId33"/>
    <p:sldId id="312" r:id="rId34"/>
    <p:sldId id="275" r:id="rId35"/>
    <p:sldId id="268" r:id="rId36"/>
    <p:sldId id="269" r:id="rId37"/>
    <p:sldId id="327" r:id="rId38"/>
    <p:sldId id="270" r:id="rId39"/>
    <p:sldId id="271" r:id="rId40"/>
    <p:sldId id="277" r:id="rId41"/>
    <p:sldId id="278" r:id="rId42"/>
    <p:sldId id="285" r:id="rId43"/>
    <p:sldId id="289" r:id="rId44"/>
    <p:sldId id="290" r:id="rId45"/>
    <p:sldId id="307" r:id="rId46"/>
    <p:sldId id="280" r:id="rId47"/>
    <p:sldId id="331" r:id="rId48"/>
    <p:sldId id="333" r:id="rId49"/>
    <p:sldId id="282" r:id="rId50"/>
    <p:sldId id="295" r:id="rId51"/>
    <p:sldId id="321" r:id="rId52"/>
    <p:sldId id="322" r:id="rId53"/>
    <p:sldId id="323" r:id="rId54"/>
    <p:sldId id="283" r:id="rId55"/>
    <p:sldId id="318" r:id="rId56"/>
    <p:sldId id="326" r:id="rId57"/>
    <p:sldId id="324" r:id="rId58"/>
    <p:sldId id="325" r:id="rId59"/>
    <p:sldId id="317" r:id="rId60"/>
    <p:sldId id="300" r:id="rId61"/>
    <p:sldId id="303" r:id="rId62"/>
    <p:sldId id="301" r:id="rId6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73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63" Type="http://schemas.openxmlformats.org/officeDocument/2006/relationships/slide" Target="slides/slide4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61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4. 5. 2016</a:t>
            </a:fld>
            <a:endParaRPr lang="sk-SK" dirty="0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4. 5. 2016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8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417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17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9456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319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452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8494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170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520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8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4. 5. 2016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1724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8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417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17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9456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3193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452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84948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1708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52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8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8139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1724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40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6347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45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272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9744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857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3127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69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417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44067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7577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236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1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5456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68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2886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670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1952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9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17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0259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4362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25444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8999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54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3535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71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420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5814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40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94568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90391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8496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311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2537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6856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005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0294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550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9507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72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3193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4115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04927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7265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9912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2061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97151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56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1649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823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63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4528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48429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2350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4467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3523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309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0794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62891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4.5.2016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432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4.5.2016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07927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4.5.2016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87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84948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4.5.2016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0309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4.5.2016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9068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4.5.2016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0580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4.5.2016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63930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4.5.2016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05659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4.5.2016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8698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4.5.2016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5537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4.5.2016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3879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84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981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1708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266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1109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9812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57392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08761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4618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8332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4832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0221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92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4. 5. 2016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5209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8797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22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2992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0917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9689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3632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1087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77031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7613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8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8139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31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929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544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9893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37937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9251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1196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4507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2508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51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1724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5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8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41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17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945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31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452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84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4. 5. 2016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17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52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813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17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8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417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17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9456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319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45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4. 5. 2016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8494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170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520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813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172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8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417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17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9456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3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4. 5. 2016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452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8494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170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520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813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172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8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417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17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94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4. 5. 2016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319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452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8494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170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520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813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172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8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417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17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4. 5. 2016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9456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319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452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8494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170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520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813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172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8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4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4. 5. 2016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17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9456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319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452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8494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170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520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813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172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8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4. 5. 2016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417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17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9456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319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452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8494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170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5209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813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1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4. 5. 2016</a:t>
            </a:fld>
            <a:endParaRPr lang="sk-SK" dirty="0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867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72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78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524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329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4.5.2016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97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584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946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395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4. 5. 2016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eanvaluesstudy.eu/" TargetMode="External"/><Relationship Id="rId2" Type="http://schemas.openxmlformats.org/officeDocument/2006/relationships/hyperlink" Target="http://www.europeansocialsurvey.org/dat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eshomepage.net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7851648" cy="1828800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Základy zpracování dat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Peter Spáč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4.5.2016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Proměnné - typy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fontScale="92500"/>
          </a:bodyPr>
          <a:lstStyle/>
          <a:p>
            <a:r>
              <a:rPr lang="sk-SK" b="1" dirty="0" smtClean="0"/>
              <a:t>Nominální:</a:t>
            </a:r>
          </a:p>
          <a:p>
            <a:pPr lvl="1"/>
            <a:r>
              <a:rPr lang="sk-SK" dirty="0" smtClean="0"/>
              <a:t>Jejich hodnoty není možné seřadit ani určit rozdíl mezi nimi</a:t>
            </a:r>
          </a:p>
          <a:p>
            <a:pPr lvl="1"/>
            <a:r>
              <a:rPr lang="sk-SK" dirty="0" smtClean="0"/>
              <a:t>Pohlaví, jméno</a:t>
            </a:r>
          </a:p>
          <a:p>
            <a:endParaRPr lang="sk-SK" dirty="0"/>
          </a:p>
          <a:p>
            <a:r>
              <a:rPr lang="sk-SK" b="1" dirty="0" smtClean="0"/>
              <a:t>Ordinální (pořadové):</a:t>
            </a:r>
          </a:p>
          <a:p>
            <a:pPr lvl="1"/>
            <a:r>
              <a:rPr lang="sk-SK" dirty="0" smtClean="0"/>
              <a:t>Možné seřazení, ale bez určení rozdílu mezi hodnotami</a:t>
            </a:r>
          </a:p>
          <a:p>
            <a:pPr lvl="1"/>
            <a:r>
              <a:rPr lang="sk-SK" dirty="0" smtClean="0"/>
              <a:t>Univerzitní tituly, hodnosti</a:t>
            </a:r>
          </a:p>
          <a:p>
            <a:pPr marL="0" indent="0">
              <a:buNone/>
            </a:pPr>
            <a:r>
              <a:rPr lang="sk-SK" dirty="0" smtClean="0"/>
              <a:t> </a:t>
            </a:r>
          </a:p>
          <a:p>
            <a:r>
              <a:rPr lang="sk-SK" b="1" dirty="0" smtClean="0"/>
              <a:t>Kardinální (intervalové):</a:t>
            </a:r>
          </a:p>
          <a:p>
            <a:pPr lvl="1"/>
            <a:r>
              <a:rPr lang="sk-SK" dirty="0" smtClean="0"/>
              <a:t>Možné seřazení i určení rozdílu mezi hodnotami</a:t>
            </a:r>
          </a:p>
          <a:p>
            <a:pPr lvl="1"/>
            <a:r>
              <a:rPr lang="sk-SK" dirty="0" smtClean="0"/>
              <a:t>Věk, výška, hlasy politické strany, počet teror. </a:t>
            </a:r>
            <a:r>
              <a:rPr lang="cs-CZ" dirty="0" smtClean="0"/>
              <a:t>útoků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25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Proměnné - typy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r>
              <a:rPr lang="sk-SK" b="1" dirty="0" smtClean="0"/>
              <a:t>Diskrétní:</a:t>
            </a:r>
          </a:p>
          <a:p>
            <a:pPr lvl="1"/>
            <a:r>
              <a:rPr lang="sk-SK" dirty="0" smtClean="0"/>
              <a:t>Limitovaný počet hodnot v rozsahu</a:t>
            </a:r>
          </a:p>
          <a:p>
            <a:pPr lvl="1"/>
            <a:r>
              <a:rPr lang="sk-SK" dirty="0" smtClean="0"/>
              <a:t>Počet dětí</a:t>
            </a:r>
          </a:p>
          <a:p>
            <a:pPr lvl="1"/>
            <a:r>
              <a:rPr lang="sk-SK" dirty="0" smtClean="0"/>
              <a:t>Dichotomické – pouze dvě hodnoty</a:t>
            </a:r>
          </a:p>
          <a:p>
            <a:endParaRPr lang="sk-SK" dirty="0"/>
          </a:p>
          <a:p>
            <a:r>
              <a:rPr lang="sk-SK" b="1" dirty="0" smtClean="0"/>
              <a:t>Spojité:</a:t>
            </a:r>
          </a:p>
          <a:p>
            <a:pPr lvl="1"/>
            <a:r>
              <a:rPr lang="sk-SK" dirty="0" smtClean="0"/>
              <a:t>Nelimitovaný počet hodnot v rozsahu</a:t>
            </a:r>
          </a:p>
          <a:p>
            <a:pPr lvl="1"/>
            <a:r>
              <a:rPr lang="sk-SK" dirty="0" smtClean="0"/>
              <a:t>Věk člověka</a:t>
            </a:r>
          </a:p>
          <a:p>
            <a:pPr lvl="1"/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0180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Případ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Jednotka analýzy</a:t>
            </a:r>
          </a:p>
          <a:p>
            <a:r>
              <a:rPr lang="sk-SK" dirty="0" smtClean="0"/>
              <a:t>Entita, při níž jsou sledovány hodnoty proměnných</a:t>
            </a:r>
          </a:p>
          <a:p>
            <a:r>
              <a:rPr lang="sk-SK" dirty="0" smtClean="0"/>
              <a:t>Člověk, region, stát, mezinárodní organizace, extremistická skupina</a:t>
            </a:r>
          </a:p>
          <a:p>
            <a:endParaRPr lang="sk-SK" dirty="0"/>
          </a:p>
          <a:p>
            <a:r>
              <a:rPr lang="sk-SK" dirty="0" smtClean="0"/>
              <a:t>Populace (základní soubor) – N</a:t>
            </a:r>
          </a:p>
          <a:p>
            <a:r>
              <a:rPr lang="sk-SK" dirty="0" smtClean="0"/>
              <a:t>Vzorek (výběrový soubor) - 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793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89120"/>
          </a:xfrm>
        </p:spPr>
        <p:txBody>
          <a:bodyPr/>
          <a:lstStyle/>
          <a:p>
            <a:r>
              <a:rPr lang="sk-SK" dirty="0" smtClean="0"/>
              <a:t>Volební podpora KDU-ČSL v </a:t>
            </a:r>
            <a:r>
              <a:rPr lang="cs-CZ" dirty="0" smtClean="0"/>
              <a:t>roce</a:t>
            </a:r>
            <a:r>
              <a:rPr lang="sk-SK" dirty="0" smtClean="0"/>
              <a:t> 2013 byla vyšší v oblastech s nadprůměrnou religiozitou, nízkou kupní silou, vysokou nezaměstnaností a početnějším zastoupením obyvatelů se základním a středním vzděláním</a:t>
            </a:r>
          </a:p>
          <a:p>
            <a:endParaRPr lang="sk-SK" dirty="0"/>
          </a:p>
          <a:p>
            <a:r>
              <a:rPr lang="sk-SK" dirty="0" smtClean="0"/>
              <a:t>Jak vypadá typický volič KDU-ČSL? (</a:t>
            </a:r>
            <a:r>
              <a:rPr lang="cs-CZ" dirty="0" smtClean="0"/>
              <a:t>alespoň</a:t>
            </a:r>
            <a:r>
              <a:rPr lang="sk-SK" dirty="0" smtClean="0"/>
              <a:t> 3 znaky)</a:t>
            </a:r>
          </a:p>
        </p:txBody>
      </p:sp>
    </p:spTree>
    <p:extLst>
      <p:ext uri="{BB962C8B-B14F-4D97-AF65-F5344CB8AC3E}">
        <p14:creationId xmlns:p14="http://schemas.microsoft.com/office/powerpoint/2010/main" val="231650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Data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Informace a údaje získané v rámci sběru</a:t>
            </a:r>
          </a:p>
          <a:p>
            <a:endParaRPr lang="sk-SK" dirty="0"/>
          </a:p>
          <a:p>
            <a:r>
              <a:rPr lang="sk-SK" dirty="0" smtClean="0"/>
              <a:t>Nevyhnutelný základ pro fázi analýzy a následného vyhodnocení</a:t>
            </a:r>
          </a:p>
          <a:p>
            <a:endParaRPr lang="sk-SK" dirty="0"/>
          </a:p>
          <a:p>
            <a:r>
              <a:rPr lang="sk-SK" dirty="0" smtClean="0"/>
              <a:t>Potřeba „očištění“ dat</a:t>
            </a:r>
          </a:p>
          <a:p>
            <a:endParaRPr lang="sk-SK" dirty="0"/>
          </a:p>
          <a:p>
            <a:r>
              <a:rPr lang="sk-SK" dirty="0" smtClean="0"/>
              <a:t>Typy – individuální, agregovaná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8212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Data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lnSpcReduction="10000"/>
          </a:bodyPr>
          <a:lstStyle/>
          <a:p>
            <a:r>
              <a:rPr lang="sk-SK" b="1" dirty="0" smtClean="0"/>
              <a:t>Individuální:</a:t>
            </a:r>
          </a:p>
          <a:p>
            <a:pPr lvl="1"/>
            <a:r>
              <a:rPr lang="sk-SK" dirty="0" smtClean="0"/>
              <a:t>Mikro-úroveň</a:t>
            </a:r>
          </a:p>
          <a:p>
            <a:pPr lvl="1"/>
            <a:r>
              <a:rPr lang="sk-SK" dirty="0" smtClean="0"/>
              <a:t>Práce s výběrovým souborem</a:t>
            </a:r>
          </a:p>
          <a:p>
            <a:pPr lvl="1"/>
            <a:r>
              <a:rPr lang="sk-SK" dirty="0" smtClean="0"/>
              <a:t>Údaje za jednotlivce, organizace</a:t>
            </a:r>
          </a:p>
          <a:p>
            <a:pPr lvl="1"/>
            <a:r>
              <a:rPr lang="sk-SK" dirty="0" smtClean="0"/>
              <a:t>Simpsonův paradox</a:t>
            </a:r>
          </a:p>
          <a:p>
            <a:endParaRPr lang="sk-SK" dirty="0"/>
          </a:p>
          <a:p>
            <a:r>
              <a:rPr lang="sk-SK" b="1" dirty="0" smtClean="0"/>
              <a:t>Agregovaná:</a:t>
            </a:r>
          </a:p>
          <a:p>
            <a:pPr lvl="1"/>
            <a:r>
              <a:rPr lang="sk-SK" dirty="0" smtClean="0"/>
              <a:t>Makro-úroveň</a:t>
            </a:r>
          </a:p>
          <a:p>
            <a:pPr lvl="1"/>
            <a:r>
              <a:rPr lang="sk-SK" dirty="0" smtClean="0"/>
              <a:t>Práce s celou populací</a:t>
            </a:r>
          </a:p>
          <a:p>
            <a:pPr lvl="1"/>
            <a:r>
              <a:rPr lang="sk-SK" dirty="0" smtClean="0"/>
              <a:t>Údaje za regiony, skupiny populace</a:t>
            </a:r>
          </a:p>
          <a:p>
            <a:pPr lvl="1"/>
            <a:r>
              <a:rPr lang="sk-SK" dirty="0" smtClean="0"/>
              <a:t>Možnost </a:t>
            </a:r>
            <a:r>
              <a:rPr lang="sk-SK" b="1" dirty="0" smtClean="0"/>
              <a:t>ekologické chyby</a:t>
            </a:r>
            <a:endParaRPr lang="sk-SK" b="1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646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Zabránění teroristickým činům</a:t>
            </a:r>
            <a:endParaRPr lang="sk-SK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865630"/>
              </p:ext>
            </p:extLst>
          </p:nvPr>
        </p:nvGraphicFramePr>
        <p:xfrm>
          <a:off x="228600" y="2590800"/>
          <a:ext cx="8762999" cy="2332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857"/>
                <a:gridCol w="1251857"/>
                <a:gridCol w="1251857"/>
                <a:gridCol w="1251857"/>
                <a:gridCol w="1251857"/>
                <a:gridCol w="1251857"/>
                <a:gridCol w="1251857"/>
              </a:tblGrid>
              <a:tr h="777346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Dohromady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7346">
                <a:tc>
                  <a:txBody>
                    <a:bodyPr/>
                    <a:lstStyle/>
                    <a:p>
                      <a:pPr algn="ctr"/>
                      <a:r>
                        <a:rPr lang="sk-SK" sz="2400" b="0" baseline="0" dirty="0" smtClean="0">
                          <a:solidFill>
                            <a:schemeClr val="tx1"/>
                          </a:solidFill>
                        </a:rPr>
                        <a:t>Stát 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39/52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 smtClean="0">
                          <a:solidFill>
                            <a:schemeClr val="tx1"/>
                          </a:solidFill>
                        </a:rPr>
                        <a:t>75 %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53/136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 smtClean="0">
                          <a:solidFill>
                            <a:schemeClr val="tx1"/>
                          </a:solidFill>
                        </a:rPr>
                        <a:t>38,97 %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92/188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48,94 %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7346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Stát</a:t>
                      </a:r>
                      <a:r>
                        <a:rPr lang="sk-SK" sz="2400" b="0" baseline="0" dirty="0" smtClean="0">
                          <a:solidFill>
                            <a:schemeClr val="tx1"/>
                          </a:solidFill>
                        </a:rPr>
                        <a:t> B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51/ 76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67,11 %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42/112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37,5 %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93/188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 smtClean="0">
                          <a:solidFill>
                            <a:schemeClr val="tx1"/>
                          </a:solidFill>
                        </a:rPr>
                        <a:t>49,47 %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3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Získávání dat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Existující datové soubory:</a:t>
            </a:r>
          </a:p>
          <a:p>
            <a:pPr lvl="1"/>
            <a:r>
              <a:rPr lang="sk-SK" dirty="0" smtClean="0"/>
              <a:t>Mezinárodní výzkumné programy (ISSP, ESS, EES)</a:t>
            </a:r>
          </a:p>
          <a:p>
            <a:pPr lvl="1"/>
            <a:r>
              <a:rPr lang="sk-SK" dirty="0" smtClean="0"/>
              <a:t>Národní výzkumy</a:t>
            </a:r>
          </a:p>
          <a:p>
            <a:pPr lvl="1"/>
            <a:r>
              <a:rPr lang="sk-SK" dirty="0" smtClean="0"/>
              <a:t>Oficiální </a:t>
            </a:r>
            <a:r>
              <a:rPr lang="sk-SK" dirty="0"/>
              <a:t>s</a:t>
            </a:r>
            <a:r>
              <a:rPr lang="sk-SK" dirty="0" smtClean="0"/>
              <a:t>tatistiky (demografie, volby, kriminalita)</a:t>
            </a:r>
          </a:p>
          <a:p>
            <a:endParaRPr lang="sk-SK" dirty="0"/>
          </a:p>
          <a:p>
            <a:r>
              <a:rPr lang="sk-SK" b="1" dirty="0" smtClean="0"/>
              <a:t>Sběr vlastních dat:</a:t>
            </a:r>
          </a:p>
          <a:p>
            <a:pPr lvl="1"/>
            <a:r>
              <a:rPr lang="sk-SK" dirty="0" smtClean="0"/>
              <a:t>Obsahová analýza</a:t>
            </a:r>
          </a:p>
          <a:p>
            <a:pPr lvl="1"/>
            <a:r>
              <a:rPr lang="sk-SK" dirty="0" smtClean="0"/>
              <a:t>Rozhovory</a:t>
            </a:r>
          </a:p>
          <a:p>
            <a:pPr lvl="1"/>
            <a:r>
              <a:rPr lang="sk-SK" dirty="0" smtClean="0"/>
              <a:t>Dotazníky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793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Získávání dat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European Social Survey:</a:t>
            </a:r>
          </a:p>
          <a:p>
            <a:pPr lvl="1"/>
            <a:r>
              <a:rPr lang="en-US" dirty="0">
                <a:hlinkClick r:id="rId2"/>
              </a:rPr>
              <a:t>http://www.europeansocialsurvey.org/data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2002, 2004, 2006, 2008, 2010, 2012, 2014</a:t>
            </a:r>
          </a:p>
          <a:p>
            <a:endParaRPr lang="en-US" dirty="0" smtClean="0"/>
          </a:p>
          <a:p>
            <a:r>
              <a:rPr lang="en-US" b="1" dirty="0" smtClean="0"/>
              <a:t>European Value Study:</a:t>
            </a:r>
          </a:p>
          <a:p>
            <a:pPr lvl="1"/>
            <a:r>
              <a:rPr lang="en-US" dirty="0">
                <a:hlinkClick r:id="rId3"/>
              </a:rPr>
              <a:t>http://www.europeanvaluesstudy.eu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1991, 1999/2000, 2008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European Election Studies:</a:t>
            </a:r>
          </a:p>
          <a:p>
            <a:pPr lvl="1"/>
            <a:r>
              <a:rPr lang="en-US" dirty="0">
                <a:hlinkClick r:id="rId4"/>
              </a:rPr>
              <a:t>http://eeshomepage.net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1979, 1984, 1989, 1994, 1999, 2004, 2009, 2014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6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Analýza dat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Analýza „vyčištěných“ dat</a:t>
            </a:r>
          </a:p>
          <a:p>
            <a:endParaRPr lang="sk-SK" dirty="0"/>
          </a:p>
          <a:p>
            <a:r>
              <a:rPr lang="sk-SK" b="1" dirty="0" smtClean="0"/>
              <a:t>Popisná (deskriptivní) </a:t>
            </a:r>
            <a:r>
              <a:rPr lang="sk-SK" b="1" dirty="0"/>
              <a:t>s</a:t>
            </a:r>
            <a:r>
              <a:rPr lang="sk-SK" b="1" dirty="0" smtClean="0"/>
              <a:t>tatistika:</a:t>
            </a:r>
          </a:p>
          <a:p>
            <a:pPr lvl="1"/>
            <a:r>
              <a:rPr lang="sk-SK" dirty="0" smtClean="0"/>
              <a:t>Univariační – analýza vlastností individuálních proměnných</a:t>
            </a:r>
          </a:p>
          <a:p>
            <a:endParaRPr lang="sk-SK" dirty="0"/>
          </a:p>
          <a:p>
            <a:r>
              <a:rPr lang="sk-SK" b="1" dirty="0" smtClean="0"/>
              <a:t>Vysvětlující </a:t>
            </a:r>
            <a:r>
              <a:rPr lang="sk-SK" b="1" dirty="0"/>
              <a:t>s</a:t>
            </a:r>
            <a:r>
              <a:rPr lang="sk-SK" b="1" dirty="0" smtClean="0"/>
              <a:t>tatistika:</a:t>
            </a:r>
          </a:p>
          <a:p>
            <a:pPr lvl="1"/>
            <a:r>
              <a:rPr lang="sk-SK" dirty="0" smtClean="0"/>
              <a:t>Bivariační, multivariační – souvislosti a vztahy mezi 2 a více proměnnými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793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Analýza dat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41520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Racionální proces, práce se získanými daty</a:t>
            </a:r>
          </a:p>
          <a:p>
            <a:endParaRPr lang="sk-SK" dirty="0"/>
          </a:p>
          <a:p>
            <a:r>
              <a:rPr lang="sk-SK" dirty="0" smtClean="0"/>
              <a:t>Cíle:</a:t>
            </a:r>
          </a:p>
          <a:p>
            <a:pPr lvl="1"/>
            <a:r>
              <a:rPr lang="sk-SK" dirty="0" smtClean="0"/>
              <a:t>Najít odpovědi na otázky</a:t>
            </a:r>
          </a:p>
          <a:p>
            <a:pPr lvl="1"/>
            <a:r>
              <a:rPr lang="sk-SK" dirty="0" smtClean="0"/>
              <a:t>Potvrdit / zamítnout hypotézy</a:t>
            </a:r>
          </a:p>
          <a:p>
            <a:endParaRPr lang="sk-SK" dirty="0"/>
          </a:p>
          <a:p>
            <a:r>
              <a:rPr lang="sk-SK" dirty="0" smtClean="0"/>
              <a:t>Porovnávání proměnných, hledání vzorců a pravidelností</a:t>
            </a:r>
          </a:p>
          <a:p>
            <a:endParaRPr lang="sk-SK" dirty="0"/>
          </a:p>
          <a:p>
            <a:r>
              <a:rPr lang="sk-SK" dirty="0" smtClean="0"/>
              <a:t>Vyloučení zdánlivých vztahů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Popisné statistiky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Třídění prvního stupně</a:t>
            </a:r>
          </a:p>
          <a:p>
            <a:r>
              <a:rPr lang="sk-SK" dirty="0" smtClean="0"/>
              <a:t>Vztažené k jedné proměnné a jejím hodnotám</a:t>
            </a:r>
          </a:p>
          <a:p>
            <a:r>
              <a:rPr lang="sk-SK" dirty="0" smtClean="0"/>
              <a:t>Popis proměnných</a:t>
            </a:r>
          </a:p>
          <a:p>
            <a:endParaRPr lang="sk-SK" dirty="0"/>
          </a:p>
          <a:p>
            <a:r>
              <a:rPr lang="sk-SK" dirty="0" smtClean="0"/>
              <a:t>Možnosti:</a:t>
            </a:r>
          </a:p>
          <a:p>
            <a:pPr lvl="1"/>
            <a:r>
              <a:rPr lang="sk-SK" dirty="0" smtClean="0"/>
              <a:t>Četnosti</a:t>
            </a:r>
          </a:p>
          <a:p>
            <a:pPr lvl="1"/>
            <a:r>
              <a:rPr lang="sk-SK" dirty="0" smtClean="0"/>
              <a:t>Střední hodnoty</a:t>
            </a:r>
          </a:p>
          <a:p>
            <a:pPr lvl="1"/>
            <a:r>
              <a:rPr lang="sk-SK" dirty="0" smtClean="0"/>
              <a:t>Distribuce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793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sk-SK" dirty="0" smtClean="0"/>
              <a:t>Četnosti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Absolutní, relativní, validní, kumulativní relativní</a:t>
            </a:r>
            <a:endParaRPr lang="sk-SK" sz="24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391647"/>
              </p:ext>
            </p:extLst>
          </p:nvPr>
        </p:nvGraphicFramePr>
        <p:xfrm>
          <a:off x="381000" y="2133600"/>
          <a:ext cx="8382000" cy="4625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490583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Strana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Abs. počet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Podíl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Validní podíl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Kumulat.</a:t>
                      </a:r>
                      <a:r>
                        <a:rPr lang="sk-SK" sz="2000" b="0" baseline="0" dirty="0" smtClean="0">
                          <a:solidFill>
                            <a:schemeClr val="tx1"/>
                          </a:solidFill>
                        </a:rPr>
                        <a:t> procento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0583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ČSSD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432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34,15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0583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KSČM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251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53,99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0583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TOP09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186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68,69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0583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ODS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164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81,65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0583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Ostatní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0583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Spolu odp.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1265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0583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Bez odp.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691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0583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Spolu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1956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6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Střední hodnoty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b="1" dirty="0" smtClean="0"/>
              <a:t>Modus:</a:t>
            </a:r>
          </a:p>
          <a:p>
            <a:pPr lvl="1"/>
            <a:r>
              <a:rPr lang="sk-SK" dirty="0" smtClean="0"/>
              <a:t>Nejčastěji se vyskytující hodnota</a:t>
            </a:r>
          </a:p>
          <a:p>
            <a:pPr lvl="1"/>
            <a:r>
              <a:rPr lang="sk-SK" dirty="0" smtClean="0"/>
              <a:t>Nominální, ordinální, kardinální</a:t>
            </a:r>
          </a:p>
          <a:p>
            <a:pPr marL="393192" lvl="1" indent="0">
              <a:buNone/>
            </a:pPr>
            <a:endParaRPr lang="sk-SK" dirty="0" smtClean="0"/>
          </a:p>
          <a:p>
            <a:r>
              <a:rPr lang="sk-SK" b="1" dirty="0" smtClean="0"/>
              <a:t>Medián:</a:t>
            </a:r>
          </a:p>
          <a:p>
            <a:pPr lvl="1"/>
            <a:r>
              <a:rPr lang="sk-SK" dirty="0" smtClean="0"/>
              <a:t>Hodnota středního prvku</a:t>
            </a:r>
          </a:p>
          <a:p>
            <a:pPr lvl="1"/>
            <a:r>
              <a:rPr lang="sk-SK" dirty="0" smtClean="0"/>
              <a:t>Ordinální, kardinální</a:t>
            </a:r>
          </a:p>
          <a:p>
            <a:pPr lvl="1"/>
            <a:endParaRPr lang="sk-SK" dirty="0" smtClean="0"/>
          </a:p>
          <a:p>
            <a:r>
              <a:rPr lang="sk-SK" b="1" dirty="0" smtClean="0"/>
              <a:t>Průměr:</a:t>
            </a:r>
          </a:p>
          <a:p>
            <a:pPr lvl="1"/>
            <a:r>
              <a:rPr lang="sk-SK" dirty="0" smtClean="0"/>
              <a:t>Součet hodnot vydělený jejich počtem</a:t>
            </a:r>
          </a:p>
          <a:p>
            <a:pPr lvl="1"/>
            <a:r>
              <a:rPr lang="sk-SK" dirty="0" smtClean="0"/>
              <a:t>Kardinální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616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www.strategic.ro/wp-content/uploads/Ibalgin-Rap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376" y="990600"/>
            <a:ext cx="27040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Střední hodnoty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Paralen</a:t>
            </a:r>
          </a:p>
          <a:p>
            <a:r>
              <a:rPr lang="sk-SK" dirty="0" smtClean="0"/>
              <a:t>Strepfen</a:t>
            </a:r>
          </a:p>
          <a:p>
            <a:r>
              <a:rPr lang="sk-SK" dirty="0" smtClean="0"/>
              <a:t>Tantum verde</a:t>
            </a:r>
          </a:p>
          <a:p>
            <a:r>
              <a:rPr lang="sk-SK" dirty="0" smtClean="0"/>
              <a:t>Strepfen</a:t>
            </a:r>
          </a:p>
          <a:p>
            <a:r>
              <a:rPr lang="sk-SK" dirty="0" smtClean="0"/>
              <a:t>Strepsils</a:t>
            </a:r>
          </a:p>
          <a:p>
            <a:r>
              <a:rPr lang="sk-SK" dirty="0" smtClean="0"/>
              <a:t>Zodac</a:t>
            </a:r>
          </a:p>
          <a:p>
            <a:r>
              <a:rPr lang="sk-SK" dirty="0" smtClean="0"/>
              <a:t>Ibalgin</a:t>
            </a:r>
          </a:p>
          <a:p>
            <a:r>
              <a:rPr lang="sk-SK" dirty="0" smtClean="0"/>
              <a:t>Algifen</a:t>
            </a:r>
            <a:endParaRPr lang="sk-SK" dirty="0"/>
          </a:p>
          <a:p>
            <a:endParaRPr lang="sk-SK" dirty="0"/>
          </a:p>
        </p:txBody>
      </p:sp>
      <p:pic>
        <p:nvPicPr>
          <p:cNvPr id="2050" name="Picture 2" descr="http://www.sunpharma.sk/sites/default/files/imagecache/product_full/produkty/paralen_500-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85800"/>
            <a:ext cx="2376519" cy="202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najlekaren.eu/3017-9591-large/strepfen-med-a-citron-24-pastilie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812" y="4397406"/>
            <a:ext cx="1927194" cy="192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rmax-lekarna.cz/files/products_images/big/t/tantum_verde_mint_20pastilek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97406"/>
            <a:ext cx="20383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zodac7.cz/Files/public/obrazky/Zodac_obrazky/zoda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34" y="3200400"/>
            <a:ext cx="1924566" cy="128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0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Střední hodnoty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1, </a:t>
            </a:r>
            <a:r>
              <a:rPr lang="sk-SK" dirty="0"/>
              <a:t>1, 2, 3, 7, 8, 9, </a:t>
            </a:r>
            <a:r>
              <a:rPr lang="sk-SK" dirty="0" smtClean="0"/>
              <a:t>12, 15, 18, 25, 41, 43</a:t>
            </a:r>
          </a:p>
          <a:p>
            <a:endParaRPr lang="sk-SK" dirty="0" smtClean="0"/>
          </a:p>
          <a:p>
            <a:r>
              <a:rPr lang="sk-SK" dirty="0" smtClean="0"/>
              <a:t>Modus = 1</a:t>
            </a:r>
          </a:p>
          <a:p>
            <a:r>
              <a:rPr lang="sk-SK" dirty="0" smtClean="0"/>
              <a:t>Medián = 9</a:t>
            </a:r>
          </a:p>
          <a:p>
            <a:r>
              <a:rPr lang="sk-SK" dirty="0" smtClean="0"/>
              <a:t>Průměr = 185 / 13 = 14,23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96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Střední hodnoty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Modus – méně časté využití</a:t>
            </a:r>
          </a:p>
          <a:p>
            <a:endParaRPr lang="sk-SK" dirty="0"/>
          </a:p>
          <a:p>
            <a:r>
              <a:rPr lang="sk-SK" dirty="0" smtClean="0"/>
              <a:t>Průměr:</a:t>
            </a:r>
          </a:p>
          <a:p>
            <a:pPr lvl="1"/>
            <a:r>
              <a:rPr lang="sk-SK" dirty="0" smtClean="0"/>
              <a:t>Tradičně používaný ukazatel</a:t>
            </a:r>
          </a:p>
          <a:p>
            <a:pPr lvl="1"/>
            <a:r>
              <a:rPr lang="sk-SK" dirty="0" smtClean="0"/>
              <a:t>Extrémní hodnota může výrazně vychýlit jeho výstupy </a:t>
            </a:r>
            <a:r>
              <a:rPr lang="sk-SK" dirty="0" smtClean="0">
                <a:sym typeface="Wingdings" pitchFamily="2" charset="2"/>
              </a:rPr>
              <a:t> průměrná mzda</a:t>
            </a:r>
          </a:p>
          <a:p>
            <a:endParaRPr lang="sk-SK" dirty="0">
              <a:sym typeface="Wingdings" pitchFamily="2" charset="2"/>
            </a:endParaRPr>
          </a:p>
          <a:p>
            <a:r>
              <a:rPr lang="sk-SK" dirty="0" smtClean="0">
                <a:sym typeface="Wingdings" pitchFamily="2" charset="2"/>
              </a:rPr>
              <a:t>Pokud jsou všechny hodnoty ve vzorku stejné, modus, medián a průměr jsou totožné</a:t>
            </a:r>
            <a:endParaRPr lang="sk-SK" dirty="0" smtClean="0"/>
          </a:p>
          <a:p>
            <a:pPr lvl="1"/>
            <a:endParaRPr lang="sk-SK" dirty="0"/>
          </a:p>
          <a:p>
            <a:pPr lvl="1"/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5339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Mzdy v ČR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sk-SK" dirty="0"/>
          </a:p>
          <a:p>
            <a:pPr lvl="1"/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880254"/>
              </p:ext>
            </p:extLst>
          </p:nvPr>
        </p:nvGraphicFramePr>
        <p:xfrm>
          <a:off x="228600" y="1981200"/>
          <a:ext cx="85344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571500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dirty="0" smtClean="0">
                          <a:solidFill>
                            <a:schemeClr val="tx1"/>
                          </a:solidFill>
                        </a:rPr>
                        <a:t>Průměrná</a:t>
                      </a:r>
                      <a:r>
                        <a:rPr lang="cs-CZ" sz="2800" b="0" baseline="0" dirty="0" smtClean="0">
                          <a:solidFill>
                            <a:schemeClr val="tx1"/>
                          </a:solidFill>
                        </a:rPr>
                        <a:t> mzda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dirty="0" smtClean="0">
                          <a:solidFill>
                            <a:schemeClr val="tx1"/>
                          </a:solidFill>
                        </a:rPr>
                        <a:t>Mediánová mzda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cs-CZ" sz="2800" b="0" dirty="0" smtClean="0">
                          <a:solidFill>
                            <a:schemeClr val="tx1"/>
                          </a:solidFill>
                        </a:rPr>
                        <a:t>1Q</a:t>
                      </a:r>
                      <a:r>
                        <a:rPr lang="cs-CZ" sz="2800" b="0" baseline="0" dirty="0" smtClean="0">
                          <a:solidFill>
                            <a:schemeClr val="tx1"/>
                          </a:solidFill>
                        </a:rPr>
                        <a:t> 201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306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21 143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cs-CZ" sz="2800" b="0" dirty="0" smtClean="0">
                          <a:solidFill>
                            <a:schemeClr val="tx1"/>
                          </a:solidFill>
                        </a:rPr>
                        <a:t>2Q 201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26 287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22 230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cs-CZ" sz="2800" b="0" dirty="0" smtClean="0">
                          <a:solidFill>
                            <a:schemeClr val="tx1"/>
                          </a:solidFill>
                        </a:rPr>
                        <a:t>3Q 201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26 072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22 531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cs-CZ" sz="2800" b="0" dirty="0" smtClean="0">
                          <a:solidFill>
                            <a:schemeClr val="tx1"/>
                          </a:solidFill>
                        </a:rPr>
                        <a:t>4Q 201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28 152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23 745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cs-CZ" sz="2800" b="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26 467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22 412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15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Bivariační </a:t>
            </a:r>
            <a:r>
              <a:rPr lang="sk-SK" dirty="0"/>
              <a:t>s</a:t>
            </a:r>
            <a:r>
              <a:rPr lang="sk-SK" dirty="0" smtClean="0"/>
              <a:t>tatistiky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Třídění druhého stupně</a:t>
            </a:r>
          </a:p>
          <a:p>
            <a:endParaRPr lang="sk-SK" dirty="0" smtClean="0"/>
          </a:p>
          <a:p>
            <a:r>
              <a:rPr lang="sk-SK" dirty="0" smtClean="0"/>
              <a:t>Posuzuje se hodnota dvou proměnných</a:t>
            </a:r>
          </a:p>
          <a:p>
            <a:endParaRPr lang="sk-SK" dirty="0"/>
          </a:p>
          <a:p>
            <a:r>
              <a:rPr lang="sk-SK" dirty="0" smtClean="0"/>
              <a:t>Kontingenční tabulky</a:t>
            </a:r>
          </a:p>
          <a:p>
            <a:endParaRPr lang="sk-SK" dirty="0"/>
          </a:p>
          <a:p>
            <a:r>
              <a:rPr lang="sk-SK" dirty="0" smtClean="0"/>
              <a:t>Korelace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616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Kontingenční tabulky</a:t>
            </a:r>
            <a:endParaRPr lang="sk-SK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708978"/>
              </p:ext>
            </p:extLst>
          </p:nvPr>
        </p:nvGraphicFramePr>
        <p:xfrm>
          <a:off x="838200" y="1143000"/>
          <a:ext cx="7467600" cy="4343405"/>
        </p:xfrm>
        <a:graphic>
          <a:graphicData uri="http://schemas.openxmlformats.org/drawingml/2006/table">
            <a:tbl>
              <a:tblPr/>
              <a:tblGrid>
                <a:gridCol w="1493520"/>
                <a:gridCol w="1493520"/>
                <a:gridCol w="1493520"/>
                <a:gridCol w="1493520"/>
                <a:gridCol w="1493520"/>
              </a:tblGrid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 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 +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Spolu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8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Strana 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Počet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8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Podíl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8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Strana 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Počet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8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Podíl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,3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8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Strana 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Počet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8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Podíl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,5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8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Strana 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Počet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8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Podíl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8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Spolu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Počet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2 265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8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Podíl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,6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12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187555"/>
              </p:ext>
            </p:extLst>
          </p:nvPr>
        </p:nvGraphicFramePr>
        <p:xfrm>
          <a:off x="838200" y="533400"/>
          <a:ext cx="7467600" cy="5922825"/>
        </p:xfrm>
        <a:graphic>
          <a:graphicData uri="http://schemas.openxmlformats.org/drawingml/2006/table">
            <a:tbl>
              <a:tblPr/>
              <a:tblGrid>
                <a:gridCol w="1493520"/>
                <a:gridCol w="1493520"/>
                <a:gridCol w="1493520"/>
                <a:gridCol w="1493520"/>
                <a:gridCol w="1493520"/>
              </a:tblGrid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 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 +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Spolu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8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Strana 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Počet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8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Podíl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855"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St. Res.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-21,5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8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Strana 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Počet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8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Podíl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,3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855"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St. Res.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8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Strana 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Počet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8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Podíl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,5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855"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St. Res.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-11,1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8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Strana 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Počet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8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Podíl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855"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St. Res.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-14,3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8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Spolu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Počet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2 265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48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Podíl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,6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63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0/06/Panda_San_Diego_2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85" y="0"/>
            <a:ext cx="9165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3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Korelace (korelační koeficient)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Odhalení statistické </a:t>
            </a:r>
            <a:r>
              <a:rPr lang="sk-SK" b="1" dirty="0" smtClean="0"/>
              <a:t>souvislosti</a:t>
            </a:r>
            <a:r>
              <a:rPr lang="sk-SK" dirty="0" smtClean="0"/>
              <a:t> mezi proměnnými</a:t>
            </a:r>
          </a:p>
          <a:p>
            <a:endParaRPr lang="sk-SK" dirty="0" smtClean="0"/>
          </a:p>
          <a:p>
            <a:r>
              <a:rPr lang="sk-SK" dirty="0" smtClean="0"/>
              <a:t>Symetričnost – není podstatné, v jakém „pořadí“ jsou proměnné do výpočtu zadávány</a:t>
            </a:r>
          </a:p>
          <a:p>
            <a:endParaRPr lang="sk-SK" dirty="0" smtClean="0"/>
          </a:p>
          <a:p>
            <a:r>
              <a:rPr lang="sk-SK" dirty="0" smtClean="0"/>
              <a:t>Pozitivní korelace – se vzrůstající hodnotou jedné proměnné vzrůstají hodnoty druhé proměnné a naopak</a:t>
            </a:r>
          </a:p>
          <a:p>
            <a:endParaRPr lang="sk-SK" dirty="0"/>
          </a:p>
          <a:p>
            <a:r>
              <a:rPr lang="sk-SK" dirty="0" smtClean="0"/>
              <a:t>Negativní korelace – se vzrůstající hodnotou jedné proměnné klesají hodnoty druhé proměnné a naopak</a:t>
            </a:r>
          </a:p>
          <a:p>
            <a:endParaRPr lang="sk-SK" dirty="0"/>
          </a:p>
          <a:p>
            <a:r>
              <a:rPr lang="sk-SK" dirty="0" smtClean="0"/>
              <a:t>Korelace </a:t>
            </a:r>
            <a:r>
              <a:rPr lang="sk-SK" b="1" dirty="0" smtClean="0"/>
              <a:t>není důkazem kauzality</a:t>
            </a:r>
          </a:p>
        </p:txBody>
      </p:sp>
    </p:spTree>
    <p:extLst>
      <p:ext uri="{BB962C8B-B14F-4D97-AF65-F5344CB8AC3E}">
        <p14:creationId xmlns:p14="http://schemas.microsoft.com/office/powerpoint/2010/main" val="22616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Korelace (korelační koeficient)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r>
              <a:rPr lang="sk-SK" dirty="0" smtClean="0"/>
              <a:t>Rozpětí hodnot -1 až +1</a:t>
            </a:r>
          </a:p>
          <a:p>
            <a:pPr lvl="1"/>
            <a:r>
              <a:rPr lang="sk-SK" dirty="0" smtClean="0"/>
              <a:t>- 1  </a:t>
            </a:r>
            <a:r>
              <a:rPr lang="sk-SK" dirty="0" smtClean="0">
                <a:sym typeface="Wingdings" pitchFamily="2" charset="2"/>
              </a:rPr>
              <a:t> perfektní negativní korelace</a:t>
            </a:r>
          </a:p>
          <a:p>
            <a:pPr lvl="1"/>
            <a:r>
              <a:rPr lang="sk-SK" dirty="0" smtClean="0">
                <a:sym typeface="Wingdings" pitchFamily="2" charset="2"/>
              </a:rPr>
              <a:t>0    úplná nezávislost</a:t>
            </a:r>
          </a:p>
          <a:p>
            <a:pPr lvl="1"/>
            <a:r>
              <a:rPr lang="sk-SK" dirty="0" smtClean="0">
                <a:sym typeface="Wingdings" pitchFamily="2" charset="2"/>
              </a:rPr>
              <a:t>+ 1  perfektní pozitivní korelace</a:t>
            </a:r>
          </a:p>
          <a:p>
            <a:endParaRPr lang="sk-SK" dirty="0">
              <a:sym typeface="Wingdings" pitchFamily="2" charset="2"/>
            </a:endParaRPr>
          </a:p>
          <a:p>
            <a:r>
              <a:rPr lang="sk-SK" dirty="0" smtClean="0">
                <a:sym typeface="Wingdings" pitchFamily="2" charset="2"/>
              </a:rPr>
              <a:t>0,1 – slabá souvislost</a:t>
            </a:r>
          </a:p>
          <a:p>
            <a:r>
              <a:rPr lang="sk-SK" dirty="0" smtClean="0">
                <a:sym typeface="Wingdings" pitchFamily="2" charset="2"/>
              </a:rPr>
              <a:t>0,3 – střední souvislost</a:t>
            </a:r>
          </a:p>
          <a:p>
            <a:r>
              <a:rPr lang="sk-SK" dirty="0" smtClean="0">
                <a:sym typeface="Wingdings" pitchFamily="2" charset="2"/>
              </a:rPr>
              <a:t>0,5 – silná souvislost</a:t>
            </a:r>
          </a:p>
          <a:p>
            <a:pPr marL="0" indent="0">
              <a:buNone/>
            </a:pPr>
            <a:endParaRPr lang="sk-SK" b="1" dirty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018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Mexican lemon imports prevent highway death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838200"/>
            <a:ext cx="808892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0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imgur.com/qELHly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4643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obsahu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1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600" dirty="0" smtClean="0"/>
              <a:t>Korelační koeficient: 0,901</a:t>
            </a:r>
          </a:p>
          <a:p>
            <a:endParaRPr lang="sk-SK" b="1" dirty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4984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1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600" dirty="0" smtClean="0"/>
              <a:t>Korelační koeficient: 0,870</a:t>
            </a:r>
          </a:p>
          <a:p>
            <a:endParaRPr lang="sk-SK" b="1" dirty="0"/>
          </a:p>
          <a:p>
            <a:endParaRPr lang="sk-SK" dirty="0" smtClean="0"/>
          </a:p>
        </p:txBody>
      </p:sp>
      <p:pic>
        <p:nvPicPr>
          <p:cNvPr id="3076" name="Picture 4" descr="http://tylervigen.com/correlation_project/correlation_images/age-of-miss-america_murders-by-steam-hot-vapours-and-hot-objec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685800"/>
            <a:ext cx="874643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61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Multivariační analýza - regrese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Analýza vztahu více proměnných</a:t>
            </a:r>
          </a:p>
          <a:p>
            <a:endParaRPr lang="sk-SK" dirty="0"/>
          </a:p>
          <a:p>
            <a:r>
              <a:rPr lang="sk-SK" dirty="0" smtClean="0"/>
              <a:t>Zjišťuje, jak se při změně jedné nezávislé proměnné za současné neměnnosti ostatních nezávislých proměnných mění hodnota závislé proměnné</a:t>
            </a:r>
          </a:p>
          <a:p>
            <a:endParaRPr lang="sk-SK" dirty="0"/>
          </a:p>
          <a:p>
            <a:r>
              <a:rPr lang="sk-SK" dirty="0" smtClean="0"/>
              <a:t>Prokazuje:</a:t>
            </a:r>
          </a:p>
          <a:p>
            <a:pPr lvl="1"/>
            <a:r>
              <a:rPr lang="sk-SK" dirty="0" smtClean="0"/>
              <a:t>Vliv nezávislých proměnných na závislou proměnnou</a:t>
            </a:r>
          </a:p>
          <a:p>
            <a:pPr lvl="1"/>
            <a:r>
              <a:rPr lang="sk-SK" dirty="0" smtClean="0"/>
              <a:t>Vzájemnou sílu nezávislých </a:t>
            </a:r>
            <a:r>
              <a:rPr lang="sk-SK" dirty="0" err="1" smtClean="0"/>
              <a:t>proměnných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Závislá </a:t>
            </a:r>
            <a:r>
              <a:rPr lang="sk-SK" dirty="0" err="1" smtClean="0"/>
              <a:t>proměnná</a:t>
            </a:r>
            <a:r>
              <a:rPr lang="sk-SK" dirty="0" smtClean="0"/>
              <a:t>:</a:t>
            </a:r>
          </a:p>
          <a:p>
            <a:pPr lvl="1"/>
            <a:r>
              <a:rPr lang="sk-SK" dirty="0" err="1" smtClean="0"/>
              <a:t>Kardinální</a:t>
            </a:r>
            <a:r>
              <a:rPr lang="sk-SK" dirty="0" smtClean="0"/>
              <a:t> – </a:t>
            </a:r>
            <a:r>
              <a:rPr lang="sk-SK" dirty="0" err="1" smtClean="0"/>
              <a:t>lineární</a:t>
            </a:r>
            <a:r>
              <a:rPr lang="sk-SK" dirty="0" smtClean="0"/>
              <a:t> regrese</a:t>
            </a:r>
          </a:p>
          <a:p>
            <a:pPr lvl="1"/>
            <a:r>
              <a:rPr lang="sk-SK" dirty="0" smtClean="0"/>
              <a:t>Kategorická </a:t>
            </a:r>
            <a:r>
              <a:rPr lang="sk-SK" dirty="0"/>
              <a:t>- </a:t>
            </a:r>
            <a:r>
              <a:rPr lang="sk-SK" dirty="0" smtClean="0"/>
              <a:t>logistická regrese</a:t>
            </a:r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616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940872"/>
              </p:ext>
            </p:extLst>
          </p:nvPr>
        </p:nvGraphicFramePr>
        <p:xfrm>
          <a:off x="1300164" y="228600"/>
          <a:ext cx="5862636" cy="1219200"/>
        </p:xfrm>
        <a:graphic>
          <a:graphicData uri="http://schemas.openxmlformats.org/drawingml/2006/table">
            <a:tbl>
              <a:tblPr/>
              <a:tblGrid>
                <a:gridCol w="788965"/>
                <a:gridCol w="1020654"/>
                <a:gridCol w="1082913"/>
                <a:gridCol w="1485052"/>
                <a:gridCol w="1485052"/>
              </a:tblGrid>
              <a:tr h="304800">
                <a:tc gridSpan="5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Model Summary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Model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 Square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Adjusted R Square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Std. Error of the Estimate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405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64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63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5,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50964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955177"/>
              </p:ext>
            </p:extLst>
          </p:nvPr>
        </p:nvGraphicFramePr>
        <p:xfrm>
          <a:off x="609599" y="1981199"/>
          <a:ext cx="7924802" cy="4274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288"/>
                <a:gridCol w="1795650"/>
                <a:gridCol w="1532288"/>
                <a:gridCol w="1532288"/>
                <a:gridCol w="1532288"/>
              </a:tblGrid>
              <a:tr h="422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Beta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Sig.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2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(Constant)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3,213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000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2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Pohlaví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Žena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-0,259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-0,017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294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Titul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Mgr.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-0,039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-0,003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855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2942">
                <a:tc vMerge="1"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Doktor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0,657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0,045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010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2942">
                <a:tc vMerge="1"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Profesor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3,594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0,106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000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294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Povolání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Politik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4,911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0,226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000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407">
                <a:tc vMerge="1"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Lok. politik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0,192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0,008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574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2942">
                <a:tc vMerge="1"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Podnikatel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-0,12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-0,006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676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2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Pořadí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-0,031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-0,223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000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1127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err="1" smtClean="0"/>
              <a:t>Lineární</a:t>
            </a:r>
            <a:r>
              <a:rPr lang="sk-SK" dirty="0" smtClean="0"/>
              <a:t> regrese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b="1" dirty="0" smtClean="0"/>
              <a:t>Index </a:t>
            </a:r>
            <a:r>
              <a:rPr lang="sk-SK" b="1" dirty="0" err="1" smtClean="0"/>
              <a:t>determinace</a:t>
            </a:r>
            <a:r>
              <a:rPr lang="sk-SK" b="1" dirty="0" smtClean="0"/>
              <a:t> (R</a:t>
            </a:r>
            <a:r>
              <a:rPr lang="sk-SK" b="1" baseline="30000" dirty="0" smtClean="0"/>
              <a:t>2</a:t>
            </a:r>
            <a:r>
              <a:rPr lang="sk-SK" b="1" dirty="0" smtClean="0"/>
              <a:t>):</a:t>
            </a:r>
          </a:p>
          <a:p>
            <a:pPr lvl="1"/>
            <a:r>
              <a:rPr lang="sk-SK" dirty="0" smtClean="0"/>
              <a:t>Uvádí, jaký podíl výskytu závislé proměnné je vysvětlený námi použitými nezávislými proměnnými</a:t>
            </a:r>
          </a:p>
          <a:p>
            <a:endParaRPr lang="sk-SK" dirty="0"/>
          </a:p>
          <a:p>
            <a:r>
              <a:rPr lang="sk-SK" b="1" dirty="0" smtClean="0"/>
              <a:t>Nestandardizovaný koeficient (b):</a:t>
            </a:r>
          </a:p>
          <a:p>
            <a:pPr lvl="1"/>
            <a:r>
              <a:rPr lang="sk-SK" dirty="0" smtClean="0"/>
              <a:t>Uvádí o kolik se změní hodnota závislé proměnné při změně nezávislé proměnné (při zachování ostatních nezávislých) o jednotku</a:t>
            </a:r>
          </a:p>
          <a:p>
            <a:endParaRPr lang="sk-SK" dirty="0"/>
          </a:p>
          <a:p>
            <a:r>
              <a:rPr lang="sk-SK" b="1" dirty="0" smtClean="0"/>
              <a:t>Standardizovaný koeficient (Beta):</a:t>
            </a:r>
          </a:p>
          <a:p>
            <a:pPr lvl="1"/>
            <a:r>
              <a:rPr lang="sk-SK" dirty="0" smtClean="0"/>
              <a:t>Uvádí sílu nezávislé proměnné vůči ostatním nezávislým proměnným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04721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Multivariační analýza - regrese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Dummy proměnné:</a:t>
            </a:r>
          </a:p>
          <a:p>
            <a:pPr lvl="1"/>
            <a:r>
              <a:rPr lang="sk-SK" dirty="0" smtClean="0"/>
              <a:t>Pouze hodnoty </a:t>
            </a:r>
            <a:r>
              <a:rPr lang="sk-SK" b="1" dirty="0" smtClean="0"/>
              <a:t>nula a jedna</a:t>
            </a:r>
          </a:p>
          <a:p>
            <a:pPr lvl="1"/>
            <a:r>
              <a:rPr lang="sk-SK" dirty="0" smtClean="0"/>
              <a:t>Typický výsledek úpravy proměnných, které by jinak nemohly být zapracovány (např. povolání, titul)</a:t>
            </a:r>
          </a:p>
          <a:p>
            <a:pPr lvl="1"/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  <p:pic>
        <p:nvPicPr>
          <p:cNvPr id="4098" name="Picture 2" descr="https://theosophical.files.wordpress.com/2011/06/zer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24003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vignette4.wikia.nocookie.net/lyricwiki/images/9/98/Number_one.png/revision/latest?cb=200808020414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675" y="3962399"/>
            <a:ext cx="2220527" cy="222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29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Dummy proměnné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Univerzitní tituly – bez, Bc., Mgr., Ing., Ph.D., ...</a:t>
            </a:r>
          </a:p>
          <a:p>
            <a:endParaRPr lang="sk-SK" dirty="0"/>
          </a:p>
          <a:p>
            <a:r>
              <a:rPr lang="sk-SK" dirty="0" smtClean="0"/>
              <a:t>Pro každou kategorii se vytvoří samostatná dummy proměnná (např. Mgr.)</a:t>
            </a:r>
          </a:p>
          <a:p>
            <a:endParaRPr lang="sk-SK" dirty="0"/>
          </a:p>
          <a:p>
            <a:r>
              <a:rPr lang="sk-SK" dirty="0" smtClean="0"/>
              <a:t>Hodnoty těchto proměnných jsou pouze nula anebo jedna (Mgr. = 1, všechno ostatní = 0)</a:t>
            </a:r>
          </a:p>
          <a:p>
            <a:endParaRPr lang="sk-SK" dirty="0"/>
          </a:p>
          <a:p>
            <a:r>
              <a:rPr lang="sk-SK" dirty="0" smtClean="0"/>
              <a:t>Do výpočtu regrese se zařadí všechny mimo jedné (němá proměnná)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956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Panda „</a:t>
            </a:r>
            <a:r>
              <a:rPr lang="sk-SK" dirty="0" err="1" smtClean="0"/>
              <a:t>Obi-Wan</a:t>
            </a:r>
            <a:r>
              <a:rPr lang="sk-SK" dirty="0" smtClean="0"/>
              <a:t> </a:t>
            </a:r>
            <a:r>
              <a:rPr lang="sk-SK" dirty="0" err="1" smtClean="0"/>
              <a:t>Kenobi</a:t>
            </a:r>
            <a:r>
              <a:rPr lang="sk-SK" dirty="0" smtClean="0"/>
              <a:t>“ byla do ZOO dovezena už jako mládě. Postupem času si </a:t>
            </a:r>
            <a:r>
              <a:rPr lang="sk-SK" dirty="0"/>
              <a:t>z</a:t>
            </a:r>
            <a:r>
              <a:rPr lang="sk-SK" dirty="0" smtClean="0"/>
              <a:t>vykla na uměle vytvořené prostředí a její zdravotní stav se výrazně zlepšil. V současnosti vyhledává společnost ostatních pand a má kladný vztah i ke svým chovatelům. Pro návštěvníky nepředstavuje žádnou hrozbu, i když přímý kontakt se nedoporučuje.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793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985259"/>
              </p:ext>
            </p:extLst>
          </p:nvPr>
        </p:nvGraphicFramePr>
        <p:xfrm>
          <a:off x="1300164" y="228600"/>
          <a:ext cx="5862636" cy="1219200"/>
        </p:xfrm>
        <a:graphic>
          <a:graphicData uri="http://schemas.openxmlformats.org/drawingml/2006/table">
            <a:tbl>
              <a:tblPr/>
              <a:tblGrid>
                <a:gridCol w="788965"/>
                <a:gridCol w="1020654"/>
                <a:gridCol w="1082913"/>
                <a:gridCol w="1485052"/>
                <a:gridCol w="1485052"/>
              </a:tblGrid>
              <a:tr h="304800">
                <a:tc gridSpan="5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Model Summary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Model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 Square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Adjusted R Square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Std. Error of the Estimate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405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64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63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5,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50964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338654"/>
              </p:ext>
            </p:extLst>
          </p:nvPr>
        </p:nvGraphicFramePr>
        <p:xfrm>
          <a:off x="609599" y="1981199"/>
          <a:ext cx="7924802" cy="4274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288"/>
                <a:gridCol w="1795650"/>
                <a:gridCol w="1532288"/>
                <a:gridCol w="1532288"/>
                <a:gridCol w="1532288"/>
              </a:tblGrid>
              <a:tr h="422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Beta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Sig.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2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(Constant)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3,213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000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2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Pohlaví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Žena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-0,259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-0,017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294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Titul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Mgr.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-0,039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-0,003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855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2942">
                <a:tc vMerge="1"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Doktor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0,657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0,045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010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22942">
                <a:tc vMerge="1"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Profesor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3,594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0,106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000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2294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Povolání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Politik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4,911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0,226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000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407">
                <a:tc vMerge="1"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Lok. politik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0,192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0,008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574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2942">
                <a:tc vMerge="1"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Podnikatel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-0,12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-0,006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676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2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Pořadí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-0,031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-0,223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000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8345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Kvalitativní analýza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r>
              <a:rPr lang="sk-SK" dirty="0" smtClean="0"/>
              <a:t>Osobní interpretace dat (neměla by být příliš osobní)</a:t>
            </a:r>
          </a:p>
          <a:p>
            <a:endParaRPr lang="sk-SK" dirty="0" smtClean="0"/>
          </a:p>
          <a:p>
            <a:r>
              <a:rPr lang="sk-SK" dirty="0" smtClean="0"/>
              <a:t>Potřeba kritické rozvahy</a:t>
            </a:r>
          </a:p>
          <a:p>
            <a:endParaRPr lang="sk-SK" dirty="0" smtClean="0"/>
          </a:p>
          <a:p>
            <a:r>
              <a:rPr lang="sk-SK" dirty="0" smtClean="0"/>
              <a:t>Tvorba kategorií, porovnávání, hledání podobností a kontrastů</a:t>
            </a:r>
          </a:p>
          <a:p>
            <a:endParaRPr lang="sk-SK" dirty="0" smtClean="0"/>
          </a:p>
          <a:p>
            <a:r>
              <a:rPr lang="sk-SK" dirty="0" smtClean="0"/>
              <a:t>Otevřenost alternativním vysvětlením</a:t>
            </a:r>
          </a:p>
          <a:p>
            <a:endParaRPr lang="sk-SK" dirty="0" smtClean="0"/>
          </a:p>
          <a:p>
            <a:r>
              <a:rPr lang="sk-SK" dirty="0" smtClean="0"/>
              <a:t>Není jediná „správná“ cesta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89100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Kvalitativní analýza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r>
              <a:rPr lang="sk-SK" dirty="0" smtClean="0"/>
              <a:t>Tipy: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Ujistit se, že kategorie dat jsou konzistentní s cíli práce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Cíle práce jako kritérium pro tvorbu kategorií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Opatrné kódování dat a jejich řazení do kategorií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Nedávat data násilím pouze do jedné kategorie</a:t>
            </a:r>
          </a:p>
        </p:txBody>
      </p:sp>
    </p:spTree>
    <p:extLst>
      <p:ext uri="{BB962C8B-B14F-4D97-AF65-F5344CB8AC3E}">
        <p14:creationId xmlns:p14="http://schemas.microsoft.com/office/powerpoint/2010/main" val="29356369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Kde zpracovat data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Výrazná pomoc výpočetní techniky</a:t>
            </a:r>
          </a:p>
          <a:p>
            <a:endParaRPr lang="sk-SK" dirty="0"/>
          </a:p>
          <a:p>
            <a:r>
              <a:rPr lang="sk-SK" dirty="0" smtClean="0"/>
              <a:t>Software zaměřený na kvantitativní i kvalitativní analýzu</a:t>
            </a:r>
          </a:p>
          <a:p>
            <a:endParaRPr lang="sk-SK" dirty="0"/>
          </a:p>
          <a:p>
            <a:r>
              <a:rPr lang="sk-SK" dirty="0" smtClean="0"/>
              <a:t>Excel, SPSS, STATA, R, ATLAS/ti,...</a:t>
            </a:r>
          </a:p>
          <a:p>
            <a:endParaRPr lang="sk-SK" dirty="0"/>
          </a:p>
          <a:p>
            <a:r>
              <a:rPr lang="sk-SK" dirty="0" smtClean="0"/>
              <a:t>Interpretace je vždy záležitostí výzkumníka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891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Zařazení: živočichové – strunatci – obratlovci – savci – šelmy – medvědovití – ailuropoda</a:t>
            </a:r>
          </a:p>
          <a:p>
            <a:endParaRPr lang="sk-SK" dirty="0" smtClean="0"/>
          </a:p>
          <a:p>
            <a:r>
              <a:rPr lang="sk-SK" dirty="0" smtClean="0"/>
              <a:t>Velikost: 1,6 – 1,9 m</a:t>
            </a:r>
          </a:p>
          <a:p>
            <a:r>
              <a:rPr lang="sk-SK" dirty="0" smtClean="0"/>
              <a:t>Váha: 75 – 160 kg</a:t>
            </a:r>
          </a:p>
          <a:p>
            <a:r>
              <a:rPr lang="sk-SK" dirty="0" smtClean="0"/>
              <a:t>Zbarvení: bílá, černá</a:t>
            </a:r>
          </a:p>
          <a:p>
            <a:r>
              <a:rPr lang="sk-SK" dirty="0" smtClean="0"/>
              <a:t>Strava: všežravec (bambus, hmyz)</a:t>
            </a:r>
          </a:p>
          <a:p>
            <a:r>
              <a:rPr lang="sk-SK" dirty="0" smtClean="0"/>
              <a:t>Délka života: 20 – 30 let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793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Analýza dat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Kvantitativní i kvalitativní</a:t>
            </a:r>
          </a:p>
          <a:p>
            <a:endParaRPr lang="sk-SK" dirty="0"/>
          </a:p>
          <a:p>
            <a:r>
              <a:rPr lang="sk-SK" b="1" dirty="0" smtClean="0"/>
              <a:t>Společné znaky: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Vytváření závěrů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Transparentní procesy a metody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Komparace jako ústřední bod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Cílem je vyhnout se nesprávným závěrům a zavádějícím vysvětlením</a:t>
            </a:r>
          </a:p>
          <a:p>
            <a:pPr lvl="1"/>
            <a:endParaRPr lang="sk-SK" dirty="0" smtClean="0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793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Analýza dat</a:t>
            </a:r>
            <a:endParaRPr lang="sk-SK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628991"/>
              </p:ext>
            </p:extLst>
          </p:nvPr>
        </p:nvGraphicFramePr>
        <p:xfrm>
          <a:off x="304800" y="1935160"/>
          <a:ext cx="8610600" cy="4465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8830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Kvantitativní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solidFill>
                            <a:schemeClr val="tx1"/>
                          </a:solidFill>
                        </a:rPr>
                        <a:t>Kvalitativní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30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noProof="0" dirty="0" smtClean="0"/>
                        <a:t>Standardizovaná</a:t>
                      </a:r>
                      <a:r>
                        <a:rPr lang="sk-SK" sz="2400" dirty="0" smtClean="0"/>
                        <a:t>, statistické metody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dirty="0" smtClean="0"/>
                        <a:t>Méně standardizovaná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30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dirty="0" smtClean="0"/>
                        <a:t>Analýza začíná až po sběru všech dat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dirty="0" smtClean="0"/>
                        <a:t>Začíná už před dokončením sběru dat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35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dirty="0" smtClean="0"/>
                        <a:t>Převážně zaměřená na testování hypotéz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dirty="0" smtClean="0"/>
                        <a:t>Může vytvořit nové koncepty a teorie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30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dirty="0" smtClean="0"/>
                        <a:t>Nízká úroveň abstrakce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dirty="0" smtClean="0"/>
                        <a:t>Vysoká úroveň abstrakce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7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Proměnné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Charakteristika určité entity</a:t>
            </a:r>
          </a:p>
          <a:p>
            <a:endParaRPr lang="sk-SK" dirty="0"/>
          </a:p>
          <a:p>
            <a:r>
              <a:rPr lang="sk-SK" dirty="0" smtClean="0"/>
              <a:t>Reprezentace výseku reality</a:t>
            </a:r>
          </a:p>
          <a:p>
            <a:endParaRPr lang="sk-SK" dirty="0"/>
          </a:p>
          <a:p>
            <a:r>
              <a:rPr lang="sk-SK" dirty="0" smtClean="0"/>
              <a:t>Atributy:</a:t>
            </a:r>
          </a:p>
          <a:p>
            <a:pPr lvl="1"/>
            <a:r>
              <a:rPr lang="sk-SK" dirty="0" smtClean="0"/>
              <a:t>Označení</a:t>
            </a:r>
          </a:p>
          <a:p>
            <a:pPr lvl="1"/>
            <a:r>
              <a:rPr lang="sk-SK" dirty="0" smtClean="0"/>
              <a:t>Hodnoty (minimálně dvě)</a:t>
            </a:r>
          </a:p>
          <a:p>
            <a:endParaRPr lang="sk-SK" dirty="0"/>
          </a:p>
          <a:p>
            <a:r>
              <a:rPr lang="sk-SK" dirty="0" smtClean="0"/>
              <a:t>Výsledek procesu operacionalizace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793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Proměnné - typy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Nezávislá – předpokládaná příčina</a:t>
            </a:r>
          </a:p>
          <a:p>
            <a:r>
              <a:rPr lang="sk-SK" dirty="0" smtClean="0"/>
              <a:t>Závislá – předpokládaný následek</a:t>
            </a:r>
          </a:p>
          <a:p>
            <a:endParaRPr lang="sk-SK" dirty="0"/>
          </a:p>
          <a:p>
            <a:r>
              <a:rPr lang="sk-SK" dirty="0" smtClean="0"/>
              <a:t>Přítomnost zprostředkujících proměnných</a:t>
            </a:r>
          </a:p>
          <a:p>
            <a:endParaRPr lang="sk-SK" dirty="0"/>
          </a:p>
          <a:p>
            <a:r>
              <a:rPr lang="sk-SK" dirty="0" smtClean="0"/>
              <a:t>Vzájemné postavení proměnných v obou rolích</a:t>
            </a:r>
          </a:p>
          <a:p>
            <a:endParaRPr lang="sk-SK" dirty="0"/>
          </a:p>
          <a:p>
            <a:r>
              <a:rPr lang="sk-SK" dirty="0" smtClean="0"/>
              <a:t>Zdánlivé vztahy (na základě „zdravého rozumu“)</a:t>
            </a: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109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1374</TotalTime>
  <Words>1670</Words>
  <Application>Microsoft Office PowerPoint</Application>
  <PresentationFormat>Předvádění na obrazovce (4:3)</PresentationFormat>
  <Paragraphs>589</Paragraphs>
  <Slides>43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20</vt:i4>
      </vt:variant>
      <vt:variant>
        <vt:lpstr>Nadpisy snímků</vt:lpstr>
      </vt:variant>
      <vt:variant>
        <vt:i4>43</vt:i4>
      </vt:variant>
    </vt:vector>
  </HeadingPairs>
  <TitlesOfParts>
    <vt:vector size="63" baseType="lpstr">
      <vt:lpstr>Tok</vt:lpstr>
      <vt:lpstr>1_Tok</vt:lpstr>
      <vt:lpstr>2_Tok</vt:lpstr>
      <vt:lpstr>3_Tok</vt:lpstr>
      <vt:lpstr>4_Tok</vt:lpstr>
      <vt:lpstr>7_Tok</vt:lpstr>
      <vt:lpstr>8_Tok</vt:lpstr>
      <vt:lpstr>11_Tok</vt:lpstr>
      <vt:lpstr>12_Tok</vt:lpstr>
      <vt:lpstr>13_Tok</vt:lpstr>
      <vt:lpstr>14_Tok</vt:lpstr>
      <vt:lpstr>15_Tok</vt:lpstr>
      <vt:lpstr>10_Tok</vt:lpstr>
      <vt:lpstr>17_Tok</vt:lpstr>
      <vt:lpstr>22_Tok</vt:lpstr>
      <vt:lpstr>28_Tok</vt:lpstr>
      <vt:lpstr>31_Tok</vt:lpstr>
      <vt:lpstr>5_Tok</vt:lpstr>
      <vt:lpstr>6_Tok</vt:lpstr>
      <vt:lpstr>20_Tok</vt:lpstr>
      <vt:lpstr>Základy zpracování dat</vt:lpstr>
      <vt:lpstr>Analýza dat</vt:lpstr>
      <vt:lpstr>Prezentace aplikace PowerPoint</vt:lpstr>
      <vt:lpstr>Prezentace aplikace PowerPoint</vt:lpstr>
      <vt:lpstr>Prezentace aplikace PowerPoint</vt:lpstr>
      <vt:lpstr>Analýza dat</vt:lpstr>
      <vt:lpstr>Analýza dat</vt:lpstr>
      <vt:lpstr>Proměnné</vt:lpstr>
      <vt:lpstr>Proměnné - typy</vt:lpstr>
      <vt:lpstr>Proměnné - typy</vt:lpstr>
      <vt:lpstr>Proměnné - typy</vt:lpstr>
      <vt:lpstr>Případ</vt:lpstr>
      <vt:lpstr>Prezentace aplikace PowerPoint</vt:lpstr>
      <vt:lpstr>Data</vt:lpstr>
      <vt:lpstr>Data</vt:lpstr>
      <vt:lpstr>Zabránění teroristickým činům</vt:lpstr>
      <vt:lpstr>Získávání dat</vt:lpstr>
      <vt:lpstr>Získávání dat</vt:lpstr>
      <vt:lpstr>Analýza dat</vt:lpstr>
      <vt:lpstr>Popisné statistiky</vt:lpstr>
      <vt:lpstr>Četnosti</vt:lpstr>
      <vt:lpstr>Střední hodnoty</vt:lpstr>
      <vt:lpstr>Střední hodnoty</vt:lpstr>
      <vt:lpstr>Střední hodnoty</vt:lpstr>
      <vt:lpstr>Střední hodnoty</vt:lpstr>
      <vt:lpstr>Mzdy v ČR</vt:lpstr>
      <vt:lpstr>Bivariační statistiky</vt:lpstr>
      <vt:lpstr>Kontingenční tabulky</vt:lpstr>
      <vt:lpstr>Prezentace aplikace PowerPoint</vt:lpstr>
      <vt:lpstr>Korelace (korelační koeficient)</vt:lpstr>
      <vt:lpstr>Korelace (korelační koeficient)</vt:lpstr>
      <vt:lpstr>Prezentace aplikace PowerPoint</vt:lpstr>
      <vt:lpstr>Prezentace aplikace PowerPoint</vt:lpstr>
      <vt:lpstr>Prezentace aplikace PowerPoint</vt:lpstr>
      <vt:lpstr>Multivariační analýza - regrese</vt:lpstr>
      <vt:lpstr>Prezentace aplikace PowerPoint</vt:lpstr>
      <vt:lpstr>Lineární regrese</vt:lpstr>
      <vt:lpstr>Multivariační analýza - regrese</vt:lpstr>
      <vt:lpstr>Dummy proměnné</vt:lpstr>
      <vt:lpstr>Prezentace aplikace PowerPoint</vt:lpstr>
      <vt:lpstr>Kvalitativní analýza</vt:lpstr>
      <vt:lpstr>Kvalitativní analýza</vt:lpstr>
      <vt:lpstr>Kde zpracovat data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Návrh výzkumu</dc:title>
  <dc:creator>Peto</dc:creator>
  <cp:lastModifiedBy>Peter Spáč</cp:lastModifiedBy>
  <cp:revision>132</cp:revision>
  <dcterms:created xsi:type="dcterms:W3CDTF">2013-03-24T15:47:38Z</dcterms:created>
  <dcterms:modified xsi:type="dcterms:W3CDTF">2016-05-04T17:00:34Z</dcterms:modified>
</cp:coreProperties>
</file>