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9" r:id="rId11"/>
    <p:sldId id="267" r:id="rId12"/>
    <p:sldId id="268" r:id="rId13"/>
    <p:sldId id="271" r:id="rId14"/>
    <p:sldId id="270" r:id="rId15"/>
    <p:sldId id="272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93" autoAdjust="0"/>
  </p:normalViewPr>
  <p:slideViewPr>
    <p:cSldViewPr>
      <p:cViewPr>
        <p:scale>
          <a:sx n="112" d="100"/>
          <a:sy n="112" d="100"/>
        </p:scale>
        <p:origin x="-158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D2C84-40AE-4DB4-87E1-13AAAF1C97BA}" type="datetimeFigureOut">
              <a:rPr lang="cs-CZ" smtClean="0"/>
              <a:pPr/>
              <a:t>22.4.2016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EF70C-43FA-491B-8D1C-A3E3D97B287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8647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 dvou letech práce pro DSO jsem</a:t>
            </a:r>
            <a:r>
              <a:rPr lang="cs-CZ" baseline="0" dirty="0" smtClean="0"/>
              <a:t> po ukončení projektu začala pracovat v Místní akční skupině Broumovsko+.</a:t>
            </a:r>
          </a:p>
          <a:p>
            <a:endParaRPr lang="cs-CZ" baseline="0" dirty="0" smtClean="0"/>
          </a:p>
          <a:p>
            <a:r>
              <a:rPr lang="cs-CZ" baseline="0" dirty="0" smtClean="0"/>
              <a:t>Co je MAS? </a:t>
            </a:r>
            <a:r>
              <a:rPr lang="cs-CZ" b="1" dirty="0" smtClean="0"/>
              <a:t>Místní akční skupina</a:t>
            </a:r>
            <a:r>
              <a:rPr lang="cs-CZ" dirty="0" smtClean="0"/>
              <a:t> (dále MAS) je na politickém rozhodování nezávislým společenstvím občanů, neziskových organizací, soukromé podnikatelské sféry a obcí, které spolupracuje na rozvoji venkova, zemědělství a získávání finanční podpory z EU a z národních programů pro svůj region. Základním cílem MAS je zlepšování kvality života a životního prostředí ve venkovských oblastech. </a:t>
            </a:r>
          </a:p>
          <a:p>
            <a:endParaRPr lang="cs-CZ" dirty="0" smtClean="0"/>
          </a:p>
          <a:p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ZÁKLADNÍ PRVKY MÍSTNÍ AKČNÍ SKUPINY</a:t>
            </a:r>
          </a:p>
          <a:p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partnerství mezi veřejným, podnikatelským a neziskovým sektorem vytvářená odspodu</a:t>
            </a:r>
          </a:p>
          <a:p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na rozhodující úrovni nemají zástupci žádného sektoru či zájmové skupiny nadpoloviční většinu</a:t>
            </a:r>
          </a:p>
          <a:p>
            <a:pPr>
              <a:buFontTx/>
              <a:buChar char="-"/>
            </a:pP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kompaktní území venkovského regionu</a:t>
            </a: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1200" dirty="0" err="1" smtClean="0"/>
              <a:t>Komunitně</a:t>
            </a:r>
            <a:r>
              <a:rPr lang="cs-CZ" sz="1200" dirty="0" smtClean="0"/>
              <a:t> vedený místní rozvoj -  </a:t>
            </a:r>
            <a:r>
              <a:rPr lang="cs-CZ" sz="1200" smtClean="0"/>
              <a:t>metoda pro zapojení </a:t>
            </a:r>
            <a:r>
              <a:rPr lang="cs-CZ" sz="1200" dirty="0" smtClean="0"/>
              <a:t>partnerů na místní úrovni, včetně občanské společnosti a místních ekonomických subjektů při vytváření a provádění místních integrovaných strategií, které pomáhají v daném území a společenství vytvořit přechod k udržitelnější budoucnosti. </a:t>
            </a:r>
          </a:p>
          <a:p>
            <a:pPr>
              <a:buFontTx/>
              <a:buChar char="-"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2E3C4-9054-4CC4-895D-DC4133578F6F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Jak jsme dělali Strategii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EF70C-43FA-491B-8D1C-A3E3D97B2873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OPŽP</a:t>
            </a:r>
            <a:r>
              <a:rPr lang="cs-CZ" baseline="0" dirty="0" smtClean="0"/>
              <a:t> – jedno opatření na výsadby v </a:t>
            </a:r>
            <a:r>
              <a:rPr lang="cs-CZ" baseline="0" dirty="0" err="1" smtClean="0"/>
              <a:t>extravilánu</a:t>
            </a:r>
            <a:r>
              <a:rPr lang="cs-CZ" baseline="0" dirty="0" smtClean="0"/>
              <a:t> – pro mě to znamená, že budu pomáhat zejména starostům napsat a administrovat dotaci na výsadbu zejména alej. Aleje jsou prvek, který má v barokní krajině Broumovska naprosto nezastupitelnou úlohu.</a:t>
            </a:r>
          </a:p>
          <a:p>
            <a:endParaRPr lang="cs-CZ" baseline="0" dirty="0" smtClean="0"/>
          </a:p>
          <a:p>
            <a:r>
              <a:rPr lang="cs-CZ" baseline="0" dirty="0" smtClean="0"/>
              <a:t>Druhým programem, který budu administrovat, je Program rozvoje venkova. I zde budu hodně pracovat s obcemi, například na rekonstrukcích lesních a polních cest a pozemkových úpravách.</a:t>
            </a:r>
          </a:p>
          <a:p>
            <a:endParaRPr lang="cs-CZ" baseline="0" dirty="0" smtClean="0"/>
          </a:p>
          <a:p>
            <a:r>
              <a:rPr lang="cs-CZ" baseline="0" dirty="0" smtClean="0"/>
              <a:t>OPZ – environmentální sociální podniky – zde už zabíháme do druhé části přednášky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2E3C4-9054-4CC4-895D-DC4133578F6F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PPK A – </a:t>
            </a:r>
            <a:r>
              <a:rPr lang="en-US" dirty="0" err="1" smtClean="0"/>
              <a:t>naplňování</a:t>
            </a:r>
            <a:r>
              <a:rPr lang="en-US" dirty="0" smtClean="0"/>
              <a:t> </a:t>
            </a:r>
            <a:r>
              <a:rPr lang="en-US" dirty="0" err="1" smtClean="0"/>
              <a:t>opatření</a:t>
            </a:r>
            <a:r>
              <a:rPr lang="en-US" dirty="0" smtClean="0"/>
              <a:t> </a:t>
            </a:r>
            <a:r>
              <a:rPr lang="en-US" dirty="0" err="1" smtClean="0"/>
              <a:t>vyplývajících</a:t>
            </a:r>
            <a:r>
              <a:rPr lang="en-US" dirty="0" smtClean="0"/>
              <a:t> z </a:t>
            </a:r>
            <a:r>
              <a:rPr lang="en-US" dirty="0" err="1" smtClean="0"/>
              <a:t>plánů</a:t>
            </a:r>
            <a:r>
              <a:rPr lang="en-US" dirty="0" smtClean="0"/>
              <a:t> </a:t>
            </a:r>
            <a:r>
              <a:rPr lang="en-US" dirty="0" err="1" smtClean="0"/>
              <a:t>péče</a:t>
            </a:r>
            <a:r>
              <a:rPr lang="en-US" dirty="0" smtClean="0"/>
              <a:t> o </a:t>
            </a:r>
            <a:r>
              <a:rPr lang="en-US" dirty="0" err="1" smtClean="0"/>
              <a:t>zvláště</a:t>
            </a:r>
            <a:r>
              <a:rPr lang="en-US" dirty="0" smtClean="0"/>
              <a:t> </a:t>
            </a:r>
            <a:r>
              <a:rPr lang="en-US" dirty="0" err="1" smtClean="0"/>
              <a:t>chráněná</a:t>
            </a:r>
            <a:r>
              <a:rPr lang="en-US" dirty="0" smtClean="0"/>
              <a:t> </a:t>
            </a:r>
            <a:r>
              <a:rPr lang="en-US" dirty="0" err="1" smtClean="0"/>
              <a:t>území</a:t>
            </a:r>
            <a:r>
              <a:rPr lang="en-US" dirty="0" smtClean="0"/>
              <a:t> a </a:t>
            </a:r>
            <a:r>
              <a:rPr lang="en-US" dirty="0" err="1" smtClean="0"/>
              <a:t>jejich</a:t>
            </a:r>
            <a:r>
              <a:rPr lang="en-US" dirty="0" smtClean="0"/>
              <a:t> </a:t>
            </a:r>
            <a:r>
              <a:rPr lang="en-US" dirty="0" err="1" smtClean="0"/>
              <a:t>ochranná</a:t>
            </a:r>
            <a:r>
              <a:rPr lang="en-US" dirty="0" smtClean="0"/>
              <a:t> </a:t>
            </a:r>
            <a:r>
              <a:rPr lang="en-US" dirty="0" err="1" smtClean="0"/>
              <a:t>pásma</a:t>
            </a:r>
            <a:r>
              <a:rPr lang="en-US" dirty="0" smtClean="0"/>
              <a:t> a </a:t>
            </a:r>
            <a:r>
              <a:rPr lang="en-US" dirty="0" err="1" smtClean="0"/>
              <a:t>zajišťování</a:t>
            </a:r>
            <a:r>
              <a:rPr lang="en-US" dirty="0" smtClean="0"/>
              <a:t> </a:t>
            </a:r>
            <a:r>
              <a:rPr lang="en-US" dirty="0" err="1" smtClean="0"/>
              <a:t>opatření</a:t>
            </a:r>
            <a:r>
              <a:rPr lang="en-US" dirty="0" smtClean="0"/>
              <a:t> k </a:t>
            </a:r>
            <a:r>
              <a:rPr lang="en-US" dirty="0" err="1" smtClean="0"/>
              <a:t>podpoře</a:t>
            </a:r>
            <a:r>
              <a:rPr lang="en-US" dirty="0" smtClean="0"/>
              <a:t> </a:t>
            </a:r>
            <a:r>
              <a:rPr lang="en-US" dirty="0" err="1" smtClean="0"/>
              <a:t>předmětů</a:t>
            </a:r>
            <a:r>
              <a:rPr lang="en-US" dirty="0" smtClean="0"/>
              <a:t> </a:t>
            </a:r>
            <a:r>
              <a:rPr lang="en-US" dirty="0" err="1" smtClean="0"/>
              <a:t>ochrany</a:t>
            </a:r>
            <a:r>
              <a:rPr lang="en-US" dirty="0" smtClean="0"/>
              <a:t> </a:t>
            </a:r>
            <a:r>
              <a:rPr lang="en-US" dirty="0" err="1" smtClean="0"/>
              <a:t>ptačích</a:t>
            </a:r>
            <a:r>
              <a:rPr lang="en-US" dirty="0" smtClean="0"/>
              <a:t> </a:t>
            </a:r>
            <a:r>
              <a:rPr lang="en-US" dirty="0" err="1" smtClean="0"/>
              <a:t>oblastí</a:t>
            </a:r>
            <a:r>
              <a:rPr lang="en-US" dirty="0" smtClean="0"/>
              <a:t> a </a:t>
            </a:r>
            <a:r>
              <a:rPr lang="en-US" dirty="0" err="1" smtClean="0"/>
              <a:t>evropsky</a:t>
            </a:r>
            <a:r>
              <a:rPr lang="en-US" dirty="0" smtClean="0"/>
              <a:t> </a:t>
            </a:r>
            <a:r>
              <a:rPr lang="en-US" dirty="0" err="1" smtClean="0"/>
              <a:t>významných</a:t>
            </a:r>
            <a:r>
              <a:rPr lang="en-US" dirty="0" smtClean="0"/>
              <a:t> </a:t>
            </a:r>
            <a:r>
              <a:rPr lang="en-US" dirty="0" err="1" smtClean="0"/>
              <a:t>lokali</a:t>
            </a:r>
            <a:r>
              <a:rPr lang="cs-CZ" dirty="0" smtClean="0"/>
              <a:t>t</a:t>
            </a:r>
          </a:p>
          <a:p>
            <a:r>
              <a:rPr lang="cs-CZ" dirty="0" smtClean="0"/>
              <a:t>PPK B – </a:t>
            </a:r>
            <a:r>
              <a:rPr lang="en-US" dirty="0" err="1" smtClean="0"/>
              <a:t>slouží</a:t>
            </a:r>
            <a:r>
              <a:rPr lang="en-US" dirty="0" smtClean="0"/>
              <a:t> pro </a:t>
            </a:r>
            <a:r>
              <a:rPr lang="en-US" dirty="0" err="1" smtClean="0"/>
              <a:t>zajištění</a:t>
            </a:r>
            <a:r>
              <a:rPr lang="en-US" dirty="0" smtClean="0"/>
              <a:t> </a:t>
            </a:r>
            <a:r>
              <a:rPr lang="en-US" dirty="0" err="1" smtClean="0"/>
              <a:t>drobného</a:t>
            </a:r>
            <a:r>
              <a:rPr lang="en-US" dirty="0" smtClean="0"/>
              <a:t> </a:t>
            </a:r>
            <a:r>
              <a:rPr lang="en-US" dirty="0" err="1" smtClean="0"/>
              <a:t>managementu</a:t>
            </a:r>
            <a:r>
              <a:rPr lang="en-US" dirty="0" smtClean="0"/>
              <a:t> a </a:t>
            </a:r>
            <a:r>
              <a:rPr lang="en-US" dirty="0" err="1" smtClean="0"/>
              <a:t>dalších</a:t>
            </a:r>
            <a:r>
              <a:rPr lang="en-US" dirty="0" smtClean="0"/>
              <a:t> </a:t>
            </a:r>
            <a:r>
              <a:rPr lang="en-US" dirty="0" err="1" smtClean="0"/>
              <a:t>drobných</a:t>
            </a:r>
            <a:r>
              <a:rPr lang="en-US" dirty="0" smtClean="0"/>
              <a:t> </a:t>
            </a:r>
            <a:r>
              <a:rPr lang="en-US" dirty="0" err="1" smtClean="0"/>
              <a:t>neinvestičních</a:t>
            </a:r>
            <a:r>
              <a:rPr lang="en-US" dirty="0" smtClean="0"/>
              <a:t> </a:t>
            </a:r>
            <a:r>
              <a:rPr lang="en-US" dirty="0" err="1" smtClean="0"/>
              <a:t>jednoletých</a:t>
            </a:r>
            <a:r>
              <a:rPr lang="en-US" dirty="0" smtClean="0"/>
              <a:t> </a:t>
            </a:r>
            <a:r>
              <a:rPr lang="en-US" dirty="0" err="1" smtClean="0"/>
              <a:t>opatření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EF70C-43FA-491B-8D1C-A3E3D97B2873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60DAF-4631-4536-8E70-D516C14CB2F1}" type="datetimeFigureOut">
              <a:rPr lang="cs-CZ" smtClean="0"/>
              <a:pPr/>
              <a:t>22.4.2016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B872-58E4-4096-9194-53A40E26E6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60DAF-4631-4536-8E70-D516C14CB2F1}" type="datetimeFigureOut">
              <a:rPr lang="cs-CZ" smtClean="0"/>
              <a:pPr/>
              <a:t>22.4.2016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B872-58E4-4096-9194-53A40E26E6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60DAF-4631-4536-8E70-D516C14CB2F1}" type="datetimeFigureOut">
              <a:rPr lang="cs-CZ" smtClean="0"/>
              <a:pPr/>
              <a:t>22.4.2016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B872-58E4-4096-9194-53A40E26E6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60DAF-4631-4536-8E70-D516C14CB2F1}" type="datetimeFigureOut">
              <a:rPr lang="cs-CZ" smtClean="0"/>
              <a:pPr/>
              <a:t>22.4.2016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B872-58E4-4096-9194-53A40E26E6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60DAF-4631-4536-8E70-D516C14CB2F1}" type="datetimeFigureOut">
              <a:rPr lang="cs-CZ" smtClean="0"/>
              <a:pPr/>
              <a:t>22.4.2016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B872-58E4-4096-9194-53A40E26E6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60DAF-4631-4536-8E70-D516C14CB2F1}" type="datetimeFigureOut">
              <a:rPr lang="cs-CZ" smtClean="0"/>
              <a:pPr/>
              <a:t>22.4.2016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B872-58E4-4096-9194-53A40E26E6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60DAF-4631-4536-8E70-D516C14CB2F1}" type="datetimeFigureOut">
              <a:rPr lang="cs-CZ" smtClean="0"/>
              <a:pPr/>
              <a:t>22.4.2016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B872-58E4-4096-9194-53A40E26E6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60DAF-4631-4536-8E70-D516C14CB2F1}" type="datetimeFigureOut">
              <a:rPr lang="cs-CZ" smtClean="0"/>
              <a:pPr/>
              <a:t>22.4.2016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B872-58E4-4096-9194-53A40E26E6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60DAF-4631-4536-8E70-D516C14CB2F1}" type="datetimeFigureOut">
              <a:rPr lang="cs-CZ" smtClean="0"/>
              <a:pPr/>
              <a:t>22.4.2016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B872-58E4-4096-9194-53A40E26E6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60DAF-4631-4536-8E70-D516C14CB2F1}" type="datetimeFigureOut">
              <a:rPr lang="cs-CZ" smtClean="0"/>
              <a:pPr/>
              <a:t>22.4.2016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B872-58E4-4096-9194-53A40E26E6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60DAF-4631-4536-8E70-D516C14CB2F1}" type="datetimeFigureOut">
              <a:rPr lang="cs-CZ" smtClean="0"/>
              <a:pPr/>
              <a:t>22.4.2016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B872-58E4-4096-9194-53A40E26E6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60DAF-4631-4536-8E70-D516C14CB2F1}" type="datetimeFigureOut">
              <a:rPr lang="cs-CZ" smtClean="0"/>
              <a:pPr/>
              <a:t>22.4.2016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CB872-58E4-4096-9194-53A40E26E63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547714"/>
          </a:xfrm>
        </p:spPr>
        <p:txBody>
          <a:bodyPr>
            <a:normAutofit/>
          </a:bodyPr>
          <a:lstStyle/>
          <a:p>
            <a:r>
              <a:rPr lang="cs-CZ" b="1" dirty="0" smtClean="0"/>
              <a:t>Síťování na venkově a možnosti financování aktivit na venkově z pohledu environmentalisty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436096" y="4797152"/>
            <a:ext cx="3024336" cy="1224136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cs-CZ" dirty="0" smtClean="0">
                <a:solidFill>
                  <a:schemeClr val="tx1"/>
                </a:solidFill>
              </a:rPr>
              <a:t>Hana </a:t>
            </a:r>
            <a:r>
              <a:rPr lang="cs-CZ" dirty="0" err="1" smtClean="0">
                <a:solidFill>
                  <a:schemeClr val="tx1"/>
                </a:solidFill>
              </a:rPr>
              <a:t>Colby</a:t>
            </a:r>
            <a:endParaRPr lang="cs-CZ" dirty="0" smtClean="0">
              <a:solidFill>
                <a:schemeClr val="tx1"/>
              </a:solidFill>
            </a:endParaRP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MAS Broumovsko+, z. s.</a:t>
            </a:r>
          </a:p>
          <a:p>
            <a:pPr algn="l"/>
            <a:endParaRPr lang="cs-CZ" dirty="0" smtClean="0">
              <a:solidFill>
                <a:schemeClr val="tx1"/>
              </a:solidFill>
            </a:endParaRP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21. 4. 2016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Colby\Desktop\Sonov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501008"/>
            <a:ext cx="4392488" cy="2935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SFŽP - </a:t>
            </a:r>
            <a:r>
              <a:rPr lang="cs-CZ" altLang="cs-CZ" dirty="0" smtClean="0"/>
              <a:t>Prioritní osy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2800" dirty="0" smtClean="0"/>
              <a:t>1) </a:t>
            </a:r>
            <a:r>
              <a:rPr lang="en-US" sz="2800" dirty="0" err="1" smtClean="0"/>
              <a:t>zlepšování</a:t>
            </a:r>
            <a:r>
              <a:rPr lang="en-US" sz="2800" dirty="0" smtClean="0"/>
              <a:t> </a:t>
            </a:r>
            <a:r>
              <a:rPr lang="en-US" sz="2800" dirty="0" err="1" smtClean="0"/>
              <a:t>kvality</a:t>
            </a:r>
            <a:r>
              <a:rPr lang="en-US" sz="2800" dirty="0" smtClean="0"/>
              <a:t> </a:t>
            </a:r>
            <a:r>
              <a:rPr lang="en-US" sz="2800" dirty="0" err="1" smtClean="0"/>
              <a:t>vod</a:t>
            </a:r>
            <a:r>
              <a:rPr lang="en-US" sz="2800" dirty="0" smtClean="0"/>
              <a:t> a </a:t>
            </a:r>
            <a:r>
              <a:rPr lang="en-US" sz="2800" dirty="0" err="1" smtClean="0"/>
              <a:t>snižování</a:t>
            </a:r>
            <a:r>
              <a:rPr lang="en-US" sz="2800" dirty="0" smtClean="0"/>
              <a:t> </a:t>
            </a:r>
            <a:r>
              <a:rPr lang="en-US" sz="2800" dirty="0" err="1" smtClean="0"/>
              <a:t>rizika</a:t>
            </a:r>
            <a:r>
              <a:rPr lang="en-US" sz="2800" dirty="0" smtClean="0"/>
              <a:t> </a:t>
            </a:r>
            <a:r>
              <a:rPr lang="en-US" sz="2800" dirty="0" err="1" smtClean="0"/>
              <a:t>povodní</a:t>
            </a:r>
            <a:endParaRPr lang="en-US" sz="2800" dirty="0" smtClean="0"/>
          </a:p>
          <a:p>
            <a:pPr>
              <a:lnSpc>
                <a:spcPct val="150000"/>
              </a:lnSpc>
              <a:buNone/>
            </a:pPr>
            <a:r>
              <a:rPr lang="cs-CZ" sz="2800" dirty="0" smtClean="0"/>
              <a:t>2) </a:t>
            </a:r>
            <a:r>
              <a:rPr lang="en-US" sz="2800" dirty="0" err="1" smtClean="0"/>
              <a:t>zlepšování</a:t>
            </a:r>
            <a:r>
              <a:rPr lang="en-US" sz="2800" dirty="0" smtClean="0"/>
              <a:t> </a:t>
            </a:r>
            <a:r>
              <a:rPr lang="en-US" sz="2800" dirty="0" err="1" smtClean="0"/>
              <a:t>kvality</a:t>
            </a:r>
            <a:r>
              <a:rPr lang="en-US" sz="2800" dirty="0" smtClean="0"/>
              <a:t> </a:t>
            </a:r>
            <a:r>
              <a:rPr lang="en-US" sz="2800" dirty="0" err="1" smtClean="0"/>
              <a:t>ovzduší</a:t>
            </a:r>
            <a:r>
              <a:rPr lang="en-US" sz="2800" dirty="0" smtClean="0"/>
              <a:t> v </a:t>
            </a:r>
            <a:r>
              <a:rPr lang="en-US" sz="2800" dirty="0" err="1" smtClean="0"/>
              <a:t>lidských</a:t>
            </a:r>
            <a:r>
              <a:rPr lang="en-US" sz="2800" dirty="0" smtClean="0"/>
              <a:t> </a:t>
            </a:r>
            <a:r>
              <a:rPr lang="en-US" sz="2800" dirty="0" err="1" smtClean="0"/>
              <a:t>sídlech</a:t>
            </a:r>
            <a:endParaRPr lang="en-US" sz="2800" dirty="0" smtClean="0"/>
          </a:p>
          <a:p>
            <a:pPr>
              <a:lnSpc>
                <a:spcPct val="150000"/>
              </a:lnSpc>
              <a:buNone/>
            </a:pPr>
            <a:r>
              <a:rPr lang="cs-CZ" sz="2800" dirty="0" smtClean="0"/>
              <a:t>3) </a:t>
            </a:r>
            <a:r>
              <a:rPr lang="en-US" sz="2800" dirty="0" err="1" smtClean="0"/>
              <a:t>odpady</a:t>
            </a:r>
            <a:r>
              <a:rPr lang="en-US" sz="2800" dirty="0" smtClean="0"/>
              <a:t> a </a:t>
            </a:r>
            <a:r>
              <a:rPr lang="en-US" sz="2800" dirty="0" err="1" smtClean="0"/>
              <a:t>materiálové</a:t>
            </a:r>
            <a:r>
              <a:rPr lang="en-US" sz="2800" dirty="0" smtClean="0"/>
              <a:t> </a:t>
            </a:r>
            <a:r>
              <a:rPr lang="en-US" sz="2800" dirty="0" err="1" smtClean="0"/>
              <a:t>toky</a:t>
            </a:r>
            <a:r>
              <a:rPr lang="en-US" sz="2800" dirty="0" smtClean="0"/>
              <a:t>, </a:t>
            </a:r>
            <a:r>
              <a:rPr lang="en-US" sz="2800" dirty="0" err="1" smtClean="0"/>
              <a:t>ekologické</a:t>
            </a:r>
            <a:r>
              <a:rPr lang="en-US" sz="2800" dirty="0" smtClean="0"/>
              <a:t> </a:t>
            </a:r>
            <a:r>
              <a:rPr lang="en-US" sz="2800" dirty="0" err="1" smtClean="0"/>
              <a:t>zátěže</a:t>
            </a:r>
            <a:r>
              <a:rPr lang="en-US" sz="2800" dirty="0" smtClean="0"/>
              <a:t> a </a:t>
            </a:r>
            <a:r>
              <a:rPr lang="en-US" sz="2800" dirty="0" err="1" smtClean="0"/>
              <a:t>rizika</a:t>
            </a:r>
            <a:endParaRPr lang="en-US" sz="2800" dirty="0" smtClean="0"/>
          </a:p>
          <a:p>
            <a:pPr>
              <a:lnSpc>
                <a:spcPct val="150000"/>
              </a:lnSpc>
              <a:buNone/>
            </a:pPr>
            <a:r>
              <a:rPr lang="cs-CZ" sz="2800" dirty="0" smtClean="0"/>
              <a:t>4) </a:t>
            </a:r>
            <a:r>
              <a:rPr lang="en-US" sz="2800" dirty="0" err="1" smtClean="0"/>
              <a:t>ochrana</a:t>
            </a:r>
            <a:r>
              <a:rPr lang="en-US" sz="2800" dirty="0" smtClean="0"/>
              <a:t> a </a:t>
            </a:r>
            <a:r>
              <a:rPr lang="en-US" sz="2800" dirty="0" err="1" smtClean="0"/>
              <a:t>péče</a:t>
            </a:r>
            <a:r>
              <a:rPr lang="en-US" sz="2800" dirty="0" smtClean="0"/>
              <a:t> o </a:t>
            </a:r>
            <a:r>
              <a:rPr lang="en-US" sz="2800" dirty="0" err="1" smtClean="0"/>
              <a:t>přírodu</a:t>
            </a:r>
            <a:r>
              <a:rPr lang="en-US" sz="2800" dirty="0" smtClean="0"/>
              <a:t> a </a:t>
            </a:r>
            <a:r>
              <a:rPr lang="en-US" sz="2800" dirty="0" err="1" smtClean="0"/>
              <a:t>krajinu</a:t>
            </a:r>
            <a:endParaRPr lang="en-US" sz="2800" dirty="0" smtClean="0"/>
          </a:p>
          <a:p>
            <a:pPr>
              <a:lnSpc>
                <a:spcPct val="150000"/>
              </a:lnSpc>
              <a:buNone/>
            </a:pPr>
            <a:r>
              <a:rPr lang="cs-CZ" sz="2800" dirty="0" smtClean="0"/>
              <a:t>5) </a:t>
            </a:r>
            <a:r>
              <a:rPr lang="en-US" sz="2800" dirty="0" err="1" smtClean="0"/>
              <a:t>energetické</a:t>
            </a:r>
            <a:r>
              <a:rPr lang="en-US" sz="2800" dirty="0" smtClean="0"/>
              <a:t> </a:t>
            </a:r>
            <a:r>
              <a:rPr lang="en-US" sz="2800" dirty="0" err="1" smtClean="0"/>
              <a:t>úspory</a:t>
            </a:r>
            <a:endParaRPr lang="en-US" sz="28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FINANCOVÁNÍ – Státní 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PPK – Program péče o krajinu</a:t>
            </a:r>
          </a:p>
          <a:p>
            <a:pPr lvl="1"/>
            <a:r>
              <a:rPr lang="cs-CZ" dirty="0" smtClean="0"/>
              <a:t>Přispívá k udržení a zlepšování dochovaných přírodních i kulturních hodnot krajiny</a:t>
            </a:r>
          </a:p>
          <a:p>
            <a:pPr lvl="1"/>
            <a:r>
              <a:rPr lang="cs-CZ" dirty="0" smtClean="0"/>
              <a:t>financuje mimo jiné drobná nízkonákladová opatření na péči o krajinu a záchranu handicapovaných zvířat</a:t>
            </a:r>
          </a:p>
          <a:p>
            <a:pPr lvl="1"/>
            <a:r>
              <a:rPr lang="cs-CZ" dirty="0" smtClean="0"/>
              <a:t>Každoroční program</a:t>
            </a:r>
          </a:p>
          <a:p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PPK A (chráněná území)</a:t>
            </a:r>
          </a:p>
          <a:p>
            <a:r>
              <a:rPr lang="cs-CZ" dirty="0" smtClean="0"/>
              <a:t>    PPK B (volná krajina)</a:t>
            </a:r>
          </a:p>
          <a:p>
            <a:r>
              <a:rPr lang="cs-CZ" dirty="0" smtClean="0"/>
              <a:t>    PPK C (handicapy)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FINANCOVÁNÍ – Soukromé nadace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Nadace Partnerství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Nadace VIA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Nadace-Partnerstv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988840"/>
            <a:ext cx="3096344" cy="983771"/>
          </a:xfrm>
          <a:prstGeom prst="rect">
            <a:avLst/>
          </a:prstGeom>
        </p:spPr>
      </p:pic>
      <p:pic>
        <p:nvPicPr>
          <p:cNvPr id="5" name="Obrázek 4" descr="logo vi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573016"/>
            <a:ext cx="2592288" cy="82953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Nadace Partnerství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krajině – výsadby stromů se zapojením komunit, obnova veřejných prostranství</a:t>
            </a:r>
          </a:p>
          <a:p>
            <a:endParaRPr lang="cs-CZ" dirty="0" smtClean="0"/>
          </a:p>
          <a:p>
            <a:r>
              <a:rPr lang="cs-CZ" dirty="0" smtClean="0"/>
              <a:t>Zklidňování dopravy</a:t>
            </a:r>
          </a:p>
          <a:p>
            <a:endParaRPr lang="cs-CZ" dirty="0" smtClean="0"/>
          </a:p>
          <a:p>
            <a:r>
              <a:rPr lang="cs-CZ" dirty="0" smtClean="0"/>
              <a:t>Šetrná turistika a cykloturistika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Nadace VIA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cs-CZ" sz="2200" i="1" dirty="0" smtClean="0"/>
              <a:t>	„Podporujeme, vzděláváme a propojujeme lidi, kteří mění k lepšímu své okolí. Díky nim to v českých městech a obcích žije. Věci mění svépomocí a společně a tím zlepšují své vztahy a vzájemnou důvěru, učí se spolupracovat a pečovat o společný prostor, zkrátka: učí se žít spolu.“</a:t>
            </a:r>
          </a:p>
          <a:p>
            <a:pPr algn="ctr">
              <a:buNone/>
            </a:pPr>
            <a:endParaRPr lang="cs-CZ" sz="2200" i="1" dirty="0" smtClean="0"/>
          </a:p>
          <a:p>
            <a:r>
              <a:rPr lang="cs-CZ" dirty="0" smtClean="0"/>
              <a:t>Proměny veřejných prostranství</a:t>
            </a:r>
          </a:p>
          <a:p>
            <a:r>
              <a:rPr lang="cs-CZ" dirty="0" smtClean="0"/>
              <a:t>obnova drobných památek</a:t>
            </a:r>
          </a:p>
          <a:p>
            <a:r>
              <a:rPr lang="cs-CZ" dirty="0" smtClean="0"/>
              <a:t>tvorba míst pro setkávání</a:t>
            </a:r>
          </a:p>
          <a:p>
            <a:r>
              <a:rPr lang="cs-CZ" dirty="0" smtClean="0"/>
              <a:t>oživování veřejného prostoru českých měst</a:t>
            </a:r>
          </a:p>
          <a:p>
            <a:r>
              <a:rPr lang="cs-CZ" dirty="0" smtClean="0"/>
              <a:t>sousedské slavnosti a komunitní projekty, které upevňují vztahy mezi lidmi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Autofit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Děkuji za pozornost!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600" dirty="0" smtClean="0"/>
              <a:t>Hana Colby</a:t>
            </a:r>
            <a:br>
              <a:rPr lang="cs-CZ" sz="2600" dirty="0" smtClean="0"/>
            </a:br>
            <a:r>
              <a:rPr lang="cs-CZ" sz="2600" dirty="0" smtClean="0"/>
              <a:t>MAS Broumovsko+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Content Placeholder 3" descr="320a4e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785926"/>
            <a:ext cx="3894539" cy="259635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/>
              <a:t>1</a:t>
            </a:r>
            <a:r>
              <a:rPr lang="en-US" dirty="0" smtClean="0"/>
              <a:t>) SÍŤOVÁNÍ</a:t>
            </a:r>
          </a:p>
          <a:p>
            <a:r>
              <a:rPr lang="en-US" dirty="0" err="1" smtClean="0"/>
              <a:t>veřejná</a:t>
            </a:r>
            <a:r>
              <a:rPr lang="en-US" dirty="0" smtClean="0"/>
              <a:t> </a:t>
            </a:r>
            <a:r>
              <a:rPr lang="en-US" dirty="0" err="1" smtClean="0"/>
              <a:t>správa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mezisektorové</a:t>
            </a:r>
            <a:r>
              <a:rPr lang="en-US" dirty="0" smtClean="0"/>
              <a:t> </a:t>
            </a:r>
            <a:r>
              <a:rPr lang="en-US" dirty="0" err="1" smtClean="0"/>
              <a:t>partnerství</a:t>
            </a:r>
            <a:endParaRPr lang="cs-CZ" dirty="0"/>
          </a:p>
          <a:p>
            <a:endParaRPr lang="en-US" dirty="0" smtClean="0"/>
          </a:p>
          <a:p>
            <a:pPr>
              <a:buNone/>
            </a:pPr>
            <a:r>
              <a:rPr lang="cs-CZ" dirty="0" smtClean="0"/>
              <a:t>2</a:t>
            </a:r>
            <a:r>
              <a:rPr lang="en-US" dirty="0" smtClean="0"/>
              <a:t>) FINANCOVÁNÍ</a:t>
            </a:r>
          </a:p>
          <a:p>
            <a:r>
              <a:rPr lang="en-US" dirty="0" err="1" smtClean="0"/>
              <a:t>evropské</a:t>
            </a:r>
            <a:r>
              <a:rPr lang="en-US" dirty="0" smtClean="0"/>
              <a:t> </a:t>
            </a:r>
            <a:r>
              <a:rPr lang="en-US" dirty="0" err="1" smtClean="0"/>
              <a:t>fondy</a:t>
            </a:r>
            <a:endParaRPr lang="cs-CZ" dirty="0" smtClean="0"/>
          </a:p>
          <a:p>
            <a:r>
              <a:rPr lang="cs-CZ" dirty="0" smtClean="0"/>
              <a:t>státní rozpočet</a:t>
            </a:r>
            <a:endParaRPr lang="en-US" dirty="0" smtClean="0"/>
          </a:p>
          <a:p>
            <a:r>
              <a:rPr lang="en-US" dirty="0" err="1" smtClean="0"/>
              <a:t>soukromý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Síťování – veřejná správa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6248</a:t>
            </a:r>
            <a:r>
              <a:rPr lang="cs-CZ" dirty="0" smtClean="0"/>
              <a:t> obcí</a:t>
            </a:r>
          </a:p>
          <a:p>
            <a:r>
              <a:rPr lang="cs-CZ" dirty="0" smtClean="0"/>
              <a:t>Malá obec s neuvolněným starostou – velká šíře působnosti -&gt; sdružování v dobrovolné svazky obcí</a:t>
            </a:r>
          </a:p>
          <a:p>
            <a:r>
              <a:rPr lang="cs-CZ" dirty="0" smtClean="0"/>
              <a:t>DSO jsou zakládány dle zákona o obcích 128/2000 Sb. – platforma pro spolupráci a společné řešení problémů přesahujících území obce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cs-CZ" dirty="0" smtClean="0"/>
              <a:t>DSO – nejčastější realizované projekty v oblasti ŽP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/>
          <a:lstStyle/>
          <a:p>
            <a:r>
              <a:rPr lang="cs-CZ" dirty="0" smtClean="0"/>
              <a:t>Odpadové hospodářství</a:t>
            </a:r>
          </a:p>
          <a:p>
            <a:r>
              <a:rPr lang="cs-CZ" dirty="0" smtClean="0"/>
              <a:t>Servis samosprávám – projekty výsadby zeleně, environmentální výchova ve školkách</a:t>
            </a:r>
          </a:p>
          <a:p>
            <a:endParaRPr lang="cs-CZ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C:\Users\Colby\Desktop\Fotodokumentace (2)\Šonov\CIMG50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929065"/>
            <a:ext cx="2879750" cy="2159813"/>
          </a:xfrm>
          <a:prstGeom prst="rect">
            <a:avLst/>
          </a:prstGeom>
          <a:noFill/>
        </p:spPr>
      </p:pic>
      <p:pic>
        <p:nvPicPr>
          <p:cNvPr id="5" name="Zástupný symbol pro obsah 3" descr="alej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9" y="3929066"/>
            <a:ext cx="2854593" cy="21431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cs-CZ" dirty="0" smtClean="0"/>
              <a:t>Nakládání s odpadem na území DSO Broumovsko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500594"/>
          </a:xfrm>
        </p:spPr>
        <p:txBody>
          <a:bodyPr/>
          <a:lstStyle/>
          <a:p>
            <a:r>
              <a:rPr lang="cs-CZ" dirty="0" smtClean="0"/>
              <a:t>Projekt navýšení kapacity kontejnerů na separovaný a kompostérů na domácí kompostování</a:t>
            </a:r>
          </a:p>
          <a:p>
            <a:r>
              <a:rPr lang="cs-CZ" dirty="0" smtClean="0"/>
              <a:t>Projekt 4 </a:t>
            </a:r>
            <a:r>
              <a:rPr lang="cs-CZ" dirty="0" err="1" smtClean="0"/>
              <a:t>kompostáren</a:t>
            </a:r>
            <a:endParaRPr lang="cs-CZ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C:\Users\Colby\Desktop\Fotodokumentace (2)\Vernéřivoce\CAM014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2406" y="4286256"/>
            <a:ext cx="2699792" cy="2024844"/>
          </a:xfrm>
          <a:prstGeom prst="rect">
            <a:avLst/>
          </a:prstGeom>
          <a:noFill/>
        </p:spPr>
      </p:pic>
      <p:pic>
        <p:nvPicPr>
          <p:cNvPr id="1026" name="Picture 2" descr="C:\Users\Hana\Desktop\Popelni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256"/>
            <a:ext cx="2500330" cy="2039743"/>
          </a:xfrm>
          <a:prstGeom prst="rect">
            <a:avLst/>
          </a:prstGeom>
          <a:noFill/>
        </p:spPr>
      </p:pic>
      <p:pic>
        <p:nvPicPr>
          <p:cNvPr id="6" name="Picture 5" descr="P10603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4280168"/>
            <a:ext cx="1643074" cy="20358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210146"/>
          </a:xfrm>
        </p:spPr>
        <p:txBody>
          <a:bodyPr>
            <a:normAutofit/>
          </a:bodyPr>
          <a:lstStyle/>
          <a:p>
            <a:r>
              <a:rPr lang="cs-CZ" dirty="0" err="1" smtClean="0"/>
              <a:t>Mezisektorové</a:t>
            </a:r>
            <a:r>
              <a:rPr lang="cs-CZ" dirty="0" smtClean="0"/>
              <a:t> partnerství</a:t>
            </a:r>
            <a:endParaRPr lang="cs-CZ" sz="2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3528" y="1844824"/>
            <a:ext cx="4248472" cy="4281339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pPr>
              <a:buNone/>
            </a:pPr>
            <a:r>
              <a:rPr lang="cs-CZ" sz="2200" b="1" dirty="0" err="1" smtClean="0"/>
              <a:t>Komunitně</a:t>
            </a:r>
            <a:r>
              <a:rPr lang="cs-CZ" sz="2200" b="1" dirty="0" smtClean="0"/>
              <a:t> vedený místní rozvoj</a:t>
            </a:r>
          </a:p>
          <a:p>
            <a:pPr>
              <a:buNone/>
            </a:pPr>
            <a:r>
              <a:rPr lang="cs-CZ" sz="2600" dirty="0" smtClean="0"/>
              <a:t> - </a:t>
            </a:r>
            <a:r>
              <a:rPr lang="cs-CZ" sz="2200" dirty="0" smtClean="0"/>
              <a:t>zapojení partnerů na místní úrovni při vytváření a provádění místních strategií</a:t>
            </a:r>
          </a:p>
          <a:p>
            <a:pPr>
              <a:buNone/>
            </a:pPr>
            <a:endParaRPr lang="cs-CZ" sz="2200" dirty="0" smtClean="0"/>
          </a:p>
          <a:p>
            <a:pPr>
              <a:buNone/>
            </a:pPr>
            <a:r>
              <a:rPr lang="cs-CZ" sz="2200" dirty="0" smtClean="0"/>
              <a:t>- pomáhá v daném území a společenství vytvořit přechod k udržitelnější budoucnosti.</a:t>
            </a:r>
            <a:endParaRPr lang="cs-CZ" sz="2200" dirty="0"/>
          </a:p>
        </p:txBody>
      </p:sp>
      <p:pic>
        <p:nvPicPr>
          <p:cNvPr id="1027" name="Picture 3" descr="C:\Users\Colby\Desktop\mas ob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2102" y="2060848"/>
            <a:ext cx="4071267" cy="3789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Komunitně</a:t>
            </a:r>
            <a:r>
              <a:rPr lang="cs-CZ" dirty="0" smtClean="0"/>
              <a:t> vedený místní rozvoj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LEADER -&gt; CLLD</a:t>
            </a:r>
          </a:p>
          <a:p>
            <a:pPr lvl="1"/>
            <a:r>
              <a:rPr lang="cs-CZ" dirty="0" smtClean="0"/>
              <a:t>Rozšíření možnosti financování  projektů k naplňování strategií MAS</a:t>
            </a:r>
          </a:p>
          <a:p>
            <a:pPr lvl="1"/>
            <a:endParaRPr lang="cs-CZ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3200" dirty="0" smtClean="0"/>
              <a:t>CLLD – zohledňuje potřeby a potenciál lokalit a relevantní </a:t>
            </a:r>
            <a:r>
              <a:rPr lang="cs-CZ" sz="3200" dirty="0" err="1" smtClean="0"/>
              <a:t>sociokulturní</a:t>
            </a:r>
            <a:r>
              <a:rPr lang="cs-CZ" sz="3200" dirty="0" smtClean="0"/>
              <a:t> charakteristiky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cs-CZ" sz="3200" dirty="0" smtClean="0"/>
          </a:p>
          <a:p>
            <a:pPr lvl="1"/>
            <a:endParaRPr lang="cs-CZ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426170"/>
          </a:xfrm>
        </p:spPr>
        <p:txBody>
          <a:bodyPr>
            <a:normAutofit/>
          </a:bodyPr>
          <a:lstStyle/>
          <a:p>
            <a:r>
              <a:rPr lang="cs-CZ" dirty="0" smtClean="0"/>
              <a:t>IROP, OPZ, OPŽP A PRV</a:t>
            </a:r>
            <a:endParaRPr lang="cs-CZ" sz="2800" dirty="0"/>
          </a:p>
        </p:txBody>
      </p:sp>
      <p:pic>
        <p:nvPicPr>
          <p:cNvPr id="4" name="Zástupný symbol pro obsah 3" descr="alej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39006" y="2276153"/>
            <a:ext cx="3837450" cy="2881039"/>
          </a:xfrm>
        </p:spPr>
      </p:pic>
      <p:pic>
        <p:nvPicPr>
          <p:cNvPr id="3074" name="Picture 2" descr="http://arnika.org/soubory/obrazky/stromy/aleje/alej-roku-2011/Sonov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470" y="2280878"/>
            <a:ext cx="4307546" cy="2876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FINANCOVÁNÍ - EU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OPŽP</a:t>
            </a:r>
          </a:p>
          <a:p>
            <a:r>
              <a:rPr lang="cs-CZ" dirty="0" smtClean="0"/>
              <a:t>PRV</a:t>
            </a:r>
          </a:p>
          <a:p>
            <a:r>
              <a:rPr lang="cs-CZ" dirty="0" smtClean="0"/>
              <a:t>OPZ (environmentální sociální podniky - MAS)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631</Words>
  <Application>Microsoft Office PowerPoint</Application>
  <PresentationFormat>Předvádění na obrazovce (4:3)</PresentationFormat>
  <Paragraphs>99</Paragraphs>
  <Slides>15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Síťování na venkově a možnosti financování aktivit na venkově z pohledu environmentalisty</vt:lpstr>
      <vt:lpstr>Obsah</vt:lpstr>
      <vt:lpstr>Síťování – veřejná správa</vt:lpstr>
      <vt:lpstr>DSO – nejčastější realizované projekty v oblasti ŽP</vt:lpstr>
      <vt:lpstr>Nakládání s odpadem na území DSO Broumovsko</vt:lpstr>
      <vt:lpstr>Mezisektorové partnerství</vt:lpstr>
      <vt:lpstr>Komunitně vedený místní rozvoj</vt:lpstr>
      <vt:lpstr>IROP, OPZ, OPŽP A PRV</vt:lpstr>
      <vt:lpstr>FINANCOVÁNÍ - EU</vt:lpstr>
      <vt:lpstr>SFŽP - Prioritní osy</vt:lpstr>
      <vt:lpstr>FINANCOVÁNÍ – Státní rozpočet</vt:lpstr>
      <vt:lpstr>FINANCOVÁNÍ – Soukromé nadace</vt:lpstr>
      <vt:lpstr>Nadace Partnerství</vt:lpstr>
      <vt:lpstr>Nadace VIA</vt:lpstr>
      <vt:lpstr> Děkuji za pozornost!      Hana Colby MAS Broumovsko+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Síťování na venkově a možnosti financování aktivit na venkově z pohledu environmentalisty</dc:title>
  <dc:creator>Colby</dc:creator>
  <cp:lastModifiedBy>Lukáš Kala</cp:lastModifiedBy>
  <cp:revision>58</cp:revision>
  <dcterms:created xsi:type="dcterms:W3CDTF">2016-04-18T13:04:29Z</dcterms:created>
  <dcterms:modified xsi:type="dcterms:W3CDTF">2016-04-22T11:47:40Z</dcterms:modified>
</cp:coreProperties>
</file>