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5"/>
  </p:notesMasterIdLst>
  <p:sldIdLst>
    <p:sldId id="256" r:id="rId2"/>
    <p:sldId id="262" r:id="rId3"/>
    <p:sldId id="264" r:id="rId4"/>
    <p:sldId id="265" r:id="rId5"/>
    <p:sldId id="266" r:id="rId6"/>
    <p:sldId id="267" r:id="rId7"/>
    <p:sldId id="283" r:id="rId8"/>
    <p:sldId id="268" r:id="rId9"/>
    <p:sldId id="272" r:id="rId10"/>
    <p:sldId id="269" r:id="rId11"/>
    <p:sldId id="276" r:id="rId12"/>
    <p:sldId id="275" r:id="rId13"/>
    <p:sldId id="274" r:id="rId14"/>
    <p:sldId id="280" r:id="rId15"/>
    <p:sldId id="273" r:id="rId16"/>
    <p:sldId id="284" r:id="rId17"/>
    <p:sldId id="271" r:id="rId18"/>
    <p:sldId id="270" r:id="rId19"/>
    <p:sldId id="277" r:id="rId20"/>
    <p:sldId id="278" r:id="rId21"/>
    <p:sldId id="281" r:id="rId22"/>
    <p:sldId id="279" r:id="rId23"/>
    <p:sldId id="28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2D88F-B181-47F1-94D4-86ECEF8E5AD4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E28B9-A618-40F3-8C4F-DD6A85251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75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E28B9-A618-40F3-8C4F-DD6A85251283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332D01E-1569-4E3A-809B-F96221C2BD73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BA0DA6-AA54-4834-B90D-4B74BE0BAE7D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01E-1569-4E3A-809B-F96221C2BD73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DA6-AA54-4834-B90D-4B74BE0BAE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01E-1569-4E3A-809B-F96221C2BD73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DA6-AA54-4834-B90D-4B74BE0BAE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01E-1569-4E3A-809B-F96221C2BD73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DA6-AA54-4834-B90D-4B74BE0BAE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01E-1569-4E3A-809B-F96221C2BD73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DA6-AA54-4834-B90D-4B74BE0BAE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01E-1569-4E3A-809B-F96221C2BD73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DA6-AA54-4834-B90D-4B74BE0BAE7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01E-1569-4E3A-809B-F96221C2BD73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DA6-AA54-4834-B90D-4B74BE0BAE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01E-1569-4E3A-809B-F96221C2BD73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DA6-AA54-4834-B90D-4B74BE0BAE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01E-1569-4E3A-809B-F96221C2BD73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DA6-AA54-4834-B90D-4B74BE0BAE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01E-1569-4E3A-809B-F96221C2BD73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DA6-AA54-4834-B90D-4B74BE0BAE7D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01E-1569-4E3A-809B-F96221C2BD73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DA6-AA54-4834-B90D-4B74BE0BAE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332D01E-1569-4E3A-809B-F96221C2BD73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BBA0DA6-AA54-4834-B90D-4B74BE0BAE7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mascr.cz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33365" y="1196752"/>
            <a:ext cx="3583051" cy="3213884"/>
          </a:xfrm>
        </p:spPr>
        <p:txBody>
          <a:bodyPr>
            <a:normAutofit/>
          </a:bodyPr>
          <a:lstStyle/>
          <a:p>
            <a:r>
              <a:rPr lang="cs-CZ" b="1" dirty="0"/>
              <a:t>Leader – metoda pro rozvoj venkovských </a:t>
            </a:r>
            <a:r>
              <a:rPr lang="cs-CZ" b="1" dirty="0" smtClean="0"/>
              <a:t>oblastí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RNDr. Zuzana Guthová, CSc.</a:t>
            </a:r>
          </a:p>
          <a:p>
            <a:r>
              <a:rPr lang="cs-CZ" dirty="0" smtClean="0"/>
              <a:t>MAS Sdružení Růže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0" y="3861048"/>
            <a:ext cx="3528392" cy="2362944"/>
          </a:xfrm>
          <a:prstGeom prst="rect">
            <a:avLst/>
          </a:prstGeom>
        </p:spPr>
      </p:pic>
      <p:pic>
        <p:nvPicPr>
          <p:cNvPr id="1026" name="obrázek 1" descr="https://ci3.googleusercontent.com/proxy/chngfQVraWZGpW35Sp93-mQi5PHY0WhA_SLBaFDF_Wi693YxEI_PM746XpFONqU49wXMGReBiOp9-0yfNP3LDIlSrYNdRcQxyEbR8GjQZjkKgyJDcA=s0-d-e1-ft#http://nsmascr.cz/content/uploads/2012/08/logo-NSMAS-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3704" y="4005064"/>
            <a:ext cx="1905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 smtClean="0"/>
              <a:t>5. Integrovaný</a:t>
            </a:r>
            <a:r>
              <a:rPr lang="cs-CZ" dirty="0"/>
              <a:t>, </a:t>
            </a:r>
            <a:r>
              <a:rPr lang="cs-CZ" dirty="0" err="1"/>
              <a:t>multisektorový</a:t>
            </a:r>
            <a:r>
              <a:rPr lang="cs-CZ" dirty="0"/>
              <a:t> přístup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Územní spolupráce umožňuje přípravu a realizaci integrovaných projektů – strategie to tak nastaví, umožní</a:t>
            </a:r>
          </a:p>
          <a:p>
            <a:r>
              <a:rPr lang="cs-CZ" dirty="0" smtClean="0"/>
              <a:t>Příklad</a:t>
            </a:r>
          </a:p>
          <a:p>
            <a:pPr lvl="1"/>
            <a:r>
              <a:rPr lang="cs-CZ" dirty="0" smtClean="0"/>
              <a:t>energeticky efektivní region</a:t>
            </a:r>
          </a:p>
          <a:p>
            <a:pPr lvl="1"/>
            <a:r>
              <a:rPr lang="cs-CZ" dirty="0" smtClean="0"/>
              <a:t> trh s místními produkty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73016"/>
            <a:ext cx="3159585" cy="298335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Sektorový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obce – </a:t>
            </a:r>
            <a:r>
              <a:rPr lang="cs-CZ" dirty="0" smtClean="0"/>
              <a:t>důraz na infrastrukturu, rozpočet obce, zaměstnanost </a:t>
            </a:r>
            <a:r>
              <a:rPr lang="cs-CZ" dirty="0"/>
              <a:t>(velké projekt, </a:t>
            </a:r>
            <a:r>
              <a:rPr lang="cs-CZ" dirty="0" smtClean="0"/>
              <a:t>jednoduché)</a:t>
            </a:r>
            <a:endParaRPr lang="cs-CZ" dirty="0"/>
          </a:p>
          <a:p>
            <a:r>
              <a:rPr lang="cs-CZ" dirty="0"/>
              <a:t>NNO </a:t>
            </a:r>
            <a:r>
              <a:rPr lang="cs-CZ" dirty="0" smtClean="0"/>
              <a:t>-  měkké projekty, propojování subjektů, oblasti, kde selhává stát</a:t>
            </a:r>
            <a:endParaRPr lang="cs-CZ" dirty="0"/>
          </a:p>
          <a:p>
            <a:r>
              <a:rPr lang="cs-CZ" dirty="0"/>
              <a:t>Podnikatelé </a:t>
            </a:r>
            <a:r>
              <a:rPr lang="cs-CZ" dirty="0" smtClean="0"/>
              <a:t>– </a:t>
            </a:r>
            <a:r>
              <a:rPr lang="cs-CZ" dirty="0"/>
              <a:t>nízké náklady, </a:t>
            </a:r>
            <a:r>
              <a:rPr lang="cs-CZ" dirty="0" smtClean="0"/>
              <a:t>konkurenční výhoda, práce</a:t>
            </a:r>
            <a:endParaRPr lang="cs-CZ" dirty="0"/>
          </a:p>
          <a:p>
            <a:r>
              <a:rPr lang="cs-CZ" dirty="0" smtClean="0"/>
              <a:t>Příklad</a:t>
            </a:r>
          </a:p>
          <a:p>
            <a:pPr lvl="1"/>
            <a:r>
              <a:rPr lang="cs-CZ" dirty="0" smtClean="0"/>
              <a:t>Místní produkty, OZE, hřiště Trocnov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rmAutofit/>
          </a:bodyPr>
          <a:lstStyle/>
          <a:p>
            <a:r>
              <a:rPr lang="cs-CZ" dirty="0" smtClean="0"/>
              <a:t>6. Síťování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/>
          <a:lstStyle/>
          <a:p>
            <a:pPr lvl="0"/>
            <a:r>
              <a:rPr lang="cs-CZ" dirty="0"/>
              <a:t>výměna informací, zkušeností, společné vzdělávání, lobbing</a:t>
            </a:r>
          </a:p>
          <a:p>
            <a:r>
              <a:rPr lang="cs-CZ" dirty="0" smtClean="0"/>
              <a:t>KS NS MAS, NS </a:t>
            </a:r>
            <a:r>
              <a:rPr lang="cs-CZ" dirty="0"/>
              <a:t>MAS </a:t>
            </a:r>
            <a:r>
              <a:rPr lang="cs-CZ" dirty="0" smtClean="0"/>
              <a:t>ČR, ELARD, PREPARE..</a:t>
            </a:r>
          </a:p>
          <a:p>
            <a:endParaRPr lang="cs-CZ" dirty="0"/>
          </a:p>
        </p:txBody>
      </p:sp>
      <p:pic>
        <p:nvPicPr>
          <p:cNvPr id="4" name="Obrázek 3" descr="IMX16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750290"/>
            <a:ext cx="5476947" cy="41077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</a:t>
            </a:r>
            <a:r>
              <a:rPr lang="cs-CZ" dirty="0"/>
              <a:t>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je výsledkem síťování – přenos zkušeností, společné projekty více MAS s podobným zaměřením </a:t>
            </a:r>
            <a:r>
              <a:rPr lang="cs-CZ" dirty="0" smtClean="0"/>
              <a:t>strategií</a:t>
            </a:r>
          </a:p>
          <a:p>
            <a:pPr lvl="0"/>
            <a:r>
              <a:rPr lang="cs-CZ" dirty="0" smtClean="0"/>
              <a:t>Projekty spolupráce:</a:t>
            </a:r>
          </a:p>
          <a:p>
            <a:pPr lvl="0"/>
            <a:r>
              <a:rPr lang="cs-CZ" dirty="0" smtClean="0"/>
              <a:t>Renesance venkovského ovocnářství, </a:t>
            </a:r>
          </a:p>
          <a:p>
            <a:pPr lvl="0"/>
            <a:r>
              <a:rPr lang="cs-CZ" dirty="0" smtClean="0"/>
              <a:t>Kovářské stezky</a:t>
            </a:r>
            <a:r>
              <a:rPr lang="cs-CZ" dirty="0"/>
              <a:t>, </a:t>
            </a:r>
            <a:endParaRPr lang="cs-CZ" dirty="0" smtClean="0"/>
          </a:p>
          <a:p>
            <a:pPr lvl="0"/>
            <a:r>
              <a:rPr lang="cs-CZ" dirty="0" smtClean="0"/>
              <a:t>Komunitní </a:t>
            </a:r>
            <a:r>
              <a:rPr lang="cs-CZ" dirty="0"/>
              <a:t>školy, </a:t>
            </a:r>
            <a:endParaRPr lang="cs-CZ" dirty="0" smtClean="0"/>
          </a:p>
          <a:p>
            <a:pPr lvl="0"/>
            <a:r>
              <a:rPr lang="cs-CZ" dirty="0" smtClean="0"/>
              <a:t>Venkovská tržnice</a:t>
            </a:r>
          </a:p>
          <a:p>
            <a:pPr lvl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 mezinárodně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rámci programu LEADER asi 10 projektů</a:t>
            </a:r>
          </a:p>
          <a:p>
            <a:r>
              <a:rPr lang="cs-CZ" dirty="0" smtClean="0"/>
              <a:t>Další možnosti OPZ, </a:t>
            </a:r>
            <a:r>
              <a:rPr lang="cs-CZ" dirty="0" err="1" smtClean="0"/>
              <a:t>přeshraniční</a:t>
            </a:r>
            <a:r>
              <a:rPr lang="cs-CZ" dirty="0" smtClean="0"/>
              <a:t> spolupráce …</a:t>
            </a:r>
          </a:p>
          <a:p>
            <a:endParaRPr lang="cs-CZ" dirty="0"/>
          </a:p>
          <a:p>
            <a:r>
              <a:rPr lang="cs-CZ" dirty="0" smtClean="0"/>
              <a:t>Export metody Leader – PREPARE</a:t>
            </a:r>
          </a:p>
          <a:p>
            <a:r>
              <a:rPr lang="cs-CZ" dirty="0" smtClean="0"/>
              <a:t>Projekty Gruzie, země bývalé Jugoslávie …</a:t>
            </a:r>
          </a:p>
          <a:p>
            <a:endParaRPr lang="cs-CZ" dirty="0"/>
          </a:p>
          <a:p>
            <a:r>
              <a:rPr lang="cs-CZ" dirty="0" smtClean="0"/>
              <a:t>Nová témata: uprchlíci, </a:t>
            </a:r>
            <a:r>
              <a:rPr lang="cs-CZ" dirty="0" err="1" smtClean="0"/>
              <a:t>immigranti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LEADER v Evropě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LEADER 1  - 1991 –94  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LEADER 2 - </a:t>
            </a:r>
            <a:r>
              <a:rPr lang="cs-CZ" dirty="0"/>
              <a:t>1994 - </a:t>
            </a:r>
            <a:r>
              <a:rPr lang="cs-CZ" dirty="0" smtClean="0"/>
              <a:t>99 </a:t>
            </a:r>
            <a:r>
              <a:rPr lang="cs-CZ" dirty="0"/>
              <a:t>– už i projekty </a:t>
            </a:r>
            <a:r>
              <a:rPr lang="cs-CZ" dirty="0" smtClean="0"/>
              <a:t>mezinárodní spolupráce</a:t>
            </a:r>
            <a:endParaRPr lang="cs-CZ" dirty="0"/>
          </a:p>
          <a:p>
            <a:r>
              <a:rPr lang="cs-CZ" dirty="0"/>
              <a:t>LEADER + </a:t>
            </a:r>
            <a:r>
              <a:rPr lang="cs-CZ" dirty="0" smtClean="0"/>
              <a:t> - 2000 </a:t>
            </a:r>
            <a:r>
              <a:rPr lang="cs-CZ" dirty="0"/>
              <a:t>– </a:t>
            </a:r>
            <a:r>
              <a:rPr lang="cs-CZ" dirty="0" smtClean="0"/>
              <a:t>06 (přidala se ČR – 10 MAS)</a:t>
            </a:r>
            <a:endParaRPr lang="cs-CZ" dirty="0"/>
          </a:p>
          <a:p>
            <a:r>
              <a:rPr lang="cs-CZ" dirty="0"/>
              <a:t>LEADER </a:t>
            </a:r>
            <a:r>
              <a:rPr lang="cs-CZ" dirty="0" smtClean="0"/>
              <a:t>  - 2007 </a:t>
            </a:r>
            <a:r>
              <a:rPr lang="cs-CZ" dirty="0"/>
              <a:t>– </a:t>
            </a:r>
            <a:r>
              <a:rPr lang="cs-CZ" dirty="0" smtClean="0"/>
              <a:t>13 (v ČR – 120 MAS)</a:t>
            </a:r>
            <a:endParaRPr lang="cs-CZ" dirty="0"/>
          </a:p>
          <a:p>
            <a:r>
              <a:rPr lang="cs-CZ" dirty="0"/>
              <a:t>CLLD </a:t>
            </a:r>
            <a:r>
              <a:rPr lang="cs-CZ" dirty="0" smtClean="0"/>
              <a:t> 2014 </a:t>
            </a:r>
            <a:r>
              <a:rPr lang="cs-CZ" dirty="0"/>
              <a:t>– </a:t>
            </a:r>
            <a:r>
              <a:rPr lang="cs-CZ" dirty="0" smtClean="0"/>
              <a:t>20 (předpoklad 170 MAS v ČR)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836550" cy="6088935"/>
          </a:xfrm>
        </p:spPr>
      </p:pic>
    </p:spTree>
    <p:extLst>
      <p:ext uri="{BB962C8B-B14F-4D97-AF65-F5344CB8AC3E}">
        <p14:creationId xmlns:p14="http://schemas.microsoft.com/office/powerpoint/2010/main" val="4040174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apa-mas-_9_2015-480x3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0051"/>
            <a:ext cx="9144000" cy="64579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Leader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www.</a:t>
            </a:r>
            <a:r>
              <a:rPr lang="cs-CZ" u="sng" dirty="0" err="1">
                <a:hlinkClick r:id="rId2"/>
              </a:rPr>
              <a:t>nsmascr.cz</a:t>
            </a:r>
            <a:endParaRPr lang="cs-CZ" dirty="0"/>
          </a:p>
          <a:p>
            <a:r>
              <a:rPr lang="cs-CZ" dirty="0"/>
              <a:t>Venkov, pokud jej chápeme jako území ČR, které pokrývají obce do 25 000 obyvatel (tedy území, kde dle stávajících pravidel Programu rozvoje venkova ČR mohou působit </a:t>
            </a:r>
            <a:r>
              <a:rPr lang="cs-CZ" dirty="0" smtClean="0"/>
              <a:t>MAS), </a:t>
            </a:r>
            <a:r>
              <a:rPr lang="cs-CZ" dirty="0"/>
              <a:t>v současné době zahrnuje cca 60 % populace ČR </a:t>
            </a:r>
            <a:r>
              <a:rPr lang="cs-CZ" dirty="0" smtClean="0"/>
              <a:t>a </a:t>
            </a:r>
            <a:r>
              <a:rPr lang="cs-CZ" dirty="0"/>
              <a:t>95 % plochy ČR.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Pozitiva x negativa metody Leader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dirty="0"/>
              <a:t> Evropě </a:t>
            </a:r>
            <a:r>
              <a:rPr lang="cs-CZ" dirty="0" smtClean="0"/>
              <a:t>vyhodnoceno jako </a:t>
            </a:r>
            <a:r>
              <a:rPr lang="cs-CZ" dirty="0"/>
              <a:t>jedna z nejefektivnějších </a:t>
            </a:r>
            <a:r>
              <a:rPr lang="cs-CZ" dirty="0" smtClean="0"/>
              <a:t>metod pro rozvoj venkova</a:t>
            </a:r>
          </a:p>
          <a:p>
            <a:r>
              <a:rPr lang="cs-CZ" dirty="0" smtClean="0"/>
              <a:t>malé </a:t>
            </a:r>
            <a:r>
              <a:rPr lang="cs-CZ" dirty="0"/>
              <a:t>peníze, </a:t>
            </a:r>
            <a:r>
              <a:rPr lang="cs-CZ" dirty="0" smtClean="0"/>
              <a:t>nízká korupce, velké efekty</a:t>
            </a:r>
          </a:p>
          <a:p>
            <a:r>
              <a:rPr lang="cs-CZ" dirty="0" smtClean="0"/>
              <a:t>Leader </a:t>
            </a:r>
            <a:r>
              <a:rPr lang="cs-CZ" dirty="0"/>
              <a:t>funguje nejlépe v postižených regionech – nouze </a:t>
            </a:r>
            <a:r>
              <a:rPr lang="cs-CZ" dirty="0" smtClean="0"/>
              <a:t>mobilizuje (v ČR ojediněle)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/>
          <a:lstStyle/>
          <a:p>
            <a:r>
              <a:rPr lang="cs-CZ" dirty="0" smtClean="0"/>
              <a:t>Co je LEADER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003232" cy="3993307"/>
          </a:xfrm>
        </p:spPr>
        <p:txBody>
          <a:bodyPr/>
          <a:lstStyle/>
          <a:p>
            <a:r>
              <a:rPr lang="cs-CZ" dirty="0" smtClean="0"/>
              <a:t>Liaison</a:t>
            </a:r>
            <a:r>
              <a:rPr lang="cs-CZ" dirty="0"/>
              <a:t> </a:t>
            </a:r>
            <a:r>
              <a:rPr lang="cs-CZ" dirty="0" err="1"/>
              <a:t>Entre</a:t>
            </a:r>
            <a:r>
              <a:rPr lang="cs-CZ" dirty="0"/>
              <a:t> </a:t>
            </a:r>
            <a:r>
              <a:rPr lang="cs-CZ" dirty="0" err="1"/>
              <a:t>Actions</a:t>
            </a:r>
            <a:r>
              <a:rPr lang="cs-CZ" dirty="0"/>
              <a:t> de </a:t>
            </a:r>
            <a:r>
              <a:rPr lang="cs-CZ" dirty="0" err="1"/>
              <a:t>Développement</a:t>
            </a:r>
            <a:r>
              <a:rPr lang="cs-CZ" dirty="0"/>
              <a:t> de l' </a:t>
            </a:r>
            <a:r>
              <a:rPr lang="cs-CZ" dirty="0" err="1"/>
              <a:t>Economie</a:t>
            </a:r>
            <a:r>
              <a:rPr lang="cs-CZ" dirty="0"/>
              <a:t>  </a:t>
            </a:r>
            <a:r>
              <a:rPr lang="cs-CZ" dirty="0" err="1" smtClean="0"/>
              <a:t>Régionale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„</a:t>
            </a:r>
            <a:r>
              <a:rPr lang="cs-CZ" dirty="0" err="1"/>
              <a:t>Links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Actions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endParaRPr lang="cs-CZ" dirty="0" smtClean="0"/>
          </a:p>
          <a:p>
            <a:pPr marL="6858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Economy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= propojování aktivit pro rozvoj </a:t>
            </a:r>
          </a:p>
          <a:p>
            <a:pPr>
              <a:buNone/>
            </a:pPr>
            <a:r>
              <a:rPr lang="cs-CZ" dirty="0" smtClean="0"/>
              <a:t>ekonomiky venkova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56" y="2953574"/>
            <a:ext cx="2278472" cy="35083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Leader pomáhá místní ekonomice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Studie MAS </a:t>
            </a:r>
            <a:r>
              <a:rPr lang="cs-CZ" dirty="0" err="1" smtClean="0"/>
              <a:t>Nepomucko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(jaký objem peněz z dotace „zůstal“ v regionu – princip LM3)</a:t>
            </a:r>
          </a:p>
          <a:p>
            <a:r>
              <a:rPr lang="cs-CZ" dirty="0" smtClean="0"/>
              <a:t>Dotace LEADER – 43% místní dodavatelé</a:t>
            </a:r>
          </a:p>
          <a:p>
            <a:r>
              <a:rPr lang="cs-CZ" dirty="0" smtClean="0"/>
              <a:t>Dotace ROP – 12% místní dodavatelé</a:t>
            </a:r>
          </a:p>
          <a:p>
            <a:r>
              <a:rPr lang="cs-CZ" dirty="0" smtClean="0"/>
              <a:t>Dotace OP ŽP – 1(!)% místní dodavatelé</a:t>
            </a:r>
          </a:p>
          <a:p>
            <a:endParaRPr lang="cs-CZ" dirty="0" smtClean="0"/>
          </a:p>
          <a:p>
            <a:r>
              <a:rPr lang="cs-CZ" dirty="0" smtClean="0"/>
              <a:t>PROČ?</a:t>
            </a:r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Zadávání zakázek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Zakázky malého rozsahu :</a:t>
            </a:r>
          </a:p>
          <a:p>
            <a:pPr lvl="1"/>
            <a:r>
              <a:rPr lang="cs-CZ" dirty="0" smtClean="0"/>
              <a:t>přímo, cenový marketing (výběr ze tří)</a:t>
            </a:r>
          </a:p>
          <a:p>
            <a:r>
              <a:rPr lang="cs-CZ" dirty="0" smtClean="0"/>
              <a:t>Zakázky v režimu zákona:</a:t>
            </a:r>
          </a:p>
          <a:p>
            <a:pPr lvl="1"/>
            <a:r>
              <a:rPr lang="cs-CZ" dirty="0" smtClean="0"/>
              <a:t>místní podnikatelé nemají kapacitu, historii, zkušenosti….</a:t>
            </a:r>
          </a:p>
          <a:p>
            <a:pPr lvl="1"/>
            <a:r>
              <a:rPr lang="cs-CZ" dirty="0" smtClean="0"/>
              <a:t>Specializované práce dělají velké firmy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2014 – 2020 CLLD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Komunitně</a:t>
            </a:r>
            <a:r>
              <a:rPr lang="cs-CZ" dirty="0"/>
              <a:t> vedený místní rozvoj (</a:t>
            </a:r>
            <a:r>
              <a:rPr lang="cs-CZ" dirty="0" err="1"/>
              <a:t>community</a:t>
            </a:r>
            <a:r>
              <a:rPr lang="cs-CZ" dirty="0"/>
              <a:t> </a:t>
            </a:r>
            <a:r>
              <a:rPr lang="cs-CZ" dirty="0" err="1"/>
              <a:t>lead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CLLD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Programy:</a:t>
            </a:r>
          </a:p>
          <a:p>
            <a:pPr lvl="1"/>
            <a:r>
              <a:rPr lang="cs-CZ" dirty="0" smtClean="0"/>
              <a:t>OPZ, IROP, PRV, OP ŽP</a:t>
            </a:r>
          </a:p>
          <a:p>
            <a:pPr lvl="1"/>
            <a:r>
              <a:rPr lang="cs-CZ" dirty="0" smtClean="0"/>
              <a:t>Problematické nastavení  operačních programů</a:t>
            </a:r>
          </a:p>
          <a:p>
            <a:pPr lvl="1"/>
            <a:r>
              <a:rPr lang="cs-CZ" dirty="0" smtClean="0"/>
              <a:t>Odklon od principů LEADER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Děkuji za pozornost</a:t>
            </a:r>
          </a:p>
          <a:p>
            <a:pPr algn="ctr"/>
            <a:r>
              <a:rPr lang="cs-CZ" dirty="0" smtClean="0"/>
              <a:t>Zuzana Guthová</a:t>
            </a:r>
          </a:p>
          <a:p>
            <a:pPr marL="0" indent="0" algn="ctr">
              <a:buNone/>
            </a:pPr>
            <a:r>
              <a:rPr lang="cs-CZ" dirty="0" smtClean="0"/>
              <a:t>guthova@cb.gin.cz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2852936"/>
            <a:ext cx="6486525" cy="36385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0"/>
            <a:ext cx="7024744" cy="1124744"/>
          </a:xfrm>
        </p:spPr>
        <p:txBody>
          <a:bodyPr/>
          <a:lstStyle/>
          <a:p>
            <a:r>
              <a:rPr lang="cs-CZ" dirty="0" smtClean="0"/>
              <a:t>Co je cílem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0208"/>
          </a:xfrm>
        </p:spPr>
        <p:txBody>
          <a:bodyPr/>
          <a:lstStyle/>
          <a:p>
            <a:r>
              <a:rPr lang="cs-CZ" dirty="0"/>
              <a:t>zvýšení kvality života ve venkovských oblastech </a:t>
            </a:r>
            <a:br>
              <a:rPr lang="cs-CZ" dirty="0"/>
            </a:br>
            <a:r>
              <a:rPr lang="cs-CZ" dirty="0"/>
              <a:t>• </a:t>
            </a:r>
            <a:r>
              <a:rPr lang="cs-CZ" dirty="0" smtClean="0"/>
              <a:t> šetrné </a:t>
            </a:r>
            <a:r>
              <a:rPr lang="cs-CZ" dirty="0"/>
              <a:t>využití místních zdrojů </a:t>
            </a:r>
            <a:br>
              <a:rPr lang="cs-CZ" dirty="0"/>
            </a:br>
            <a:r>
              <a:rPr lang="cs-CZ" dirty="0"/>
              <a:t>•  inovace a nové technologie na venkov </a:t>
            </a:r>
            <a:br>
              <a:rPr lang="cs-CZ" dirty="0"/>
            </a:br>
            <a:r>
              <a:rPr lang="cs-CZ" dirty="0"/>
              <a:t>•  posílení venkovské komunity, spolupráce </a:t>
            </a:r>
            <a:br>
              <a:rPr lang="cs-CZ" dirty="0"/>
            </a:br>
            <a:r>
              <a:rPr lang="cs-CZ" dirty="0"/>
              <a:t>•  podpora místních výrobků a jejich uplatnění a propagace</a:t>
            </a:r>
          </a:p>
          <a:p>
            <a:endParaRPr lang="cs-CZ" dirty="0"/>
          </a:p>
        </p:txBody>
      </p:sp>
      <p:pic>
        <p:nvPicPr>
          <p:cNvPr id="6" name="Obrázek 5" descr="Březen 2007-1 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9144000" cy="328498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LEADER x Leader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Leader jako metoda pro rozvoj venkovských oblastí</a:t>
            </a:r>
          </a:p>
          <a:p>
            <a:r>
              <a:rPr lang="cs-CZ" dirty="0" smtClean="0"/>
              <a:t>7 principů LEADER</a:t>
            </a:r>
          </a:p>
          <a:p>
            <a:pPr lvl="2"/>
            <a:r>
              <a:rPr lang="cs-CZ" dirty="0" smtClean="0"/>
              <a:t>Území</a:t>
            </a:r>
          </a:p>
          <a:p>
            <a:pPr lvl="2"/>
            <a:r>
              <a:rPr lang="cs-CZ" dirty="0" err="1" smtClean="0"/>
              <a:t>Botton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endParaRPr lang="cs-CZ" dirty="0" smtClean="0"/>
          </a:p>
          <a:p>
            <a:pPr lvl="2"/>
            <a:r>
              <a:rPr lang="cs-CZ" dirty="0" smtClean="0"/>
              <a:t>MAS</a:t>
            </a:r>
          </a:p>
          <a:p>
            <a:pPr lvl="2"/>
            <a:r>
              <a:rPr lang="cs-CZ" dirty="0" smtClean="0"/>
              <a:t>Inovace</a:t>
            </a:r>
          </a:p>
          <a:p>
            <a:pPr lvl="2"/>
            <a:r>
              <a:rPr lang="cs-CZ" dirty="0" err="1" smtClean="0"/>
              <a:t>Multisektorovost</a:t>
            </a:r>
            <a:endParaRPr lang="cs-CZ" dirty="0" smtClean="0"/>
          </a:p>
          <a:p>
            <a:pPr lvl="2"/>
            <a:r>
              <a:rPr lang="cs-CZ" dirty="0" smtClean="0"/>
              <a:t>Síťování</a:t>
            </a:r>
          </a:p>
          <a:p>
            <a:pPr lvl="2"/>
            <a:r>
              <a:rPr lang="cs-CZ" dirty="0" smtClean="0"/>
              <a:t>Spolupráce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Územní 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Homogenní, sociálně koherentní </a:t>
            </a:r>
          </a:p>
          <a:p>
            <a:r>
              <a:rPr lang="cs-CZ" dirty="0" smtClean="0"/>
              <a:t>místní </a:t>
            </a:r>
            <a:r>
              <a:rPr lang="cs-CZ" dirty="0"/>
              <a:t>znalost území do </a:t>
            </a:r>
            <a:r>
              <a:rPr lang="cs-CZ" dirty="0" smtClean="0"/>
              <a:t>detailu</a:t>
            </a:r>
          </a:p>
          <a:p>
            <a:r>
              <a:rPr lang="cs-CZ" dirty="0" smtClean="0"/>
              <a:t>znalost </a:t>
            </a:r>
            <a:r>
              <a:rPr lang="cs-CZ" dirty="0"/>
              <a:t>souvislostí, </a:t>
            </a:r>
            <a:r>
              <a:rPr lang="cs-CZ" dirty="0" smtClean="0"/>
              <a:t>místních </a:t>
            </a:r>
            <a:r>
              <a:rPr lang="cs-CZ" dirty="0"/>
              <a:t>hráčů </a:t>
            </a:r>
            <a:endParaRPr lang="cs-CZ" dirty="0" smtClean="0"/>
          </a:p>
          <a:p>
            <a:r>
              <a:rPr lang="cs-CZ" dirty="0" smtClean="0"/>
              <a:t>Malé </a:t>
            </a:r>
            <a:r>
              <a:rPr lang="cs-CZ" dirty="0"/>
              <a:t>aby se dalo obsloužit, velké, aby rozvoj byl </a:t>
            </a:r>
            <a:r>
              <a:rPr lang="cs-CZ" dirty="0" smtClean="0"/>
              <a:t>možný</a:t>
            </a:r>
          </a:p>
          <a:p>
            <a:r>
              <a:rPr lang="cs-CZ" dirty="0" smtClean="0"/>
              <a:t>Dostatečný lidský potenciál</a:t>
            </a:r>
          </a:p>
          <a:p>
            <a:endParaRPr lang="cs-CZ" dirty="0"/>
          </a:p>
          <a:p>
            <a:r>
              <a:rPr lang="cs-CZ" dirty="0" smtClean="0"/>
              <a:t>10 – 100 tis</a:t>
            </a:r>
            <a:r>
              <a:rPr lang="cs-CZ" dirty="0"/>
              <a:t>. obyvatel – ne obce nad 25 tis</a:t>
            </a:r>
            <a:r>
              <a:rPr lang="cs-CZ" dirty="0" smtClean="0"/>
              <a:t>. obyvatel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2. Přístup </a:t>
            </a:r>
            <a:r>
              <a:rPr lang="cs-CZ" dirty="0"/>
              <a:t>zdola </a:t>
            </a:r>
            <a:r>
              <a:rPr lang="cs-CZ" dirty="0" smtClean="0"/>
              <a:t>nahoru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5832763" cy="3508977"/>
          </a:xfrm>
        </p:spPr>
        <p:txBody>
          <a:bodyPr/>
          <a:lstStyle/>
          <a:p>
            <a:r>
              <a:rPr lang="cs-CZ" dirty="0"/>
              <a:t>Je </a:t>
            </a:r>
            <a:r>
              <a:rPr lang="cs-CZ" dirty="0" smtClean="0"/>
              <a:t>nejdůležitějším </a:t>
            </a:r>
            <a:r>
              <a:rPr lang="cs-CZ" dirty="0"/>
              <a:t>principem  </a:t>
            </a:r>
            <a:endParaRPr lang="cs-CZ" dirty="0" smtClean="0"/>
          </a:p>
          <a:p>
            <a:r>
              <a:rPr lang="cs-CZ" dirty="0" smtClean="0"/>
              <a:t>Zapojení </a:t>
            </a:r>
            <a:r>
              <a:rPr lang="cs-CZ" dirty="0"/>
              <a:t>místních aktérů do tvorby místní strategie rozvoje území, do rozhodování o prioritách – dle místních potřeb. </a:t>
            </a:r>
            <a:endParaRPr lang="cs-CZ" dirty="0" smtClean="0"/>
          </a:p>
          <a:p>
            <a:r>
              <a:rPr lang="cs-CZ" dirty="0" smtClean="0"/>
              <a:t>Není </a:t>
            </a:r>
            <a:r>
              <a:rPr lang="cs-CZ" dirty="0"/>
              <a:t>protipólem </a:t>
            </a:r>
            <a:r>
              <a:rPr lang="cs-CZ" dirty="0" smtClean="0"/>
              <a:t>plánování shora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4146" y="3537014"/>
            <a:ext cx="3672412" cy="187220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8841961" cy="6631471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-603448"/>
            <a:ext cx="7024744" cy="2170664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3. Místní </a:t>
            </a:r>
            <a:r>
              <a:rPr lang="cs-CZ" dirty="0"/>
              <a:t>partnerství (MAS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/>
          <a:lstStyle/>
          <a:p>
            <a:r>
              <a:rPr lang="cs-CZ" dirty="0"/>
              <a:t>Založení </a:t>
            </a:r>
            <a:r>
              <a:rPr lang="cs-CZ" dirty="0" smtClean="0"/>
              <a:t>místního </a:t>
            </a:r>
            <a:r>
              <a:rPr lang="cs-CZ" dirty="0"/>
              <a:t>partnerství</a:t>
            </a:r>
          </a:p>
          <a:p>
            <a:r>
              <a:rPr lang="cs-CZ" dirty="0"/>
              <a:t>S cílem sestavení strategie a její implementace</a:t>
            </a:r>
          </a:p>
          <a:p>
            <a:r>
              <a:rPr lang="cs-CZ" dirty="0"/>
              <a:t>Posilování dialogu mezi veřejným a soukromým </a:t>
            </a:r>
            <a:endParaRPr lang="cs-CZ" dirty="0" smtClean="0"/>
          </a:p>
          <a:p>
            <a:pPr marL="68580" indent="0">
              <a:buNone/>
            </a:pPr>
            <a:r>
              <a:rPr lang="cs-CZ" dirty="0"/>
              <a:t> </a:t>
            </a:r>
            <a:r>
              <a:rPr lang="cs-CZ" dirty="0" smtClean="0"/>
              <a:t>   sektorem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4947" y="3141217"/>
            <a:ext cx="4909053" cy="36817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0"/>
            <a:ext cx="7024744" cy="1412776"/>
          </a:xfrm>
        </p:spPr>
        <p:txBody>
          <a:bodyPr/>
          <a:lstStyle/>
          <a:p>
            <a:r>
              <a:rPr lang="cs-CZ" dirty="0" smtClean="0"/>
              <a:t>4. 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340768"/>
            <a:ext cx="6777317" cy="4392488"/>
          </a:xfrm>
        </p:spPr>
        <p:txBody>
          <a:bodyPr>
            <a:normAutofit/>
          </a:bodyPr>
          <a:lstStyle/>
          <a:p>
            <a:r>
              <a:rPr lang="cs-CZ" dirty="0"/>
              <a:t>Detailní znalost území aktérů a jejich možností i pružnost rozhodovacích procesů umožňuje  inovativní přístup – inovace: produkt, proces, organizace, trh – potravinové řetězce, společné zpracování</a:t>
            </a:r>
          </a:p>
          <a:p>
            <a:r>
              <a:rPr lang="cs-CZ" dirty="0" smtClean="0"/>
              <a:t>Příklad: </a:t>
            </a:r>
          </a:p>
          <a:p>
            <a:pPr lvl="1"/>
            <a:r>
              <a:rPr lang="cs-CZ" dirty="0" smtClean="0"/>
              <a:t>výroba </a:t>
            </a:r>
            <a:r>
              <a:rPr lang="cs-CZ" dirty="0"/>
              <a:t>marmelády </a:t>
            </a:r>
            <a:endParaRPr lang="cs-CZ" dirty="0" smtClean="0"/>
          </a:p>
          <a:p>
            <a:pPr marL="365760" lvl="1" indent="0">
              <a:buNone/>
            </a:pPr>
            <a:r>
              <a:rPr lang="cs-CZ" dirty="0" smtClean="0"/>
              <a:t>v</a:t>
            </a:r>
            <a:r>
              <a:rPr lang="cs-CZ" dirty="0"/>
              <a:t> kavárně, </a:t>
            </a:r>
            <a:endParaRPr lang="cs-CZ" dirty="0" smtClean="0"/>
          </a:p>
          <a:p>
            <a:pPr lvl="1"/>
            <a:r>
              <a:rPr lang="cs-CZ" dirty="0" smtClean="0"/>
              <a:t>KPZ</a:t>
            </a:r>
            <a:endParaRPr lang="cs-CZ" dirty="0"/>
          </a:p>
        </p:txBody>
      </p:sp>
      <p:pic>
        <p:nvPicPr>
          <p:cNvPr id="4" name="Obrázek 3" descr="P1040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8116" y="3356992"/>
            <a:ext cx="4187957" cy="31409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120</TotalTime>
  <Words>568</Words>
  <Application>Microsoft Office PowerPoint</Application>
  <PresentationFormat>Předvádění na obrazovce (4:3)</PresentationFormat>
  <Paragraphs>112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Austin</vt:lpstr>
      <vt:lpstr>Leader – metoda pro rozvoj venkovských oblastí</vt:lpstr>
      <vt:lpstr>Co je LEADER</vt:lpstr>
      <vt:lpstr>Co je cílem</vt:lpstr>
      <vt:lpstr>LEADER x Leader</vt:lpstr>
      <vt:lpstr>1. Územní princip</vt:lpstr>
      <vt:lpstr>2. Přístup zdola nahoru</vt:lpstr>
      <vt:lpstr>Prezentace aplikace PowerPoint</vt:lpstr>
      <vt:lpstr>3. Místní partnerství (MAS)</vt:lpstr>
      <vt:lpstr>4. Inovace</vt:lpstr>
      <vt:lpstr>5. Integrovaný, multisektorový přístup</vt:lpstr>
      <vt:lpstr>Sektorový přístup</vt:lpstr>
      <vt:lpstr>6. Síťování</vt:lpstr>
      <vt:lpstr>7. Spolupráce</vt:lpstr>
      <vt:lpstr>Spolupráce mezinárodně</vt:lpstr>
      <vt:lpstr>Historie LEADER v Evropě</vt:lpstr>
      <vt:lpstr>Prezentace aplikace PowerPoint</vt:lpstr>
      <vt:lpstr>Prezentace aplikace PowerPoint</vt:lpstr>
      <vt:lpstr>Leader v ČR</vt:lpstr>
      <vt:lpstr>Pozitiva x negativa metody Leader</vt:lpstr>
      <vt:lpstr>Jak Leader pomáhá místní ekonomice</vt:lpstr>
      <vt:lpstr>Zadávání zakázek</vt:lpstr>
      <vt:lpstr>2014 – 2020 CLLD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 – metoda pro rozvoj venkovských oblastí</dc:title>
  <dc:creator>Spravce</dc:creator>
  <cp:lastModifiedBy>Lukáš Kala</cp:lastModifiedBy>
  <cp:revision>12</cp:revision>
  <dcterms:created xsi:type="dcterms:W3CDTF">2016-04-04T10:10:13Z</dcterms:created>
  <dcterms:modified xsi:type="dcterms:W3CDTF">2016-04-11T08:20:56Z</dcterms:modified>
</cp:coreProperties>
</file>