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84" r:id="rId4"/>
    <p:sldId id="285" r:id="rId5"/>
    <p:sldId id="286" r:id="rId6"/>
    <p:sldId id="257" r:id="rId7"/>
    <p:sldId id="258" r:id="rId8"/>
    <p:sldId id="259" r:id="rId9"/>
    <p:sldId id="287" r:id="rId10"/>
    <p:sldId id="260" r:id="rId11"/>
    <p:sldId id="261" r:id="rId12"/>
    <p:sldId id="262" r:id="rId13"/>
    <p:sldId id="266" r:id="rId14"/>
    <p:sldId id="263" r:id="rId15"/>
    <p:sldId id="269" r:id="rId16"/>
    <p:sldId id="268" r:id="rId17"/>
    <p:sldId id="264" r:id="rId18"/>
    <p:sldId id="288" r:id="rId19"/>
    <p:sldId id="289" r:id="rId20"/>
    <p:sldId id="265" r:id="rId21"/>
    <p:sldId id="270" r:id="rId22"/>
    <p:sldId id="271" r:id="rId23"/>
    <p:sldId id="272" r:id="rId24"/>
    <p:sldId id="273" r:id="rId25"/>
    <p:sldId id="276" r:id="rId26"/>
    <p:sldId id="274" r:id="rId27"/>
    <p:sldId id="275" r:id="rId28"/>
    <p:sldId id="278" r:id="rId29"/>
    <p:sldId id="291" r:id="rId30"/>
    <p:sldId id="292" r:id="rId31"/>
    <p:sldId id="290" r:id="rId32"/>
    <p:sldId id="279" r:id="rId33"/>
    <p:sldId id="280" r:id="rId34"/>
    <p:sldId id="281" r:id="rId35"/>
    <p:sldId id="282" r:id="rId36"/>
    <p:sldId id="283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788" autoAdjust="0"/>
  </p:normalViewPr>
  <p:slideViewPr>
    <p:cSldViewPr snapToGrid="0"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Daily</a:t>
            </a:r>
            <a:r>
              <a:rPr lang="en-US" b="0" baseline="0" dirty="0" smtClean="0"/>
              <a:t> consumption of Electricity</a:t>
            </a:r>
            <a:endParaRPr lang="en-US" b="0" dirty="0"/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'Denní zatížení'!$C$1</c:f>
              <c:strCache>
                <c:ptCount val="1"/>
                <c:pt idx="0">
                  <c:v>Denní zatížení sítě</c:v>
                </c:pt>
              </c:strCache>
            </c:strRef>
          </c:tx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zatížení'!$C$2:$C$57</c:f>
              <c:numCache>
                <c:formatCode>General</c:formatCode>
                <c:ptCount val="56"/>
                <c:pt idx="0">
                  <c:v>7.9635254915624207</c:v>
                </c:pt>
                <c:pt idx="1">
                  <c:v>8.38167787843871</c:v>
                </c:pt>
                <c:pt idx="2">
                  <c:v>8.7135254915624216</c:v>
                </c:pt>
                <c:pt idx="3">
                  <c:v>8.9265847744427305</c:v>
                </c:pt>
                <c:pt idx="4">
                  <c:v>9</c:v>
                </c:pt>
                <c:pt idx="5">
                  <c:v>8.9265847744427305</c:v>
                </c:pt>
                <c:pt idx="6">
                  <c:v>8.7135254915624216</c:v>
                </c:pt>
                <c:pt idx="7">
                  <c:v>8.38167787843871</c:v>
                </c:pt>
                <c:pt idx="8">
                  <c:v>7.9635254915624216</c:v>
                </c:pt>
                <c:pt idx="9">
                  <c:v>7.5</c:v>
                </c:pt>
                <c:pt idx="10">
                  <c:v>7.0364745084375784</c:v>
                </c:pt>
                <c:pt idx="11">
                  <c:v>6.61832212156129</c:v>
                </c:pt>
                <c:pt idx="12">
                  <c:v>6.2864745084375793</c:v>
                </c:pt>
                <c:pt idx="13">
                  <c:v>6.0734152255572695</c:v>
                </c:pt>
                <c:pt idx="14">
                  <c:v>6</c:v>
                </c:pt>
                <c:pt idx="15">
                  <c:v>6.0734152255572695</c:v>
                </c:pt>
                <c:pt idx="16">
                  <c:v>6.2864745084375784</c:v>
                </c:pt>
                <c:pt idx="17">
                  <c:v>6.61832212156129</c:v>
                </c:pt>
                <c:pt idx="18">
                  <c:v>7.0364745084375784</c:v>
                </c:pt>
                <c:pt idx="19">
                  <c:v>7.5</c:v>
                </c:pt>
                <c:pt idx="20">
                  <c:v>7.9635254915624207</c:v>
                </c:pt>
                <c:pt idx="21">
                  <c:v>8.38167787843871</c:v>
                </c:pt>
                <c:pt idx="22">
                  <c:v>8.7135254915624198</c:v>
                </c:pt>
                <c:pt idx="23">
                  <c:v>8.9265847744427305</c:v>
                </c:pt>
                <c:pt idx="24">
                  <c:v>9</c:v>
                </c:pt>
                <c:pt idx="25">
                  <c:v>8.9265847744427305</c:v>
                </c:pt>
                <c:pt idx="26">
                  <c:v>8.7135254915624216</c:v>
                </c:pt>
                <c:pt idx="27">
                  <c:v>8.38167787843871</c:v>
                </c:pt>
                <c:pt idx="28">
                  <c:v>7.9635254915624216</c:v>
                </c:pt>
                <c:pt idx="29">
                  <c:v>7.5000000000000009</c:v>
                </c:pt>
                <c:pt idx="30">
                  <c:v>7.0364745084375793</c:v>
                </c:pt>
                <c:pt idx="31">
                  <c:v>6.6183221215612908</c:v>
                </c:pt>
                <c:pt idx="32">
                  <c:v>6.2864745084375793</c:v>
                </c:pt>
                <c:pt idx="33">
                  <c:v>6.0734152255572695</c:v>
                </c:pt>
                <c:pt idx="34">
                  <c:v>6</c:v>
                </c:pt>
                <c:pt idx="35">
                  <c:v>6.0734152255572695</c:v>
                </c:pt>
                <c:pt idx="36">
                  <c:v>6.2864745084375784</c:v>
                </c:pt>
                <c:pt idx="37">
                  <c:v>6.61832212156129</c:v>
                </c:pt>
                <c:pt idx="38">
                  <c:v>7.0364745084375784</c:v>
                </c:pt>
                <c:pt idx="39">
                  <c:v>7.4999999999999991</c:v>
                </c:pt>
                <c:pt idx="40">
                  <c:v>7.9635254915624181</c:v>
                </c:pt>
                <c:pt idx="41">
                  <c:v>8.3816778784387083</c:v>
                </c:pt>
                <c:pt idx="42">
                  <c:v>8.7135254915624216</c:v>
                </c:pt>
                <c:pt idx="43">
                  <c:v>8.9265847744427305</c:v>
                </c:pt>
                <c:pt idx="44">
                  <c:v>9</c:v>
                </c:pt>
                <c:pt idx="45">
                  <c:v>8.9265847744427305</c:v>
                </c:pt>
                <c:pt idx="46">
                  <c:v>8.7135254915624216</c:v>
                </c:pt>
                <c:pt idx="47">
                  <c:v>8.38167787843871</c:v>
                </c:pt>
                <c:pt idx="48">
                  <c:v>7.9635254915624198</c:v>
                </c:pt>
                <c:pt idx="49">
                  <c:v>7.5000000000000009</c:v>
                </c:pt>
                <c:pt idx="50">
                  <c:v>7.0364745084375819</c:v>
                </c:pt>
                <c:pt idx="51">
                  <c:v>6.6183221215612908</c:v>
                </c:pt>
                <c:pt idx="52">
                  <c:v>6.286474508437581</c:v>
                </c:pt>
                <c:pt idx="53">
                  <c:v>6.0734152255572695</c:v>
                </c:pt>
                <c:pt idx="54">
                  <c:v>6</c:v>
                </c:pt>
                <c:pt idx="55">
                  <c:v>6.0734152255572695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150656"/>
        <c:axId val="74151808"/>
      </c:areaChart>
      <c:catAx>
        <c:axId val="7415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151808"/>
        <c:crosses val="autoZero"/>
        <c:auto val="1"/>
        <c:lblAlgn val="ctr"/>
        <c:lblOffset val="100"/>
        <c:tickLblSkip val="2"/>
        <c:noMultiLvlLbl val="0"/>
      </c:catAx>
      <c:valAx>
        <c:axId val="7415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4150656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Decomposition</a:t>
            </a:r>
            <a:r>
              <a:rPr lang="en-US" b="0" baseline="0" dirty="0" smtClean="0"/>
              <a:t> of electricity consumption by origin</a:t>
            </a:r>
            <a:endParaRPr lang="en-US" b="0" dirty="0"/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'Denní zatížení'!$D$1</c:f>
              <c:strCache>
                <c:ptCount val="1"/>
                <c:pt idx="0">
                  <c:v>Jádro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zatížení'!$D$2:$D$57</c:f>
              <c:numCache>
                <c:formatCode>General</c:formatCode>
                <c:ptCount val="56"/>
                <c:pt idx="0">
                  <c:v>3.6</c:v>
                </c:pt>
                <c:pt idx="1">
                  <c:v>3.6</c:v>
                </c:pt>
                <c:pt idx="2">
                  <c:v>3.6</c:v>
                </c:pt>
                <c:pt idx="3">
                  <c:v>3.6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  <c:pt idx="9">
                  <c:v>3.6</c:v>
                </c:pt>
                <c:pt idx="10">
                  <c:v>3.6</c:v>
                </c:pt>
                <c:pt idx="11">
                  <c:v>3.6</c:v>
                </c:pt>
                <c:pt idx="12">
                  <c:v>3.6</c:v>
                </c:pt>
                <c:pt idx="13">
                  <c:v>3.6</c:v>
                </c:pt>
                <c:pt idx="14">
                  <c:v>3.6</c:v>
                </c:pt>
                <c:pt idx="15">
                  <c:v>3.6</c:v>
                </c:pt>
                <c:pt idx="16">
                  <c:v>3.6</c:v>
                </c:pt>
                <c:pt idx="17">
                  <c:v>3.6</c:v>
                </c:pt>
                <c:pt idx="18">
                  <c:v>3.6</c:v>
                </c:pt>
                <c:pt idx="19">
                  <c:v>3.6</c:v>
                </c:pt>
                <c:pt idx="20">
                  <c:v>3.6</c:v>
                </c:pt>
                <c:pt idx="21">
                  <c:v>3.6</c:v>
                </c:pt>
                <c:pt idx="22">
                  <c:v>3.6</c:v>
                </c:pt>
                <c:pt idx="23">
                  <c:v>3.6</c:v>
                </c:pt>
                <c:pt idx="24">
                  <c:v>3.6</c:v>
                </c:pt>
                <c:pt idx="25">
                  <c:v>3.6</c:v>
                </c:pt>
                <c:pt idx="26">
                  <c:v>3.6</c:v>
                </c:pt>
                <c:pt idx="27">
                  <c:v>3.6</c:v>
                </c:pt>
                <c:pt idx="28">
                  <c:v>3.6</c:v>
                </c:pt>
                <c:pt idx="29">
                  <c:v>3.6</c:v>
                </c:pt>
                <c:pt idx="30">
                  <c:v>3.6</c:v>
                </c:pt>
                <c:pt idx="31">
                  <c:v>3.6</c:v>
                </c:pt>
                <c:pt idx="32">
                  <c:v>3.6</c:v>
                </c:pt>
                <c:pt idx="33">
                  <c:v>3.6</c:v>
                </c:pt>
                <c:pt idx="34">
                  <c:v>3.4</c:v>
                </c:pt>
                <c:pt idx="35">
                  <c:v>3.2</c:v>
                </c:pt>
                <c:pt idx="36">
                  <c:v>3</c:v>
                </c:pt>
                <c:pt idx="37">
                  <c:v>2.6</c:v>
                </c:pt>
                <c:pt idx="38">
                  <c:v>2.6</c:v>
                </c:pt>
                <c:pt idx="39">
                  <c:v>2.6</c:v>
                </c:pt>
                <c:pt idx="40">
                  <c:v>2.6</c:v>
                </c:pt>
                <c:pt idx="41">
                  <c:v>2.6</c:v>
                </c:pt>
                <c:pt idx="42">
                  <c:v>2.6</c:v>
                </c:pt>
                <c:pt idx="43">
                  <c:v>2.6</c:v>
                </c:pt>
                <c:pt idx="44">
                  <c:v>2.6</c:v>
                </c:pt>
                <c:pt idx="45">
                  <c:v>2.6</c:v>
                </c:pt>
                <c:pt idx="46">
                  <c:v>2.6</c:v>
                </c:pt>
                <c:pt idx="47">
                  <c:v>2.6</c:v>
                </c:pt>
                <c:pt idx="48">
                  <c:v>2.6</c:v>
                </c:pt>
                <c:pt idx="49">
                  <c:v>2.6</c:v>
                </c:pt>
                <c:pt idx="50">
                  <c:v>2.6</c:v>
                </c:pt>
                <c:pt idx="51">
                  <c:v>2.6</c:v>
                </c:pt>
                <c:pt idx="52">
                  <c:v>2.6</c:v>
                </c:pt>
                <c:pt idx="53">
                  <c:v>2.6</c:v>
                </c:pt>
                <c:pt idx="54">
                  <c:v>2.6</c:v>
                </c:pt>
                <c:pt idx="55">
                  <c:v>2.6</c:v>
                </c:pt>
              </c:numCache>
            </c:numRef>
          </c:val>
        </c:ser>
        <c:ser>
          <c:idx val="2"/>
          <c:order val="1"/>
          <c:tx>
            <c:strRef>
              <c:f>'Denní zatížení'!$E$1</c:f>
              <c:strCache>
                <c:ptCount val="1"/>
                <c:pt idx="0">
                  <c:v>OZE</c:v>
                </c:pt>
              </c:strCache>
            </c:strRef>
          </c:tx>
          <c:spPr>
            <a:ln w="25400">
              <a:noFill/>
            </a:ln>
          </c:spPr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zatížení'!$E$2:$E$57</c:f>
              <c:numCache>
                <c:formatCode>General</c:formatCode>
                <c:ptCount val="56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0.4</c:v>
                </c:pt>
                <c:pt idx="7">
                  <c:v>0.9</c:v>
                </c:pt>
                <c:pt idx="8">
                  <c:v>1.5</c:v>
                </c:pt>
                <c:pt idx="9">
                  <c:v>2.1</c:v>
                </c:pt>
                <c:pt idx="10">
                  <c:v>1.9</c:v>
                </c:pt>
                <c:pt idx="11">
                  <c:v>1.7</c:v>
                </c:pt>
                <c:pt idx="12">
                  <c:v>1.3</c:v>
                </c:pt>
                <c:pt idx="13">
                  <c:v>0.6</c:v>
                </c:pt>
                <c:pt idx="14">
                  <c:v>0.5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0.5</c:v>
                </c:pt>
                <c:pt idx="22">
                  <c:v>1</c:v>
                </c:pt>
                <c:pt idx="23">
                  <c:v>1.4</c:v>
                </c:pt>
                <c:pt idx="24">
                  <c:v>2.9</c:v>
                </c:pt>
                <c:pt idx="25">
                  <c:v>3.3</c:v>
                </c:pt>
                <c:pt idx="26">
                  <c:v>1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0.5</c:v>
                </c:pt>
                <c:pt idx="50">
                  <c:v>0.9</c:v>
                </c:pt>
                <c:pt idx="51">
                  <c:v>1.2</c:v>
                </c:pt>
                <c:pt idx="52">
                  <c:v>1.3</c:v>
                </c:pt>
                <c:pt idx="53">
                  <c:v>1.1000000000000001</c:v>
                </c:pt>
                <c:pt idx="54">
                  <c:v>0.8</c:v>
                </c:pt>
                <c:pt idx="55">
                  <c:v>0.6</c:v>
                </c:pt>
              </c:numCache>
            </c:numRef>
          </c:val>
        </c:ser>
        <c:ser>
          <c:idx val="0"/>
          <c:order val="2"/>
          <c:tx>
            <c:strRef>
              <c:f>'Denní zatížení'!$F$1</c:f>
              <c:strCache>
                <c:ptCount val="1"/>
                <c:pt idx="0">
                  <c:v>Uhlí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</c:spPr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zatížení'!$F$2:$F$57</c:f>
              <c:numCache>
                <c:formatCode>General</c:formatCode>
                <c:ptCount val="56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2.863525491562422</c:v>
                </c:pt>
                <c:pt idx="9">
                  <c:v>1.7999999999999998</c:v>
                </c:pt>
                <c:pt idx="10">
                  <c:v>1.5364745084375784</c:v>
                </c:pt>
                <c:pt idx="11">
                  <c:v>1.3183221215612901</c:v>
                </c:pt>
                <c:pt idx="12">
                  <c:v>1.3864745084375789</c:v>
                </c:pt>
                <c:pt idx="13">
                  <c:v>1.8734152255572694</c:v>
                </c:pt>
                <c:pt idx="14">
                  <c:v>1.9000000000000004</c:v>
                </c:pt>
                <c:pt idx="15">
                  <c:v>2.0734152255572695</c:v>
                </c:pt>
                <c:pt idx="16">
                  <c:v>2.2864745084375784</c:v>
                </c:pt>
                <c:pt idx="17">
                  <c:v>2.61832212156129</c:v>
                </c:pt>
                <c:pt idx="18">
                  <c:v>3.0364745084375784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2.5</c:v>
                </c:pt>
                <c:pt idx="25">
                  <c:v>2.0265847744427301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3.1364745084375794</c:v>
                </c:pt>
                <c:pt idx="31">
                  <c:v>2.7183221215612909</c:v>
                </c:pt>
                <c:pt idx="32">
                  <c:v>2.3864745084375794</c:v>
                </c:pt>
                <c:pt idx="33">
                  <c:v>2.1734152255572696</c:v>
                </c:pt>
                <c:pt idx="34">
                  <c:v>2.3000000000000003</c:v>
                </c:pt>
                <c:pt idx="35">
                  <c:v>2.5734152255572695</c:v>
                </c:pt>
                <c:pt idx="36">
                  <c:v>2.9864745084375786</c:v>
                </c:pt>
                <c:pt idx="37">
                  <c:v>3.7183221215612901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3.5364745084375819</c:v>
                </c:pt>
                <c:pt idx="51">
                  <c:v>2.818322121561291</c:v>
                </c:pt>
                <c:pt idx="52">
                  <c:v>2.3864745084375807</c:v>
                </c:pt>
                <c:pt idx="53">
                  <c:v>2.3734152255572694</c:v>
                </c:pt>
                <c:pt idx="54">
                  <c:v>2.5999999999999996</c:v>
                </c:pt>
                <c:pt idx="55">
                  <c:v>2.8734152255572694</c:v>
                </c:pt>
              </c:numCache>
            </c:numRef>
          </c:val>
        </c:ser>
        <c:ser>
          <c:idx val="3"/>
          <c:order val="3"/>
          <c:tx>
            <c:strRef>
              <c:f>'Denní zatížení'!$G$1</c:f>
              <c:strCache>
                <c:ptCount val="1"/>
                <c:pt idx="0">
                  <c:v>Špička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zatížení'!$G$2:$G$57</c:f>
              <c:numCache>
                <c:formatCode>General</c:formatCode>
                <c:ptCount val="56"/>
                <c:pt idx="0">
                  <c:v>0.56352549156242038</c:v>
                </c:pt>
                <c:pt idx="1">
                  <c:v>0.98167787843870968</c:v>
                </c:pt>
                <c:pt idx="2">
                  <c:v>1.3135254915624213</c:v>
                </c:pt>
                <c:pt idx="3">
                  <c:v>1.5265847744427301</c:v>
                </c:pt>
                <c:pt idx="4">
                  <c:v>1.5999999999999996</c:v>
                </c:pt>
                <c:pt idx="5">
                  <c:v>1.5265847744427301</c:v>
                </c:pt>
                <c:pt idx="6">
                  <c:v>1.2135254915624216</c:v>
                </c:pt>
                <c:pt idx="7">
                  <c:v>0.38167787843871004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0.46352549156242073</c:v>
                </c:pt>
                <c:pt idx="21">
                  <c:v>0.78167787843871039</c:v>
                </c:pt>
                <c:pt idx="22">
                  <c:v>0.6135254915624202</c:v>
                </c:pt>
                <c:pt idx="23">
                  <c:v>0.42658477444273046</c:v>
                </c:pt>
                <c:pt idx="24">
                  <c:v>0</c:v>
                </c:pt>
                <c:pt idx="25">
                  <c:v>0</c:v>
                </c:pt>
                <c:pt idx="26">
                  <c:v>0.61352549156242198</c:v>
                </c:pt>
                <c:pt idx="27">
                  <c:v>0.98167787843870968</c:v>
                </c:pt>
                <c:pt idx="28">
                  <c:v>0.56352549156242127</c:v>
                </c:pt>
                <c:pt idx="29">
                  <c:v>0.10000000000000053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0.13647450843757802</c:v>
                </c:pt>
                <c:pt idx="39">
                  <c:v>0.59999999999999876</c:v>
                </c:pt>
                <c:pt idx="40">
                  <c:v>1.0635254915624177</c:v>
                </c:pt>
                <c:pt idx="41">
                  <c:v>1.4816778784387079</c:v>
                </c:pt>
                <c:pt idx="42">
                  <c:v>1.8135254915624213</c:v>
                </c:pt>
                <c:pt idx="43">
                  <c:v>2.0265847744427301</c:v>
                </c:pt>
                <c:pt idx="44">
                  <c:v>2.0999999999999996</c:v>
                </c:pt>
                <c:pt idx="45">
                  <c:v>2.0265847744427301</c:v>
                </c:pt>
                <c:pt idx="46">
                  <c:v>1.8135254915624213</c:v>
                </c:pt>
                <c:pt idx="47">
                  <c:v>1.4816778784387097</c:v>
                </c:pt>
                <c:pt idx="48">
                  <c:v>1.0635254915624195</c:v>
                </c:pt>
                <c:pt idx="49">
                  <c:v>0.40000000000000124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44832"/>
        <c:axId val="77146368"/>
      </c:areaChart>
      <c:catAx>
        <c:axId val="7714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146368"/>
        <c:crosses val="autoZero"/>
        <c:auto val="1"/>
        <c:lblAlgn val="ctr"/>
        <c:lblOffset val="100"/>
        <c:tickLblSkip val="2"/>
        <c:noMultiLvlLbl val="0"/>
      </c:catAx>
      <c:valAx>
        <c:axId val="7714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7144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Electricity</a:t>
            </a:r>
            <a:r>
              <a:rPr lang="en-US" b="0" baseline="0" dirty="0" smtClean="0"/>
              <a:t> Exchange Pricing</a:t>
            </a:r>
            <a:endParaRPr lang="cs-CZ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Burza1!$B$1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Burza1!$B$2:$B$108</c:f>
              <c:numCache>
                <c:formatCode>General</c:formatCode>
                <c:ptCount val="10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</c:numCache>
            </c:numRef>
          </c:val>
        </c:ser>
        <c:ser>
          <c:idx val="0"/>
          <c:order val="1"/>
          <c:tx>
            <c:strRef>
              <c:f>Burza1!$C$1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Burza1!$C$2:$C$108</c:f>
              <c:numCache>
                <c:formatCode>General</c:formatCode>
                <c:ptCount val="107"/>
                <c:pt idx="36">
                  <c:v>0.30000000000000004</c:v>
                </c:pt>
                <c:pt idx="37">
                  <c:v>0.30000000000000004</c:v>
                </c:pt>
                <c:pt idx="38">
                  <c:v>0.30000000000000004</c:v>
                </c:pt>
                <c:pt idx="39">
                  <c:v>0.30000000000000004</c:v>
                </c:pt>
                <c:pt idx="40">
                  <c:v>0.30000000000000004</c:v>
                </c:pt>
                <c:pt idx="41">
                  <c:v>0.30000000000000004</c:v>
                </c:pt>
                <c:pt idx="42">
                  <c:v>0.30000000000000004</c:v>
                </c:pt>
                <c:pt idx="43">
                  <c:v>0.30000000000000004</c:v>
                </c:pt>
                <c:pt idx="44">
                  <c:v>0.30000000000000004</c:v>
                </c:pt>
                <c:pt idx="45">
                  <c:v>0.31999999999999995</c:v>
                </c:pt>
                <c:pt idx="46">
                  <c:v>0.31999999999999995</c:v>
                </c:pt>
                <c:pt idx="47">
                  <c:v>0.31999999999999995</c:v>
                </c:pt>
                <c:pt idx="48">
                  <c:v>0.31999999999999995</c:v>
                </c:pt>
                <c:pt idx="49">
                  <c:v>0.31999999999999995</c:v>
                </c:pt>
                <c:pt idx="50">
                  <c:v>0.31999999999999995</c:v>
                </c:pt>
                <c:pt idx="51">
                  <c:v>0.35</c:v>
                </c:pt>
                <c:pt idx="52">
                  <c:v>0.35</c:v>
                </c:pt>
                <c:pt idx="53">
                  <c:v>0.35</c:v>
                </c:pt>
                <c:pt idx="54">
                  <c:v>0.35</c:v>
                </c:pt>
                <c:pt idx="55">
                  <c:v>0.375</c:v>
                </c:pt>
                <c:pt idx="56">
                  <c:v>0.375</c:v>
                </c:pt>
                <c:pt idx="57">
                  <c:v>0.375</c:v>
                </c:pt>
                <c:pt idx="58">
                  <c:v>0.375</c:v>
                </c:pt>
                <c:pt idx="59">
                  <c:v>0.375</c:v>
                </c:pt>
                <c:pt idx="60">
                  <c:v>0.375</c:v>
                </c:pt>
                <c:pt idx="61">
                  <c:v>0.375</c:v>
                </c:pt>
                <c:pt idx="62">
                  <c:v>0.375</c:v>
                </c:pt>
                <c:pt idx="63">
                  <c:v>0.375</c:v>
                </c:pt>
                <c:pt idx="64">
                  <c:v>0.39</c:v>
                </c:pt>
                <c:pt idx="65">
                  <c:v>0.39</c:v>
                </c:pt>
                <c:pt idx="66">
                  <c:v>0.39</c:v>
                </c:pt>
                <c:pt idx="67">
                  <c:v>0.39</c:v>
                </c:pt>
                <c:pt idx="68">
                  <c:v>0.39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Burza1!$D$1</c:f>
              <c:strCache>
                <c:ptCount val="1"/>
                <c:pt idx="0">
                  <c:v>Hard Coal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Burza1!$D$2:$D$108</c:f>
              <c:numCache>
                <c:formatCode>General</c:formatCode>
                <c:ptCount val="107"/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0.51</c:v>
                </c:pt>
                <c:pt idx="78">
                  <c:v>0.51</c:v>
                </c:pt>
                <c:pt idx="79">
                  <c:v>0.51</c:v>
                </c:pt>
                <c:pt idx="80">
                  <c:v>0.51</c:v>
                </c:pt>
                <c:pt idx="81">
                  <c:v>0.51</c:v>
                </c:pt>
                <c:pt idx="82">
                  <c:v>0.54</c:v>
                </c:pt>
                <c:pt idx="83">
                  <c:v>0.54</c:v>
                </c:pt>
                <c:pt idx="84">
                  <c:v>0.54</c:v>
                </c:pt>
                <c:pt idx="85">
                  <c:v>0.54</c:v>
                </c:pt>
                <c:pt idx="86">
                  <c:v>0.54</c:v>
                </c:pt>
                <c:pt idx="87">
                  <c:v>0.54</c:v>
                </c:pt>
                <c:pt idx="88">
                  <c:v>0.54</c:v>
                </c:pt>
              </c:numCache>
            </c:numRef>
          </c:val>
        </c:ser>
        <c:ser>
          <c:idx val="3"/>
          <c:order val="3"/>
          <c:tx>
            <c:strRef>
              <c:f>Burza1!$E$1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Burza1!$E$2:$E$108</c:f>
              <c:numCache>
                <c:formatCode>General</c:formatCode>
                <c:ptCount val="107"/>
                <c:pt idx="89">
                  <c:v>0.7</c:v>
                </c:pt>
                <c:pt idx="90">
                  <c:v>0.7</c:v>
                </c:pt>
                <c:pt idx="91">
                  <c:v>0.7</c:v>
                </c:pt>
                <c:pt idx="92">
                  <c:v>0.74</c:v>
                </c:pt>
                <c:pt idx="93">
                  <c:v>0.74</c:v>
                </c:pt>
                <c:pt idx="94">
                  <c:v>0.74</c:v>
                </c:pt>
                <c:pt idx="95">
                  <c:v>0.74</c:v>
                </c:pt>
                <c:pt idx="96">
                  <c:v>0.74</c:v>
                </c:pt>
                <c:pt idx="97">
                  <c:v>0.8</c:v>
                </c:pt>
                <c:pt idx="98">
                  <c:v>0.8</c:v>
                </c:pt>
                <c:pt idx="99">
                  <c:v>0.8</c:v>
                </c:pt>
                <c:pt idx="100">
                  <c:v>0.87</c:v>
                </c:pt>
                <c:pt idx="101">
                  <c:v>0.87</c:v>
                </c:pt>
              </c:numCache>
            </c:numRef>
          </c:val>
        </c:ser>
        <c:ser>
          <c:idx val="4"/>
          <c:order val="4"/>
          <c:tx>
            <c:strRef>
              <c:f>Burza1!$F$1</c:f>
              <c:strCache>
                <c:ptCount val="1"/>
                <c:pt idx="0">
                  <c:v>Peak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Burza1!$F$2:$F$108</c:f>
              <c:numCache>
                <c:formatCode>General</c:formatCode>
                <c:ptCount val="107"/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1.2</c:v>
                </c:pt>
                <c:pt idx="106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7200384"/>
        <c:axId val="77206272"/>
      </c:barChart>
      <c:catAx>
        <c:axId val="7720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206272"/>
        <c:crosses val="autoZero"/>
        <c:auto val="1"/>
        <c:lblAlgn val="ctr"/>
        <c:lblOffset val="100"/>
        <c:noMultiLvlLbl val="0"/>
      </c:catAx>
      <c:valAx>
        <c:axId val="7720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77200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Electricity</a:t>
            </a:r>
            <a:r>
              <a:rPr lang="en-US" b="0" baseline="0" dirty="0" smtClean="0"/>
              <a:t> Exchange Pricing</a:t>
            </a:r>
            <a:endParaRPr lang="cs-CZ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Burza1!$B$1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Burza1!$B$2:$B$108</c:f>
              <c:numCache>
                <c:formatCode>General</c:formatCode>
                <c:ptCount val="10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</c:numCache>
            </c:numRef>
          </c:val>
        </c:ser>
        <c:ser>
          <c:idx val="0"/>
          <c:order val="1"/>
          <c:tx>
            <c:strRef>
              <c:f>Burza1!$C$1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Burza1!$C$2:$C$108</c:f>
              <c:numCache>
                <c:formatCode>General</c:formatCode>
                <c:ptCount val="107"/>
                <c:pt idx="36">
                  <c:v>0.30000000000000004</c:v>
                </c:pt>
                <c:pt idx="37">
                  <c:v>0.30000000000000004</c:v>
                </c:pt>
                <c:pt idx="38">
                  <c:v>0.30000000000000004</c:v>
                </c:pt>
                <c:pt idx="39">
                  <c:v>0.30000000000000004</c:v>
                </c:pt>
                <c:pt idx="40">
                  <c:v>0.30000000000000004</c:v>
                </c:pt>
                <c:pt idx="41">
                  <c:v>0.30000000000000004</c:v>
                </c:pt>
                <c:pt idx="42">
                  <c:v>0.30000000000000004</c:v>
                </c:pt>
                <c:pt idx="43">
                  <c:v>0.30000000000000004</c:v>
                </c:pt>
                <c:pt idx="44">
                  <c:v>0.30000000000000004</c:v>
                </c:pt>
                <c:pt idx="45">
                  <c:v>0.31999999999999995</c:v>
                </c:pt>
                <c:pt idx="46">
                  <c:v>0.31999999999999995</c:v>
                </c:pt>
                <c:pt idx="47">
                  <c:v>0.31999999999999995</c:v>
                </c:pt>
                <c:pt idx="48">
                  <c:v>0.31999999999999995</c:v>
                </c:pt>
                <c:pt idx="49">
                  <c:v>0.31999999999999995</c:v>
                </c:pt>
                <c:pt idx="50">
                  <c:v>0.31999999999999995</c:v>
                </c:pt>
                <c:pt idx="51">
                  <c:v>0.35</c:v>
                </c:pt>
                <c:pt idx="52">
                  <c:v>0.35</c:v>
                </c:pt>
                <c:pt idx="53">
                  <c:v>0.35</c:v>
                </c:pt>
                <c:pt idx="54">
                  <c:v>0.35</c:v>
                </c:pt>
                <c:pt idx="55">
                  <c:v>0.375</c:v>
                </c:pt>
                <c:pt idx="56">
                  <c:v>0.375</c:v>
                </c:pt>
                <c:pt idx="57">
                  <c:v>0.375</c:v>
                </c:pt>
                <c:pt idx="58">
                  <c:v>0.375</c:v>
                </c:pt>
                <c:pt idx="59">
                  <c:v>0.375</c:v>
                </c:pt>
                <c:pt idx="60">
                  <c:v>0.375</c:v>
                </c:pt>
                <c:pt idx="61">
                  <c:v>0.375</c:v>
                </c:pt>
                <c:pt idx="62">
                  <c:v>0.375</c:v>
                </c:pt>
                <c:pt idx="63">
                  <c:v>0.375</c:v>
                </c:pt>
                <c:pt idx="64">
                  <c:v>0.39</c:v>
                </c:pt>
                <c:pt idx="65">
                  <c:v>0.39</c:v>
                </c:pt>
                <c:pt idx="66">
                  <c:v>0.39</c:v>
                </c:pt>
                <c:pt idx="67">
                  <c:v>0.39</c:v>
                </c:pt>
                <c:pt idx="68">
                  <c:v>0.39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Burza1!$D$1</c:f>
              <c:strCache>
                <c:ptCount val="1"/>
                <c:pt idx="0">
                  <c:v>Hard Coal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Burza1!$D$2:$D$108</c:f>
              <c:numCache>
                <c:formatCode>General</c:formatCode>
                <c:ptCount val="107"/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0.51</c:v>
                </c:pt>
                <c:pt idx="78">
                  <c:v>0.51</c:v>
                </c:pt>
                <c:pt idx="79">
                  <c:v>0.51</c:v>
                </c:pt>
                <c:pt idx="80">
                  <c:v>0.51</c:v>
                </c:pt>
                <c:pt idx="81">
                  <c:v>0.51</c:v>
                </c:pt>
                <c:pt idx="82">
                  <c:v>0.54</c:v>
                </c:pt>
                <c:pt idx="83">
                  <c:v>0.54</c:v>
                </c:pt>
                <c:pt idx="84">
                  <c:v>0.54</c:v>
                </c:pt>
                <c:pt idx="85">
                  <c:v>0.54</c:v>
                </c:pt>
                <c:pt idx="86">
                  <c:v>0.54</c:v>
                </c:pt>
                <c:pt idx="87">
                  <c:v>0.54</c:v>
                </c:pt>
                <c:pt idx="88">
                  <c:v>0.54</c:v>
                </c:pt>
              </c:numCache>
            </c:numRef>
          </c:val>
        </c:ser>
        <c:ser>
          <c:idx val="3"/>
          <c:order val="3"/>
          <c:tx>
            <c:strRef>
              <c:f>Burza1!$E$1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Burza1!$E$2:$E$108</c:f>
              <c:numCache>
                <c:formatCode>General</c:formatCode>
                <c:ptCount val="107"/>
                <c:pt idx="89">
                  <c:v>0.7</c:v>
                </c:pt>
                <c:pt idx="90">
                  <c:v>0.7</c:v>
                </c:pt>
                <c:pt idx="91">
                  <c:v>0.7</c:v>
                </c:pt>
                <c:pt idx="92">
                  <c:v>0.74</c:v>
                </c:pt>
                <c:pt idx="93">
                  <c:v>0.74</c:v>
                </c:pt>
                <c:pt idx="94">
                  <c:v>0.74</c:v>
                </c:pt>
                <c:pt idx="95">
                  <c:v>0.74</c:v>
                </c:pt>
                <c:pt idx="96">
                  <c:v>0.74</c:v>
                </c:pt>
                <c:pt idx="97">
                  <c:v>0.8</c:v>
                </c:pt>
                <c:pt idx="98">
                  <c:v>0.8</c:v>
                </c:pt>
                <c:pt idx="99">
                  <c:v>0.8</c:v>
                </c:pt>
                <c:pt idx="100">
                  <c:v>0.87</c:v>
                </c:pt>
                <c:pt idx="101">
                  <c:v>0.87</c:v>
                </c:pt>
              </c:numCache>
            </c:numRef>
          </c:val>
        </c:ser>
        <c:ser>
          <c:idx val="4"/>
          <c:order val="4"/>
          <c:tx>
            <c:strRef>
              <c:f>Burza1!$F$1</c:f>
              <c:strCache>
                <c:ptCount val="1"/>
                <c:pt idx="0">
                  <c:v>Peak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Burza1!$F$2:$F$108</c:f>
              <c:numCache>
                <c:formatCode>General</c:formatCode>
                <c:ptCount val="107"/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1.2</c:v>
                </c:pt>
                <c:pt idx="106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9328256"/>
        <c:axId val="89338240"/>
      </c:barChart>
      <c:catAx>
        <c:axId val="8932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338240"/>
        <c:crosses val="autoZero"/>
        <c:auto val="1"/>
        <c:lblAlgn val="ctr"/>
        <c:lblOffset val="100"/>
        <c:noMultiLvlLbl val="0"/>
      </c:catAx>
      <c:valAx>
        <c:axId val="8933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89328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 i="0" baseline="0" dirty="0" smtClean="0">
                <a:effectLst/>
              </a:rPr>
              <a:t>Renewables incoming</a:t>
            </a:r>
            <a:endParaRPr lang="cs-CZ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896398366870811E-2"/>
          <c:y val="0.10605731003317399"/>
          <c:w val="0.91212829299115383"/>
          <c:h val="0.70298837604158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Burza2!$B$1</c:f>
              <c:strCache>
                <c:ptCount val="1"/>
                <c:pt idx="0">
                  <c:v>Renewables</c:v>
                </c:pt>
              </c:strCache>
            </c:strRef>
          </c:tx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Burza2!$B$2:$B$108</c:f>
              <c:numCache>
                <c:formatCode>General</c:formatCode>
                <c:ptCount val="107"/>
              </c:numCache>
            </c:numRef>
          </c:val>
        </c:ser>
        <c:ser>
          <c:idx val="2"/>
          <c:order val="1"/>
          <c:tx>
            <c:strRef>
              <c:f>Burza2!$C$1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Burza2!$C$2:$C$108</c:f>
              <c:numCache>
                <c:formatCode>General</c:formatCode>
                <c:ptCount val="107"/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</c:numCache>
            </c:numRef>
          </c:val>
        </c:ser>
        <c:ser>
          <c:idx val="3"/>
          <c:order val="2"/>
          <c:tx>
            <c:strRef>
              <c:f>Burza2!$D$1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Burza2!$D$2:$D$108</c:f>
              <c:numCache>
                <c:formatCode>General</c:formatCode>
                <c:ptCount val="107"/>
                <c:pt idx="45">
                  <c:v>0.30000000000000004</c:v>
                </c:pt>
                <c:pt idx="46">
                  <c:v>0.30000000000000004</c:v>
                </c:pt>
                <c:pt idx="47">
                  <c:v>0.30000000000000004</c:v>
                </c:pt>
                <c:pt idx="48">
                  <c:v>0.30000000000000004</c:v>
                </c:pt>
                <c:pt idx="49">
                  <c:v>0.30000000000000004</c:v>
                </c:pt>
                <c:pt idx="50">
                  <c:v>0.30000000000000004</c:v>
                </c:pt>
                <c:pt idx="51">
                  <c:v>0.30000000000000004</c:v>
                </c:pt>
                <c:pt idx="52">
                  <c:v>0.30000000000000004</c:v>
                </c:pt>
                <c:pt idx="53">
                  <c:v>0.30000000000000004</c:v>
                </c:pt>
                <c:pt idx="54">
                  <c:v>0.31999999999999995</c:v>
                </c:pt>
                <c:pt idx="55">
                  <c:v>0.31999999999999995</c:v>
                </c:pt>
                <c:pt idx="56">
                  <c:v>0.31999999999999995</c:v>
                </c:pt>
                <c:pt idx="57">
                  <c:v>0.31999999999999995</c:v>
                </c:pt>
                <c:pt idx="58">
                  <c:v>0.31999999999999995</c:v>
                </c:pt>
                <c:pt idx="59">
                  <c:v>0.31999999999999995</c:v>
                </c:pt>
                <c:pt idx="60">
                  <c:v>0.35</c:v>
                </c:pt>
                <c:pt idx="61">
                  <c:v>0.35</c:v>
                </c:pt>
                <c:pt idx="62">
                  <c:v>0.35</c:v>
                </c:pt>
                <c:pt idx="63">
                  <c:v>0.35</c:v>
                </c:pt>
                <c:pt idx="64">
                  <c:v>0.375</c:v>
                </c:pt>
                <c:pt idx="65">
                  <c:v>0.375</c:v>
                </c:pt>
                <c:pt idx="66">
                  <c:v>0.375</c:v>
                </c:pt>
                <c:pt idx="67">
                  <c:v>0.375</c:v>
                </c:pt>
                <c:pt idx="68">
                  <c:v>0.375</c:v>
                </c:pt>
                <c:pt idx="69">
                  <c:v>0.375</c:v>
                </c:pt>
                <c:pt idx="70">
                  <c:v>0.375</c:v>
                </c:pt>
                <c:pt idx="71">
                  <c:v>0.375</c:v>
                </c:pt>
                <c:pt idx="72">
                  <c:v>0.375</c:v>
                </c:pt>
                <c:pt idx="73">
                  <c:v>0.39</c:v>
                </c:pt>
                <c:pt idx="74">
                  <c:v>0.39</c:v>
                </c:pt>
                <c:pt idx="75">
                  <c:v>0.39</c:v>
                </c:pt>
                <c:pt idx="76">
                  <c:v>0.39</c:v>
                </c:pt>
                <c:pt idx="77">
                  <c:v>0.39</c:v>
                </c:pt>
                <c:pt idx="78">
                  <c:v>0.4</c:v>
                </c:pt>
                <c:pt idx="79">
                  <c:v>0.4</c:v>
                </c:pt>
                <c:pt idx="80">
                  <c:v>0.4</c:v>
                </c:pt>
                <c:pt idx="81">
                  <c:v>0.4</c:v>
                </c:pt>
              </c:numCache>
            </c:numRef>
          </c:val>
        </c:ser>
        <c:ser>
          <c:idx val="4"/>
          <c:order val="3"/>
          <c:tx>
            <c:strRef>
              <c:f>Burza2!$E$1</c:f>
              <c:strCache>
                <c:ptCount val="1"/>
                <c:pt idx="0">
                  <c:v>Hard Coal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Burza2!$E$2:$E$108</c:f>
              <c:numCache>
                <c:formatCode>General</c:formatCode>
                <c:ptCount val="107"/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0.51</c:v>
                </c:pt>
                <c:pt idx="87">
                  <c:v>0.51</c:v>
                </c:pt>
                <c:pt idx="88">
                  <c:v>0.51</c:v>
                </c:pt>
                <c:pt idx="89">
                  <c:v>0.51</c:v>
                </c:pt>
                <c:pt idx="90">
                  <c:v>0.51</c:v>
                </c:pt>
                <c:pt idx="91">
                  <c:v>0.54</c:v>
                </c:pt>
                <c:pt idx="92">
                  <c:v>0.54</c:v>
                </c:pt>
                <c:pt idx="93">
                  <c:v>0.54</c:v>
                </c:pt>
                <c:pt idx="94">
                  <c:v>0.54</c:v>
                </c:pt>
                <c:pt idx="95">
                  <c:v>0.54</c:v>
                </c:pt>
                <c:pt idx="96">
                  <c:v>0.54</c:v>
                </c:pt>
                <c:pt idx="97">
                  <c:v>0.54</c:v>
                </c:pt>
              </c:numCache>
            </c:numRef>
          </c:val>
        </c:ser>
        <c:ser>
          <c:idx val="5"/>
          <c:order val="4"/>
          <c:tx>
            <c:strRef>
              <c:f>Burza2!$F$1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Burza2!$F$2:$F$108</c:f>
              <c:numCache>
                <c:formatCode>General</c:formatCode>
                <c:ptCount val="107"/>
                <c:pt idx="98">
                  <c:v>0.7</c:v>
                </c:pt>
                <c:pt idx="99">
                  <c:v>0.7</c:v>
                </c:pt>
                <c:pt idx="100">
                  <c:v>0.7</c:v>
                </c:pt>
                <c:pt idx="101">
                  <c:v>0.74</c:v>
                </c:pt>
                <c:pt idx="102">
                  <c:v>0.74</c:v>
                </c:pt>
                <c:pt idx="103">
                  <c:v>0.74</c:v>
                </c:pt>
                <c:pt idx="104">
                  <c:v>0.74</c:v>
                </c:pt>
                <c:pt idx="105">
                  <c:v>0.74</c:v>
                </c:pt>
                <c:pt idx="106">
                  <c:v>0.8</c:v>
                </c:pt>
              </c:numCache>
            </c:numRef>
          </c:val>
        </c:ser>
        <c:ser>
          <c:idx val="6"/>
          <c:order val="5"/>
          <c:tx>
            <c:strRef>
              <c:f>Burza2!$G$1</c:f>
              <c:strCache>
                <c:ptCount val="1"/>
                <c:pt idx="0">
                  <c:v>Peak</c:v>
                </c:pt>
              </c:strCache>
            </c:strRef>
          </c:tx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Burza2!$G$2:$G$108</c:f>
              <c:numCache>
                <c:formatCode>General</c:formatCode>
                <c:ptCount val="10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9398272"/>
        <c:axId val="89408256"/>
      </c:barChart>
      <c:catAx>
        <c:axId val="893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408256"/>
        <c:crosses val="autoZero"/>
        <c:auto val="1"/>
        <c:lblAlgn val="ctr"/>
        <c:lblOffset val="100"/>
        <c:noMultiLvlLbl val="0"/>
      </c:catAx>
      <c:valAx>
        <c:axId val="89408256"/>
        <c:scaling>
          <c:orientation val="minMax"/>
          <c:max val="1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89398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Renewables out…</a:t>
            </a:r>
            <a:endParaRPr lang="cs-CZ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Burza3!$B$1</c:f>
              <c:strCache>
                <c:ptCount val="1"/>
                <c:pt idx="0">
                  <c:v>Renewables</c:v>
                </c:pt>
              </c:strCache>
            </c:strRef>
          </c:tx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Burza3!$B$2:$B$108</c:f>
              <c:numCache>
                <c:formatCode>General</c:formatCode>
                <c:ptCount val="107"/>
              </c:numCache>
            </c:numRef>
          </c:val>
        </c:ser>
        <c:ser>
          <c:idx val="1"/>
          <c:order val="1"/>
          <c:tx>
            <c:strRef>
              <c:f>Burza3!$C$1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Burza3!$C$2:$C$108</c:f>
              <c:numCache>
                <c:formatCode>General</c:formatCode>
                <c:ptCount val="10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</c:numCache>
            </c:numRef>
          </c:val>
        </c:ser>
        <c:ser>
          <c:idx val="2"/>
          <c:order val="2"/>
          <c:tx>
            <c:strRef>
              <c:f>Burza3!$D$1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Burza3!$D$2:$D$108</c:f>
              <c:numCache>
                <c:formatCode>General</c:formatCode>
                <c:ptCount val="107"/>
                <c:pt idx="36">
                  <c:v>0.30000000000000004</c:v>
                </c:pt>
                <c:pt idx="37">
                  <c:v>0.30000000000000004</c:v>
                </c:pt>
                <c:pt idx="38">
                  <c:v>0.30000000000000004</c:v>
                </c:pt>
                <c:pt idx="39">
                  <c:v>0.30000000000000004</c:v>
                </c:pt>
                <c:pt idx="40">
                  <c:v>0.30000000000000004</c:v>
                </c:pt>
                <c:pt idx="41">
                  <c:v>0.30000000000000004</c:v>
                </c:pt>
                <c:pt idx="42">
                  <c:v>0.30000000000000004</c:v>
                </c:pt>
                <c:pt idx="43">
                  <c:v>0.30000000000000004</c:v>
                </c:pt>
                <c:pt idx="44">
                  <c:v>0.30000000000000004</c:v>
                </c:pt>
                <c:pt idx="45">
                  <c:v>0.31999999999999995</c:v>
                </c:pt>
                <c:pt idx="46">
                  <c:v>0.31999999999999995</c:v>
                </c:pt>
                <c:pt idx="47">
                  <c:v>0.31999999999999995</c:v>
                </c:pt>
                <c:pt idx="48">
                  <c:v>0.31999999999999995</c:v>
                </c:pt>
                <c:pt idx="49">
                  <c:v>0.31999999999999995</c:v>
                </c:pt>
                <c:pt idx="50">
                  <c:v>0.31999999999999995</c:v>
                </c:pt>
                <c:pt idx="51">
                  <c:v>0.35</c:v>
                </c:pt>
                <c:pt idx="52">
                  <c:v>0.35</c:v>
                </c:pt>
                <c:pt idx="53">
                  <c:v>0.35</c:v>
                </c:pt>
                <c:pt idx="54">
                  <c:v>0.35</c:v>
                </c:pt>
                <c:pt idx="55">
                  <c:v>0.375</c:v>
                </c:pt>
                <c:pt idx="56">
                  <c:v>0.375</c:v>
                </c:pt>
                <c:pt idx="57">
                  <c:v>0.375</c:v>
                </c:pt>
                <c:pt idx="58">
                  <c:v>0.375</c:v>
                </c:pt>
                <c:pt idx="59">
                  <c:v>0.375</c:v>
                </c:pt>
                <c:pt idx="60">
                  <c:v>0.375</c:v>
                </c:pt>
                <c:pt idx="61">
                  <c:v>0.375</c:v>
                </c:pt>
                <c:pt idx="62">
                  <c:v>0.375</c:v>
                </c:pt>
                <c:pt idx="63">
                  <c:v>0.375</c:v>
                </c:pt>
                <c:pt idx="64">
                  <c:v>0.39</c:v>
                </c:pt>
                <c:pt idx="65">
                  <c:v>0.39</c:v>
                </c:pt>
                <c:pt idx="66">
                  <c:v>0.39</c:v>
                </c:pt>
                <c:pt idx="67">
                  <c:v>0.39</c:v>
                </c:pt>
                <c:pt idx="68">
                  <c:v>0.39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</c:numCache>
            </c:numRef>
          </c:val>
        </c:ser>
        <c:ser>
          <c:idx val="3"/>
          <c:order val="3"/>
          <c:tx>
            <c:strRef>
              <c:f>Burza3!$E$1</c:f>
              <c:strCache>
                <c:ptCount val="1"/>
                <c:pt idx="0">
                  <c:v>Hard Coal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Burza3!$E$2:$E$108</c:f>
              <c:numCache>
                <c:formatCode>General</c:formatCode>
                <c:ptCount val="107"/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0.51</c:v>
                </c:pt>
                <c:pt idx="78">
                  <c:v>0.51</c:v>
                </c:pt>
              </c:numCache>
            </c:numRef>
          </c:val>
        </c:ser>
        <c:ser>
          <c:idx val="4"/>
          <c:order val="4"/>
          <c:tx>
            <c:strRef>
              <c:f>Burza3!$F$1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Burza3!$F$2:$F$108</c:f>
              <c:numCache>
                <c:formatCode>General</c:formatCode>
                <c:ptCount val="107"/>
                <c:pt idx="79">
                  <c:v>0.7</c:v>
                </c:pt>
                <c:pt idx="80">
                  <c:v>0.7</c:v>
                </c:pt>
                <c:pt idx="81">
                  <c:v>0.7</c:v>
                </c:pt>
                <c:pt idx="82">
                  <c:v>0.74</c:v>
                </c:pt>
                <c:pt idx="83">
                  <c:v>0.74</c:v>
                </c:pt>
                <c:pt idx="84">
                  <c:v>0.74</c:v>
                </c:pt>
                <c:pt idx="85">
                  <c:v>0.74</c:v>
                </c:pt>
                <c:pt idx="86">
                  <c:v>0.74</c:v>
                </c:pt>
                <c:pt idx="87">
                  <c:v>0.8</c:v>
                </c:pt>
                <c:pt idx="88">
                  <c:v>0.8</c:v>
                </c:pt>
                <c:pt idx="89">
                  <c:v>0.8</c:v>
                </c:pt>
                <c:pt idx="90">
                  <c:v>0.87</c:v>
                </c:pt>
                <c:pt idx="91">
                  <c:v>0.87</c:v>
                </c:pt>
              </c:numCache>
            </c:numRef>
          </c:val>
        </c:ser>
        <c:ser>
          <c:idx val="5"/>
          <c:order val="5"/>
          <c:tx>
            <c:strRef>
              <c:f>Burza3!$G$1</c:f>
              <c:strCache>
                <c:ptCount val="1"/>
                <c:pt idx="0">
                  <c:v>Peak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Burza3!$G$2:$G$108</c:f>
              <c:numCache>
                <c:formatCode>General</c:formatCode>
                <c:ptCount val="107"/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1.2</c:v>
                </c:pt>
                <c:pt idx="96">
                  <c:v>1.2</c:v>
                </c:pt>
                <c:pt idx="97">
                  <c:v>1.2</c:v>
                </c:pt>
                <c:pt idx="98">
                  <c:v>1.2</c:v>
                </c:pt>
                <c:pt idx="99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9456000"/>
        <c:axId val="89470080"/>
      </c:barChart>
      <c:catAx>
        <c:axId val="8945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470080"/>
        <c:crosses val="autoZero"/>
        <c:auto val="1"/>
        <c:lblAlgn val="ctr"/>
        <c:lblOffset val="100"/>
        <c:noMultiLvlLbl val="0"/>
      </c:catAx>
      <c:valAx>
        <c:axId val="8947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894560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List2!$B$2</c:f>
              <c:strCache>
                <c:ptCount val="1"/>
                <c:pt idx="0">
                  <c:v>Supply</c:v>
                </c:pt>
              </c:strCache>
            </c:strRef>
          </c:tx>
          <c:cat>
            <c:numRef>
              <c:f>List2!$A$3:$A$14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</c:numCache>
            </c:numRef>
          </c:cat>
          <c:val>
            <c:numRef>
              <c:f>List2!$B$3:$B$14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List2!$C$2</c:f>
              <c:strCache>
                <c:ptCount val="1"/>
                <c:pt idx="0">
                  <c:v>Demand</c:v>
                </c:pt>
              </c:strCache>
            </c:strRef>
          </c:tx>
          <c:cat>
            <c:numRef>
              <c:f>List2!$A$3:$A$14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</c:numCache>
            </c:numRef>
          </c:cat>
          <c:val>
            <c:numRef>
              <c:f>List2!$C$3:$C$14</c:f>
              <c:numCache>
                <c:formatCode>General</c:formatCode>
                <c:ptCount val="12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31136"/>
        <c:axId val="89532672"/>
      </c:lineChart>
      <c:catAx>
        <c:axId val="8953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532672"/>
        <c:crosses val="autoZero"/>
        <c:auto val="1"/>
        <c:lblAlgn val="ctr"/>
        <c:lblOffset val="100"/>
        <c:noMultiLvlLbl val="0"/>
      </c:catAx>
      <c:valAx>
        <c:axId val="895326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89531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8E37-EACC-45B1-B600-5D26D8ECDF65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BEC1-EC7D-4FA7-BDEA-56184A5B0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70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BEC1-EC7D-4FA7-BDEA-56184A5B0C5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9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30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3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11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4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15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94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8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3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23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13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1FBD5-D912-4AF5-8130-70C94C302600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8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blogs/graphicdetail/2016/01/daily-chart-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02</a:t>
            </a:r>
            <a:r>
              <a:rPr lang="en-US" dirty="0" smtClean="0"/>
              <a:t> Measuring Energy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Václav Šebek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Information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Broadly required </a:t>
            </a:r>
            <a:r>
              <a:rPr lang="en-US" b="1" dirty="0" smtClean="0"/>
              <a:t>data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Energy use by various economic activities</a:t>
            </a:r>
          </a:p>
          <a:p>
            <a:pPr lvl="1"/>
            <a:r>
              <a:rPr lang="en-US" dirty="0" smtClean="0"/>
              <a:t>E production, transformation and delivery to various users</a:t>
            </a:r>
          </a:p>
          <a:p>
            <a:pPr lvl="1"/>
            <a:r>
              <a:rPr lang="en-US" dirty="0" smtClean="0"/>
              <a:t>„Field“ technical and operating statistics</a:t>
            </a:r>
          </a:p>
          <a:p>
            <a:pPr lvl="1"/>
            <a:r>
              <a:rPr lang="en-US" dirty="0" smtClean="0"/>
              <a:t>Financial and cost information</a:t>
            </a:r>
          </a:p>
          <a:p>
            <a:pPr lvl="1"/>
            <a:r>
              <a:rPr lang="en-US" dirty="0" smtClean="0"/>
              <a:t>Macro-economic, social, political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458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 into information about energy…</a:t>
            </a:r>
          </a:p>
          <a:p>
            <a:pPr lvl="1"/>
            <a:r>
              <a:rPr lang="en-US" dirty="0" smtClean="0"/>
              <a:t>Pricing</a:t>
            </a:r>
          </a:p>
          <a:p>
            <a:pPr lvl="1"/>
            <a:r>
              <a:rPr lang="en-US" dirty="0" smtClean="0"/>
              <a:t>Investment</a:t>
            </a:r>
          </a:p>
          <a:p>
            <a:pPr lvl="1"/>
            <a:r>
              <a:rPr lang="en-US" dirty="0" smtClean="0"/>
              <a:t>Research &amp; Development</a:t>
            </a:r>
          </a:p>
          <a:p>
            <a:pPr lvl="1"/>
            <a:r>
              <a:rPr lang="en-US" dirty="0" smtClean="0"/>
              <a:t>System Management</a:t>
            </a:r>
          </a:p>
          <a:p>
            <a:pPr lvl="1"/>
            <a:r>
              <a:rPr lang="en-US" dirty="0" smtClean="0"/>
              <a:t>Contingency Plan</a:t>
            </a:r>
          </a:p>
          <a:p>
            <a:pPr lvl="1"/>
            <a:r>
              <a:rPr lang="en-US" dirty="0" smtClean="0"/>
              <a:t>Long-term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7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Accounting Framework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Comprehensive account of energy flows including losses and any consumption</a:t>
            </a:r>
          </a:p>
          <a:p>
            <a:r>
              <a:rPr lang="en-US" dirty="0" smtClean="0"/>
              <a:t>See table</a:t>
            </a:r>
          </a:p>
          <a:p>
            <a:pPr lvl="1"/>
            <a:r>
              <a:rPr lang="en-US" dirty="0" smtClean="0"/>
              <a:t>Production – transformation – consumption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Accounting units</a:t>
            </a:r>
          </a:p>
          <a:p>
            <a:pPr lvl="1"/>
            <a:r>
              <a:rPr lang="en-US" dirty="0" smtClean="0"/>
              <a:t>Commodity (physical, tones, barrels…)</a:t>
            </a:r>
          </a:p>
          <a:p>
            <a:pPr lvl="1"/>
            <a:r>
              <a:rPr lang="en-US" dirty="0" smtClean="0"/>
              <a:t>Overall </a:t>
            </a:r>
            <a:r>
              <a:rPr lang="en-US" b="1" dirty="0" smtClean="0"/>
              <a:t>Energy</a:t>
            </a:r>
            <a:r>
              <a:rPr lang="en-US" dirty="0" smtClean="0"/>
              <a:t> Balance (common unit, </a:t>
            </a:r>
            <a:r>
              <a:rPr lang="en-US" dirty="0" err="1" smtClean="0"/>
              <a:t>eg</a:t>
            </a:r>
            <a:r>
              <a:rPr lang="en-US" dirty="0" smtClean="0"/>
              <a:t> BTU, GJ, TOE…) – easier comparison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Accounting Framework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432002"/>
              </p:ext>
            </p:extLst>
          </p:nvPr>
        </p:nvGraphicFramePr>
        <p:xfrm>
          <a:off x="683568" y="1484784"/>
          <a:ext cx="3000312" cy="490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12"/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Supply-side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(+)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(import/export) (+/-)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Bunkers (transport costs, e.g. Tankers) (-)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 change (+/-)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energy requirement (PER)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Conversion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Statistical difference (+/-)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Transformation input (-)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sectors‘ own use (-)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Transmission and Distribution losses (-)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supply available</a:t>
                      </a:r>
                      <a:endParaRPr lang="en-US" sz="1400" b="0" i="0" u="sng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Net domestic consumption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energy consumption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Residential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Non-energy uses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067944" y="1484784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Total energy needed to satisfy country’s demand and transformation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Primary need (shown in TPES)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Efficiency indicator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Sectorial situation may be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98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Accounting</a:t>
            </a:r>
            <a:r>
              <a:rPr lang="cs-CZ" dirty="0" smtClean="0"/>
              <a:t> </a:t>
            </a:r>
            <a:r>
              <a:rPr lang="en-US" dirty="0" smtClean="0"/>
              <a:t>Units </a:t>
            </a:r>
            <a:r>
              <a:rPr lang="cs-CZ" dirty="0" smtClean="0"/>
              <a:t>- </a:t>
            </a:r>
            <a:r>
              <a:rPr lang="cs-CZ" dirty="0" err="1" smtClean="0"/>
              <a:t>Example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74602"/>
              </p:ext>
            </p:extLst>
          </p:nvPr>
        </p:nvGraphicFramePr>
        <p:xfrm>
          <a:off x="467544" y="1700808"/>
          <a:ext cx="8136905" cy="4156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303"/>
                <a:gridCol w="806359"/>
                <a:gridCol w="879665"/>
                <a:gridCol w="1026276"/>
                <a:gridCol w="733055"/>
                <a:gridCol w="659749"/>
                <a:gridCol w="659749"/>
                <a:gridCol w="659749"/>
              </a:tblGrid>
              <a:tr h="2819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Consumer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TJ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GJ/t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Share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301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TJ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ktce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ktoe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PP Chvaletice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16 631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978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17,00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32%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err="1">
                          <a:effectLst/>
                        </a:rPr>
                        <a:t>Refinery</a:t>
                      </a:r>
                      <a:r>
                        <a:rPr lang="cs-CZ" sz="1600" u="none" strike="noStrike" dirty="0">
                          <a:effectLst/>
                        </a:rPr>
                        <a:t> Litvínov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7 072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530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13,35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18%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HP Otrokovice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4 523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274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16,51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9%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9%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err="1">
                          <a:effectLst/>
                        </a:rPr>
                        <a:t>Paperworks</a:t>
                      </a:r>
                      <a:r>
                        <a:rPr lang="cs-CZ" sz="1600" u="none" strike="noStrike" dirty="0">
                          <a:effectLst/>
                        </a:rPr>
                        <a:t> Mondi Štětí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4 358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180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16,70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8%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HP Strakonice, a.s.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1 754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15,66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HP Třinec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1 698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106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16,00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HP Poříčí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789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47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16,79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PP Hodonín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446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16,63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Export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6 640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332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13%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11%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Retail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8 360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16%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</a:tr>
              <a:tr h="5534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err="1">
                          <a:effectLst/>
                        </a:rPr>
                        <a:t>Total</a:t>
                      </a:r>
                      <a:r>
                        <a:rPr lang="cs-CZ" sz="1600" b="1" u="none" strike="noStrike" dirty="0">
                          <a:effectLst/>
                        </a:rPr>
                        <a:t>/</a:t>
                      </a:r>
                      <a:r>
                        <a:rPr lang="cs-CZ" sz="1600" b="1" u="none" strike="noStrike" dirty="0" err="1">
                          <a:effectLst/>
                        </a:rPr>
                        <a:t>mean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52 271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3 004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17,40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100%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100%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1300118"/>
            <a:ext cx="621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Tab</a:t>
            </a:r>
            <a:r>
              <a:rPr lang="cs-CZ" b="1" dirty="0" smtClean="0"/>
              <a:t> – </a:t>
            </a:r>
            <a:r>
              <a:rPr lang="en-US" b="1" dirty="0" smtClean="0"/>
              <a:t>A l</a:t>
            </a:r>
            <a:r>
              <a:rPr lang="cs-CZ" b="1" dirty="0" err="1" smtClean="0"/>
              <a:t>ignite</a:t>
            </a:r>
            <a:r>
              <a:rPr lang="cs-CZ" b="1" dirty="0" smtClean="0"/>
              <a:t> </a:t>
            </a:r>
            <a:r>
              <a:rPr lang="en-US" b="1" dirty="0" smtClean="0"/>
              <a:t>surface </a:t>
            </a:r>
            <a:r>
              <a:rPr lang="cs-CZ" b="1" dirty="0" smtClean="0"/>
              <a:t>mine </a:t>
            </a:r>
            <a:r>
              <a:rPr lang="cs-CZ" b="1" dirty="0" err="1" smtClean="0"/>
              <a:t>yearly</a:t>
            </a:r>
            <a:r>
              <a:rPr lang="cs-CZ" b="1" dirty="0" smtClean="0"/>
              <a:t> </a:t>
            </a:r>
            <a:r>
              <a:rPr lang="cs-CZ" b="1" dirty="0" err="1" smtClean="0"/>
              <a:t>consumption</a:t>
            </a:r>
            <a:r>
              <a:rPr lang="cs-CZ" b="1" dirty="0" smtClean="0"/>
              <a:t> </a:t>
            </a:r>
            <a:r>
              <a:rPr lang="cs-CZ" b="1" dirty="0" err="1" smtClean="0"/>
              <a:t>decomposition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078487"/>
            <a:ext cx="8847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units</a:t>
            </a:r>
            <a:r>
              <a:rPr lang="cs-CZ" sz="2400" dirty="0" smtClean="0"/>
              <a:t> </a:t>
            </a:r>
            <a:r>
              <a:rPr lang="cs-CZ" sz="2400" dirty="0" err="1" smtClean="0"/>
              <a:t>above</a:t>
            </a:r>
            <a:r>
              <a:rPr lang="cs-CZ" sz="2400" dirty="0" smtClean="0"/>
              <a:t> are </a:t>
            </a:r>
            <a:r>
              <a:rPr lang="cs-CZ" sz="2400" dirty="0" err="1" smtClean="0"/>
              <a:t>scientific</a:t>
            </a:r>
            <a:r>
              <a:rPr lang="cs-CZ" sz="2400" dirty="0" smtClean="0"/>
              <a:t> – </a:t>
            </a:r>
            <a:r>
              <a:rPr lang="cs-CZ" sz="2400" dirty="0" err="1" smtClean="0"/>
              <a:t>commercial</a:t>
            </a:r>
            <a:r>
              <a:rPr lang="cs-CZ" sz="2400" dirty="0" smtClean="0"/>
              <a:t> </a:t>
            </a:r>
            <a:r>
              <a:rPr lang="cs-CZ" sz="2400" dirty="0" err="1" smtClean="0"/>
              <a:t>units</a:t>
            </a:r>
            <a:r>
              <a:rPr lang="cs-CZ" sz="2400" dirty="0" smtClean="0"/>
              <a:t> (eg TCE) </a:t>
            </a:r>
            <a:r>
              <a:rPr lang="cs-CZ" sz="2400" dirty="0" err="1" smtClean="0"/>
              <a:t>might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not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14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n-US" dirty="0" smtClean="0"/>
              <a:t>Lignite Surface Mine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3"/>
            <a:ext cx="9144000" cy="6096001"/>
          </a:xfrm>
        </p:spPr>
      </p:pic>
    </p:spTree>
    <p:extLst>
      <p:ext uri="{BB962C8B-B14F-4D97-AF65-F5344CB8AC3E}">
        <p14:creationId xmlns:p14="http://schemas.microsoft.com/office/powerpoint/2010/main" val="39494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Ratios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Energy supply mix</a:t>
            </a:r>
          </a:p>
          <a:p>
            <a:pPr lvl="1"/>
            <a:r>
              <a:rPr lang="en-US" dirty="0" smtClean="0"/>
              <a:t>Share of various sources on primary supply</a:t>
            </a:r>
          </a:p>
          <a:p>
            <a:r>
              <a:rPr lang="en-US" dirty="0" smtClean="0"/>
              <a:t>Self-reliance</a:t>
            </a:r>
          </a:p>
          <a:p>
            <a:pPr lvl="1"/>
            <a:r>
              <a:rPr lang="en-US" dirty="0" smtClean="0"/>
              <a:t>What portion of energy is of domestic origin</a:t>
            </a:r>
          </a:p>
          <a:p>
            <a:r>
              <a:rPr lang="en-US" dirty="0" smtClean="0"/>
              <a:t>Share of renewables</a:t>
            </a:r>
          </a:p>
          <a:p>
            <a:r>
              <a:rPr lang="en-US" dirty="0" smtClean="0"/>
              <a:t>Power generation mix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Electricity production</a:t>
            </a:r>
          </a:p>
          <a:p>
            <a:pPr lvl="1"/>
            <a:r>
              <a:rPr lang="en-US" dirty="0" smtClean="0"/>
              <a:t>Refining</a:t>
            </a:r>
          </a:p>
          <a:p>
            <a:pPr lvl="1"/>
            <a:r>
              <a:rPr lang="en-US" dirty="0" smtClean="0"/>
              <a:t>Overall</a:t>
            </a:r>
          </a:p>
          <a:p>
            <a:r>
              <a:rPr lang="en-US" dirty="0" smtClean="0"/>
              <a:t>Per capita consumption (primary and final)</a:t>
            </a:r>
          </a:p>
          <a:p>
            <a:r>
              <a:rPr lang="en-US" dirty="0" smtClean="0"/>
              <a:t>Energy intensity</a:t>
            </a:r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3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energy data issues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lags, various sources, imprecision, confidentiality</a:t>
            </a:r>
          </a:p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Different standards and methodologies, deliberate changes, trade and balance discrepancies</a:t>
            </a:r>
          </a:p>
          <a:p>
            <a:r>
              <a:rPr lang="en-US" dirty="0" smtClean="0"/>
              <a:t>Cross border comparison</a:t>
            </a:r>
          </a:p>
          <a:p>
            <a:pPr lvl="1"/>
            <a:r>
              <a:rPr lang="en-US" dirty="0" smtClean="0"/>
              <a:t>Traditional fuels, terminologies, sectors definition, accounting</a:t>
            </a:r>
          </a:p>
          <a:p>
            <a:r>
              <a:rPr lang="en-US" dirty="0" smtClean="0"/>
              <a:t>Common </a:t>
            </a:r>
            <a:r>
              <a:rPr lang="en-US" dirty="0" err="1" smtClean="0"/>
              <a:t>measurment</a:t>
            </a:r>
            <a:endParaRPr lang="en-US" dirty="0" smtClean="0"/>
          </a:p>
          <a:p>
            <a:r>
              <a:rPr lang="en-US" dirty="0" smtClean="0"/>
              <a:t>Conversion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what price?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Measuring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- recap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Price x value</a:t>
            </a:r>
            <a:endParaRPr lang="en-US" dirty="0"/>
          </a:p>
          <a:p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Objective measurable figure</a:t>
            </a:r>
          </a:p>
          <a:p>
            <a:pPr lvl="1"/>
            <a:r>
              <a:rPr lang="en-US" dirty="0" smtClean="0"/>
              <a:t>Result of supply/demand</a:t>
            </a:r>
          </a:p>
          <a:p>
            <a:pPr lvl="1"/>
            <a:r>
              <a:rPr lang="en-US" dirty="0" smtClean="0"/>
              <a:t>Denotes </a:t>
            </a:r>
            <a:r>
              <a:rPr lang="en-US" i="1" dirty="0" smtClean="0"/>
              <a:t>relative scarcity</a:t>
            </a:r>
            <a:r>
              <a:rPr lang="en-US" dirty="0" smtClean="0"/>
              <a:t> of a good</a:t>
            </a:r>
          </a:p>
          <a:p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Subjective, individual, not measurable</a:t>
            </a:r>
          </a:p>
          <a:p>
            <a:pPr lvl="1"/>
            <a:r>
              <a:rPr lang="en-US" dirty="0" smtClean="0"/>
              <a:t>Depends on time, place and people</a:t>
            </a:r>
          </a:p>
          <a:p>
            <a:r>
              <a:rPr lang="en-US" dirty="0" smtClean="0"/>
              <a:t>Value of price is priceless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Energy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Literature:</a:t>
            </a:r>
          </a:p>
          <a:p>
            <a:pPr lvl="1"/>
            <a:r>
              <a:rPr lang="en-US" dirty="0"/>
              <a:t>Bhattacharyya, S.C., 2011. </a:t>
            </a:r>
            <a:r>
              <a:rPr lang="en-US" i="1" dirty="0"/>
              <a:t>Energy Economics: Concepts, Issues, Markets and Governance</a:t>
            </a:r>
            <a:r>
              <a:rPr lang="en-US" dirty="0"/>
              <a:t>. Springer London, London.</a:t>
            </a:r>
          </a:p>
          <a:p>
            <a:pPr lvl="1"/>
            <a:r>
              <a:rPr lang="en-US" dirty="0" smtClean="0"/>
              <a:t>Chapters 2 and 13</a:t>
            </a:r>
            <a:endParaRPr lang="cs-CZ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6916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Energy Pricing</a:t>
            </a:r>
            <a:endParaRPr lang="cs-CZ" dirty="0"/>
          </a:p>
        </p:txBody>
      </p:sp>
      <p:sp>
        <p:nvSpPr>
          <p:cNvPr id="85" name="TextovéPole 84"/>
          <p:cNvSpPr txBox="1"/>
          <p:nvPr/>
        </p:nvSpPr>
        <p:spPr>
          <a:xfrm>
            <a:off x="1066487" y="1210270"/>
            <a:ext cx="331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Self-sufficient country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Price set domestically between export and import parity price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1201014" y="2115858"/>
            <a:ext cx="0" cy="2962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1201014" y="5077898"/>
            <a:ext cx="2962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1201014" y="2941911"/>
            <a:ext cx="2146850" cy="21359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1201014" y="2362694"/>
            <a:ext cx="1714802" cy="17278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201013" y="3714541"/>
            <a:ext cx="13576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916218" y="5077898"/>
            <a:ext cx="466404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Q</a:t>
            </a:r>
            <a:endParaRPr lang="en-US" i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34610" y="1868973"/>
            <a:ext cx="415850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endParaRPr lang="en-US" i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695342" y="2611553"/>
            <a:ext cx="398267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endParaRPr lang="en-US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470931" y="4089238"/>
            <a:ext cx="448821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en-US" dirty="0"/>
          </a:p>
        </p:txBody>
      </p:sp>
      <p:cxnSp>
        <p:nvCxnSpPr>
          <p:cNvPr id="32" name="Přímá spojnice 31"/>
          <p:cNvCxnSpPr/>
          <p:nvPr/>
        </p:nvCxnSpPr>
        <p:spPr>
          <a:xfrm flipV="1">
            <a:off x="1201012" y="5052328"/>
            <a:ext cx="2" cy="336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3347864" y="2941911"/>
            <a:ext cx="0" cy="21359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915816" y="4090552"/>
            <a:ext cx="0" cy="9815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369969" y="2115858"/>
            <a:ext cx="1" cy="3315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5369969" y="5077898"/>
            <a:ext cx="2962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5369969" y="2864756"/>
            <a:ext cx="980031" cy="221314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6850989" y="2362694"/>
            <a:ext cx="730911" cy="16086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085173" y="5077898"/>
            <a:ext cx="466404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Q</a:t>
            </a:r>
            <a:endParaRPr lang="en-US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903565" y="1868973"/>
            <a:ext cx="415850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endParaRPr lang="en-US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864296" y="2455058"/>
            <a:ext cx="398267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64296" y="3627418"/>
            <a:ext cx="448821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en-US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62537" y="2666679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p* = p</a:t>
            </a:r>
            <a:r>
              <a:rPr lang="en-US" sz="2000" baseline="30000" dirty="0" smtClean="0"/>
              <a:t>m</a:t>
            </a:r>
            <a:endParaRPr lang="en-US" sz="2000" baseline="30000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5369969" y="5431505"/>
            <a:ext cx="980032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6350000" y="2864756"/>
            <a:ext cx="1" cy="22151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67484" y="2851345"/>
            <a:ext cx="0" cy="2228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092689" y="5422190"/>
            <a:ext cx="11983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Max domestic production</a:t>
            </a:r>
            <a:r>
              <a:rPr lang="en-US" sz="1100" dirty="0"/>
              <a:t> </a:t>
            </a:r>
            <a:r>
              <a:rPr lang="en-US" sz="1100" dirty="0" smtClean="0"/>
              <a:t>below world price</a:t>
            </a:r>
          </a:p>
        </p:txBody>
      </p:sp>
      <p:cxnSp>
        <p:nvCxnSpPr>
          <p:cNvPr id="41" name="Přímá spojnice 40"/>
          <p:cNvCxnSpPr/>
          <p:nvPr/>
        </p:nvCxnSpPr>
        <p:spPr>
          <a:xfrm>
            <a:off x="3347864" y="2941911"/>
            <a:ext cx="52133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818775" y="3456342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p*</a:t>
            </a:r>
            <a:endParaRPr lang="en-US" sz="2000" baseline="30000" dirty="0"/>
          </a:p>
        </p:txBody>
      </p:sp>
      <p:cxnSp>
        <p:nvCxnSpPr>
          <p:cNvPr id="71" name="Přímá spojnice 70"/>
          <p:cNvCxnSpPr/>
          <p:nvPr/>
        </p:nvCxnSpPr>
        <p:spPr>
          <a:xfrm>
            <a:off x="2558615" y="3732229"/>
            <a:ext cx="0" cy="13398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1201013" y="5365393"/>
            <a:ext cx="1357602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V="1">
            <a:off x="2558615" y="5072099"/>
            <a:ext cx="0" cy="356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1150460" y="5127626"/>
            <a:ext cx="1465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Realized consumption</a:t>
            </a:r>
            <a:endParaRPr lang="en-US" sz="1050" dirty="0"/>
          </a:p>
        </p:txBody>
      </p:sp>
      <p:cxnSp>
        <p:nvCxnSpPr>
          <p:cNvPr id="87" name="Přímá spojnice 86"/>
          <p:cNvCxnSpPr/>
          <p:nvPr/>
        </p:nvCxnSpPr>
        <p:spPr>
          <a:xfrm>
            <a:off x="6350000" y="2864756"/>
            <a:ext cx="171343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 flipV="1">
            <a:off x="6350001" y="5093153"/>
            <a:ext cx="0" cy="33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 flipH="1">
            <a:off x="5369970" y="2883906"/>
            <a:ext cx="97484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103"/>
          <p:cNvCxnSpPr/>
          <p:nvPr/>
        </p:nvCxnSpPr>
        <p:spPr>
          <a:xfrm flipV="1">
            <a:off x="7067484" y="5093152"/>
            <a:ext cx="0" cy="338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se šipkou 104"/>
          <p:cNvCxnSpPr/>
          <p:nvPr/>
        </p:nvCxnSpPr>
        <p:spPr>
          <a:xfrm>
            <a:off x="6344816" y="5430672"/>
            <a:ext cx="722668" cy="83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ovéPole 106"/>
          <p:cNvSpPr txBox="1"/>
          <p:nvPr/>
        </p:nvSpPr>
        <p:spPr>
          <a:xfrm>
            <a:off x="6290995" y="5579869"/>
            <a:ext cx="830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Import</a:t>
            </a:r>
            <a:endParaRPr lang="en-US" sz="1100" dirty="0"/>
          </a:p>
        </p:txBody>
      </p:sp>
      <p:sp>
        <p:nvSpPr>
          <p:cNvPr id="114" name="TextovéPole 113"/>
          <p:cNvSpPr txBox="1"/>
          <p:nvPr/>
        </p:nvSpPr>
        <p:spPr>
          <a:xfrm>
            <a:off x="6222820" y="5579869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</a:t>
            </a:r>
            <a:endParaRPr lang="cs-CZ" sz="1100" dirty="0"/>
          </a:p>
        </p:txBody>
      </p:sp>
      <p:sp>
        <p:nvSpPr>
          <p:cNvPr id="115" name="TextovéPole 114"/>
          <p:cNvSpPr txBox="1"/>
          <p:nvPr/>
        </p:nvSpPr>
        <p:spPr>
          <a:xfrm>
            <a:off x="6962680" y="5594173"/>
            <a:ext cx="1588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= domestic consumption</a:t>
            </a:r>
            <a:endParaRPr lang="cs-CZ" sz="1100" dirty="0"/>
          </a:p>
        </p:txBody>
      </p:sp>
      <p:sp>
        <p:nvSpPr>
          <p:cNvPr id="116" name="TextovéPole 115"/>
          <p:cNvSpPr txBox="1"/>
          <p:nvPr/>
        </p:nvSpPr>
        <p:spPr>
          <a:xfrm>
            <a:off x="5436468" y="1209496"/>
            <a:ext cx="2832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n-US" dirty="0" smtClean="0"/>
              <a:t>Importing country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 (world) price</a:t>
            </a:r>
          </a:p>
        </p:txBody>
      </p:sp>
      <p:cxnSp>
        <p:nvCxnSpPr>
          <p:cNvPr id="118" name="Přímá spojnice 117"/>
          <p:cNvCxnSpPr/>
          <p:nvPr/>
        </p:nvCxnSpPr>
        <p:spPr>
          <a:xfrm>
            <a:off x="1201012" y="4089238"/>
            <a:ext cx="21384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792670" y="268690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m</a:t>
            </a:r>
            <a:endParaRPr lang="en-US" sz="2000" baseline="30000" dirty="0"/>
          </a:p>
        </p:txBody>
      </p:sp>
      <p:sp>
        <p:nvSpPr>
          <p:cNvPr id="123" name="TextovéPole 122"/>
          <p:cNvSpPr txBox="1"/>
          <p:nvPr/>
        </p:nvSpPr>
        <p:spPr>
          <a:xfrm>
            <a:off x="2513256" y="5026839"/>
            <a:ext cx="469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q*</a:t>
            </a:r>
            <a:endParaRPr lang="en-US" sz="1600" baseline="30000" dirty="0"/>
          </a:p>
        </p:txBody>
      </p:sp>
      <p:sp>
        <p:nvSpPr>
          <p:cNvPr id="124" name="TextovéPole 123"/>
          <p:cNvSpPr txBox="1"/>
          <p:nvPr/>
        </p:nvSpPr>
        <p:spPr>
          <a:xfrm>
            <a:off x="6306716" y="5024920"/>
            <a:ext cx="469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q’</a:t>
            </a:r>
            <a:endParaRPr lang="en-US" sz="1600" baseline="30000" dirty="0"/>
          </a:p>
        </p:txBody>
      </p:sp>
      <p:sp>
        <p:nvSpPr>
          <p:cNvPr id="125" name="TextovéPole 124"/>
          <p:cNvSpPr txBox="1"/>
          <p:nvPr/>
        </p:nvSpPr>
        <p:spPr>
          <a:xfrm>
            <a:off x="7046990" y="5027292"/>
            <a:ext cx="469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q*</a:t>
            </a:r>
            <a:endParaRPr lang="en-US" sz="1600" baseline="30000" dirty="0"/>
          </a:p>
        </p:txBody>
      </p:sp>
      <p:sp>
        <p:nvSpPr>
          <p:cNvPr id="126" name="TextovéPole 125"/>
          <p:cNvSpPr txBox="1"/>
          <p:nvPr/>
        </p:nvSpPr>
        <p:spPr>
          <a:xfrm>
            <a:off x="821355" y="3927666"/>
            <a:ext cx="38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</a:t>
            </a:r>
            <a:r>
              <a:rPr lang="en-US" sz="2000" baseline="30000" dirty="0" err="1" smtClean="0"/>
              <a:t>x</a:t>
            </a:r>
            <a:endParaRPr lang="en-US" sz="2000" baseline="30000" dirty="0"/>
          </a:p>
        </p:txBody>
      </p:sp>
      <p:cxnSp>
        <p:nvCxnSpPr>
          <p:cNvPr id="127" name="Přímá spojnice 126"/>
          <p:cNvCxnSpPr/>
          <p:nvPr/>
        </p:nvCxnSpPr>
        <p:spPr>
          <a:xfrm>
            <a:off x="1209372" y="2954952"/>
            <a:ext cx="21384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/>
          <p:cNvCxnSpPr/>
          <p:nvPr/>
        </p:nvCxnSpPr>
        <p:spPr>
          <a:xfrm>
            <a:off x="2915816" y="4099238"/>
            <a:ext cx="6582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40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Pricing</a:t>
            </a:r>
            <a:endParaRPr lang="cs-CZ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5369969" y="2115858"/>
            <a:ext cx="1" cy="3315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5369969" y="5077898"/>
            <a:ext cx="2962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6500027" y="2864756"/>
            <a:ext cx="1364269" cy="221314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376679" y="3552825"/>
            <a:ext cx="851802" cy="838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8085173" y="5077898"/>
            <a:ext cx="466404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Q</a:t>
            </a:r>
            <a:endParaRPr lang="en-US" i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903565" y="1868973"/>
            <a:ext cx="415850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endParaRPr lang="en-US" i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864296" y="2455058"/>
            <a:ext cx="398267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endParaRPr lang="en-US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973283" y="3856014"/>
            <a:ext cx="448821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en-US" dirty="0"/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369969" y="5431505"/>
            <a:ext cx="858512" cy="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6230189" y="4400550"/>
            <a:ext cx="0" cy="6772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6905190" y="4391025"/>
            <a:ext cx="0" cy="6889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902575" y="5555102"/>
            <a:ext cx="1198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Max domestic consumption</a:t>
            </a:r>
            <a:endParaRPr lang="en-US" sz="1100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7864296" y="2864756"/>
            <a:ext cx="454079" cy="482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V="1">
            <a:off x="6228481" y="5093153"/>
            <a:ext cx="0" cy="33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6905190" y="5079939"/>
            <a:ext cx="0" cy="338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>
            <a:off x="6228481" y="5431505"/>
            <a:ext cx="676709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6228481" y="5639741"/>
            <a:ext cx="830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Export</a:t>
            </a:r>
            <a:endParaRPr lang="en-US" sz="11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5973283" y="563974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</a:t>
            </a:r>
            <a:endParaRPr lang="cs-CZ" sz="11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058791" y="5660818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= Total domestic production</a:t>
            </a:r>
            <a:endParaRPr lang="cs-CZ" sz="11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952186" y="1915120"/>
            <a:ext cx="361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en-US" sz="2400" dirty="0" smtClean="0"/>
              <a:t>Net exporter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Domestic demand satisfied below world 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Equilibrium price should be that of world 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reality domestic prices of oil exporters significantly lower due subsidies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cxnSp>
        <p:nvCxnSpPr>
          <p:cNvPr id="97" name="Přímá spojnice 96"/>
          <p:cNvCxnSpPr/>
          <p:nvPr/>
        </p:nvCxnSpPr>
        <p:spPr>
          <a:xfrm>
            <a:off x="5369970" y="4391025"/>
            <a:ext cx="205953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ovéPole 99"/>
          <p:cNvSpPr txBox="1"/>
          <p:nvPr/>
        </p:nvSpPr>
        <p:spPr>
          <a:xfrm>
            <a:off x="4424939" y="4190970"/>
            <a:ext cx="89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p* = </a:t>
            </a:r>
            <a:r>
              <a:rPr lang="en-US" sz="2000" dirty="0" err="1" smtClean="0"/>
              <a:t>p</a:t>
            </a:r>
            <a:r>
              <a:rPr lang="en-US" sz="2000" baseline="30000" dirty="0" err="1" smtClean="0"/>
              <a:t>x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32690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and Off-Peak Pricing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164716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[MW]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96336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Daytime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620569"/>
              </p:ext>
            </p:extLst>
          </p:nvPr>
        </p:nvGraphicFramePr>
        <p:xfrm>
          <a:off x="457200" y="1600201"/>
          <a:ext cx="8229600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30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and Off-Peak Pricing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862056"/>
              </p:ext>
            </p:extLst>
          </p:nvPr>
        </p:nvGraphicFramePr>
        <p:xfrm>
          <a:off x="457200" y="1600201"/>
          <a:ext cx="8229600" cy="431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23528" y="164716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[MW]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96336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Daytime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00311" y="6062402"/>
            <a:ext cx="6296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Nuclear (yellow) – Renewables (green) – Coal (brown) – Peak gas (blue)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8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and Off-Peak Pricing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460674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1484784"/>
            <a:ext cx="107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[Kč/KWh]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380312" y="1840217"/>
            <a:ext cx="344852" cy="3893039"/>
            <a:chOff x="7380312" y="1840217"/>
            <a:chExt cx="344852" cy="3893039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7380312" y="1854116"/>
              <a:ext cx="0" cy="387914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7394624" y="1840217"/>
              <a:ext cx="3305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D</a:t>
              </a:r>
              <a:endParaRPr lang="cs-CZ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971600" y="3635732"/>
            <a:ext cx="6696744" cy="369332"/>
            <a:chOff x="971600" y="3635732"/>
            <a:chExt cx="6696744" cy="369332"/>
          </a:xfrm>
        </p:grpSpPr>
        <p:cxnSp>
          <p:nvCxnSpPr>
            <p:cNvPr id="11" name="Přímá spojnice 10"/>
            <p:cNvCxnSpPr/>
            <p:nvPr/>
          </p:nvCxnSpPr>
          <p:spPr>
            <a:xfrm flipH="1">
              <a:off x="971600" y="4005064"/>
              <a:ext cx="6696744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3419872" y="363573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FF33"/>
                  </a:solidFill>
                </a:rPr>
                <a:t>Price</a:t>
              </a:r>
              <a:endParaRPr lang="cs-CZ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7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1 -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2916 -0.11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 and Electricity Pricing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332788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1484784"/>
            <a:ext cx="107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[Kč/KWh]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380312" y="1840217"/>
            <a:ext cx="1008495" cy="3893039"/>
            <a:chOff x="7380312" y="1840217"/>
            <a:chExt cx="1008495" cy="3893039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7380312" y="1854116"/>
              <a:ext cx="0" cy="38791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7394624" y="1840217"/>
              <a:ext cx="9941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Demand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971600" y="3635732"/>
            <a:ext cx="6696744" cy="369332"/>
            <a:chOff x="971600" y="3635732"/>
            <a:chExt cx="6696744" cy="369332"/>
          </a:xfrm>
        </p:grpSpPr>
        <p:cxnSp>
          <p:nvCxnSpPr>
            <p:cNvPr id="11" name="Přímá spojnice 10"/>
            <p:cNvCxnSpPr/>
            <p:nvPr/>
          </p:nvCxnSpPr>
          <p:spPr>
            <a:xfrm flipH="1">
              <a:off x="971600" y="4005064"/>
              <a:ext cx="6696744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3419872" y="363573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FF33"/>
                  </a:solidFill>
                </a:rPr>
                <a:t>Price</a:t>
              </a:r>
              <a:endParaRPr lang="cs-CZ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606317"/>
              </p:ext>
            </p:extLst>
          </p:nvPr>
        </p:nvGraphicFramePr>
        <p:xfrm>
          <a:off x="467544" y="1628800"/>
          <a:ext cx="82296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r>
              <a:rPr lang="en-US" dirty="0"/>
              <a:t>Renewables and Electricity Pricing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84784"/>
            <a:ext cx="107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[Kč/KWh]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380312" y="1840217"/>
            <a:ext cx="1008495" cy="3893039"/>
            <a:chOff x="7380312" y="1840217"/>
            <a:chExt cx="1008495" cy="3893039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7380312" y="1854116"/>
              <a:ext cx="0" cy="3879140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7394624" y="1840217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Demand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971600" y="3635732"/>
            <a:ext cx="6696744" cy="369332"/>
            <a:chOff x="971600" y="3635732"/>
            <a:chExt cx="6696744" cy="369332"/>
          </a:xfrm>
        </p:grpSpPr>
        <p:cxnSp>
          <p:nvCxnSpPr>
            <p:cNvPr id="11" name="Přímá spojnice 10"/>
            <p:cNvCxnSpPr/>
            <p:nvPr/>
          </p:nvCxnSpPr>
          <p:spPr>
            <a:xfrm flipH="1">
              <a:off x="971600" y="4005064"/>
              <a:ext cx="6696744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3419872" y="363573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FF33"/>
                  </a:solidFill>
                </a:rPr>
                <a:t>Price</a:t>
              </a:r>
              <a:endParaRPr lang="cs-CZ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2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3.61111E-6 0.0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392870"/>
              </p:ext>
            </p:extLst>
          </p:nvPr>
        </p:nvGraphicFramePr>
        <p:xfrm>
          <a:off x="453600" y="1627200"/>
          <a:ext cx="8236800" cy="50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r>
              <a:rPr lang="en-US" dirty="0"/>
              <a:t>Renewables and Electricity Pricing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84784"/>
            <a:ext cx="107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[Kč/KWh]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380312" y="1840217"/>
            <a:ext cx="1008495" cy="3893039"/>
            <a:chOff x="7380312" y="1840217"/>
            <a:chExt cx="1008495" cy="3893039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7380312" y="1854116"/>
              <a:ext cx="0" cy="3879140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7394624" y="1840217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Demand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971600" y="3635732"/>
            <a:ext cx="6696744" cy="369332"/>
            <a:chOff x="971600" y="3635732"/>
            <a:chExt cx="6696744" cy="369332"/>
          </a:xfrm>
        </p:grpSpPr>
        <p:cxnSp>
          <p:nvCxnSpPr>
            <p:cNvPr id="11" name="Přímá spojnice 10"/>
            <p:cNvCxnSpPr/>
            <p:nvPr/>
          </p:nvCxnSpPr>
          <p:spPr>
            <a:xfrm flipH="1">
              <a:off x="971600" y="4005064"/>
              <a:ext cx="6696744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3419872" y="363573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FF33"/>
                  </a:solidFill>
                </a:rPr>
                <a:t>Price</a:t>
              </a:r>
              <a:endParaRPr lang="cs-CZ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0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0399 -0.0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2778 -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5694 L 0.00399 -0.1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116632"/>
            <a:ext cx="8784976" cy="6624736"/>
          </a:xfrm>
        </p:spPr>
      </p:pic>
      <p:sp>
        <p:nvSpPr>
          <p:cNvPr id="28" name="Obdélník 27"/>
          <p:cNvSpPr/>
          <p:nvPr/>
        </p:nvSpPr>
        <p:spPr>
          <a:xfrm>
            <a:off x="32453" y="1772816"/>
            <a:ext cx="435091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95691" y="6309320"/>
            <a:ext cx="874830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2132856"/>
            <a:ext cx="0" cy="3209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2453" y="3635732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4005" y="515719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-52899" y="234888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100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0141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10/2010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355976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10/2012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267744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10/2011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16216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10/2013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280058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10/2014</a:t>
            </a:r>
            <a:endParaRPr lang="cs-CZ" dirty="0">
              <a:latin typeface="Arial Narrow" panose="020B0606020202030204" pitchFamily="34" charset="0"/>
            </a:endParaRP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539552" y="5341858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2698701" y="5341858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4787947" y="5341858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6948187" y="5341858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9036496" y="5321880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26343" y="1628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€</a:t>
            </a:r>
            <a:r>
              <a:rPr lang="cs-CZ" dirty="0" smtClean="0"/>
              <a:t>/</a:t>
            </a:r>
            <a:r>
              <a:rPr lang="cs-CZ" dirty="0" err="1" smtClean="0"/>
              <a:t>MWh</a:t>
            </a:r>
            <a:endParaRPr lang="cs-CZ" dirty="0"/>
          </a:p>
        </p:txBody>
      </p:sp>
      <p:grpSp>
        <p:nvGrpSpPr>
          <p:cNvPr id="32" name="Skupina 31"/>
          <p:cNvGrpSpPr/>
          <p:nvPr/>
        </p:nvGrpSpPr>
        <p:grpSpPr>
          <a:xfrm>
            <a:off x="3151934" y="81050"/>
            <a:ext cx="3146658" cy="291702"/>
            <a:chOff x="3151934" y="81050"/>
            <a:chExt cx="3146658" cy="291702"/>
          </a:xfrm>
        </p:grpSpPr>
        <p:sp>
          <p:nvSpPr>
            <p:cNvPr id="29" name="TextovéPole 28"/>
            <p:cNvSpPr txBox="1"/>
            <p:nvPr/>
          </p:nvSpPr>
          <p:spPr>
            <a:xfrm>
              <a:off x="3334126" y="95753"/>
              <a:ext cx="2964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170 € </a:t>
              </a:r>
              <a:r>
                <a:rPr lang="en-US" sz="1200" dirty="0" smtClean="0"/>
                <a:t>daily mean</a:t>
              </a:r>
              <a:r>
                <a:rPr lang="cs-CZ" sz="1200" dirty="0" smtClean="0"/>
                <a:t>, 250 € </a:t>
              </a:r>
              <a:r>
                <a:rPr lang="en-US" sz="1200" dirty="0" smtClean="0"/>
                <a:t>daily </a:t>
              </a:r>
              <a:r>
                <a:rPr lang="cs-CZ" sz="1200" dirty="0" err="1" smtClean="0"/>
                <a:t>max</a:t>
              </a:r>
              <a:r>
                <a:rPr lang="cs-CZ" sz="1200" dirty="0" smtClean="0"/>
                <a:t> 10.2.2012</a:t>
              </a:r>
              <a:endParaRPr lang="cs-CZ" sz="1200" dirty="0"/>
            </a:p>
          </p:txBody>
        </p:sp>
        <p:sp>
          <p:nvSpPr>
            <p:cNvPr id="31" name="Pěticípá hvězda 30"/>
            <p:cNvSpPr/>
            <p:nvPr/>
          </p:nvSpPr>
          <p:spPr>
            <a:xfrm>
              <a:off x="3151934" y="81050"/>
              <a:ext cx="216024" cy="21602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5077571" y="6163469"/>
            <a:ext cx="3090360" cy="291702"/>
            <a:chOff x="3151934" y="81050"/>
            <a:chExt cx="3090360" cy="291702"/>
          </a:xfrm>
        </p:grpSpPr>
        <p:sp>
          <p:nvSpPr>
            <p:cNvPr id="34" name="TextovéPole 33"/>
            <p:cNvSpPr txBox="1"/>
            <p:nvPr/>
          </p:nvSpPr>
          <p:spPr>
            <a:xfrm>
              <a:off x="3334126" y="95753"/>
              <a:ext cx="29081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0 € </a:t>
              </a:r>
              <a:r>
                <a:rPr lang="en-US" sz="1200" dirty="0" smtClean="0"/>
                <a:t>daily mean</a:t>
              </a:r>
              <a:r>
                <a:rPr lang="cs-CZ" sz="1200" dirty="0" smtClean="0"/>
                <a:t>, -450 € </a:t>
              </a:r>
              <a:r>
                <a:rPr lang="en-US" sz="1200" dirty="0" smtClean="0"/>
                <a:t>daily min</a:t>
              </a:r>
              <a:r>
                <a:rPr lang="cs-CZ" sz="1200" dirty="0" smtClean="0"/>
                <a:t> 25.12.2012</a:t>
              </a:r>
              <a:endParaRPr lang="cs-CZ" sz="1200" dirty="0"/>
            </a:p>
          </p:txBody>
        </p:sp>
        <p:sp>
          <p:nvSpPr>
            <p:cNvPr id="35" name="Pěticípá hvězda 34"/>
            <p:cNvSpPr/>
            <p:nvPr/>
          </p:nvSpPr>
          <p:spPr>
            <a:xfrm>
              <a:off x="3151934" y="81050"/>
              <a:ext cx="216024" cy="21602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563710" y="5399566"/>
            <a:ext cx="2098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Zdroj: https</a:t>
            </a:r>
            <a:r>
              <a:rPr lang="cs-CZ" sz="1050" dirty="0"/>
              <a:t>://www.epexspot.com/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4005" y="95753"/>
            <a:ext cx="296582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Daily electricity price at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European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Power</a:t>
            </a:r>
            <a:r>
              <a:rPr lang="cs-CZ" sz="2400" b="1" dirty="0" smtClean="0"/>
              <a:t> Exchange</a:t>
            </a:r>
            <a:r>
              <a:rPr lang="en-US" sz="2400" b="1" dirty="0" smtClean="0"/>
              <a:t> Leipzig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196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458"/>
            <a:ext cx="8229600" cy="871671"/>
          </a:xfrm>
        </p:spPr>
        <p:txBody>
          <a:bodyPr>
            <a:normAutofit/>
          </a:bodyPr>
          <a:lstStyle/>
          <a:p>
            <a:r>
              <a:rPr lang="en-US" dirty="0" smtClean="0"/>
              <a:t>Merit order application - Oil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61" y="940776"/>
            <a:ext cx="4419600" cy="48310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65838" y="6101834"/>
            <a:ext cx="729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www.economist.com/blogs/graphicdetail/2016/01/daily-chart-6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48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data to information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Measuring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458"/>
            <a:ext cx="8229600" cy="871671"/>
          </a:xfrm>
        </p:spPr>
        <p:txBody>
          <a:bodyPr>
            <a:normAutofit/>
          </a:bodyPr>
          <a:lstStyle/>
          <a:p>
            <a:r>
              <a:rPr lang="en-US" dirty="0" smtClean="0"/>
              <a:t>Price </a:t>
            </a:r>
            <a:r>
              <a:rPr lang="en-US" i="1" dirty="0" smtClean="0"/>
              <a:t>is</a:t>
            </a:r>
            <a:r>
              <a:rPr lang="en-US" dirty="0" smtClean="0"/>
              <a:t> vital piece of information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8" y="1150620"/>
            <a:ext cx="4419600" cy="45567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4" y="1150620"/>
            <a:ext cx="4419600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94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regulate?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Measuring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Allowances v Taxes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aims to decrease CO2 emissions</a:t>
            </a:r>
          </a:p>
          <a:p>
            <a:r>
              <a:rPr lang="en-US" dirty="0" smtClean="0"/>
              <a:t>Two ways of achieving that:</a:t>
            </a:r>
          </a:p>
          <a:p>
            <a:pPr lvl="1"/>
            <a:r>
              <a:rPr lang="en-US" dirty="0" smtClean="0"/>
              <a:t>Tax – payment for each ton of CO2 emitted</a:t>
            </a:r>
          </a:p>
          <a:p>
            <a:pPr lvl="1"/>
            <a:r>
              <a:rPr lang="en-US" dirty="0" smtClean="0"/>
              <a:t>Tradable allowances – permission to emit particular volume of CO2</a:t>
            </a:r>
          </a:p>
          <a:p>
            <a:r>
              <a:rPr lang="en-US" dirty="0" smtClean="0"/>
              <a:t>Different parameters</a:t>
            </a:r>
          </a:p>
          <a:p>
            <a:pPr lvl="1"/>
            <a:r>
              <a:rPr lang="en-US" dirty="0" smtClean="0"/>
              <a:t>Tax – maximum price for decarbonisation is set</a:t>
            </a:r>
          </a:p>
          <a:p>
            <a:pPr lvl="1"/>
            <a:r>
              <a:rPr lang="en-US" dirty="0" smtClean="0"/>
              <a:t>Allowances – maximum volume is set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67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PP in a Country – A and B</a:t>
            </a:r>
          </a:p>
          <a:p>
            <a:r>
              <a:rPr lang="en-US" dirty="0" smtClean="0"/>
              <a:t>Both emit 40t CO2 per year = total 80t/y</a:t>
            </a:r>
          </a:p>
          <a:p>
            <a:r>
              <a:rPr lang="en-US" dirty="0" smtClean="0"/>
              <a:t>Different emission reduction costs per 10t</a:t>
            </a:r>
          </a:p>
          <a:p>
            <a:pPr lvl="1"/>
            <a:r>
              <a:rPr lang="en-US" dirty="0" smtClean="0"/>
              <a:t>A = $2,000; B = $4,000</a:t>
            </a:r>
          </a:p>
          <a:p>
            <a:r>
              <a:rPr lang="en-US" dirty="0" smtClean="0"/>
              <a:t>Government’ objective is 60t CO2 per year</a:t>
            </a:r>
          </a:p>
          <a:p>
            <a:pPr lvl="1"/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Tax</a:t>
            </a:r>
          </a:p>
          <a:p>
            <a:pPr lvl="1"/>
            <a:r>
              <a:rPr lang="en-US" dirty="0" smtClean="0"/>
              <a:t>Allowances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404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482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Regulation</a:t>
            </a:r>
          </a:p>
          <a:p>
            <a:pPr marL="914400" lvl="1" indent="-514350"/>
            <a:r>
              <a:rPr lang="en-US" dirty="0" smtClean="0"/>
              <a:t>Each PP must decrease emissions by 10t/y</a:t>
            </a:r>
          </a:p>
          <a:p>
            <a:pPr marL="914400" lvl="1" indent="-514350"/>
            <a:r>
              <a:rPr lang="en-US" dirty="0" smtClean="0"/>
              <a:t>Costs =  2,000 + 4,000 = </a:t>
            </a:r>
            <a:r>
              <a:rPr lang="en-US" b="1" dirty="0" smtClean="0"/>
              <a:t>$6,000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Allowances</a:t>
            </a:r>
          </a:p>
          <a:p>
            <a:pPr marL="914400" lvl="1" indent="-514350"/>
            <a:r>
              <a:rPr lang="en-US" dirty="0"/>
              <a:t>60t allowances issued, both A and B get 30t</a:t>
            </a:r>
          </a:p>
          <a:p>
            <a:pPr marL="914400" lvl="1" indent="-514350"/>
            <a:r>
              <a:rPr lang="en-US" dirty="0"/>
              <a:t>B buys 10t allowances from A and emits 40t</a:t>
            </a:r>
          </a:p>
          <a:p>
            <a:pPr marL="914400" lvl="1" indent="-514350"/>
            <a:r>
              <a:rPr lang="en-US" dirty="0"/>
              <a:t>A emit 20t … total emissions 60t</a:t>
            </a:r>
          </a:p>
          <a:p>
            <a:pPr marL="914400" lvl="1" indent="-514350"/>
            <a:r>
              <a:rPr lang="en-US" dirty="0"/>
              <a:t>Costs = 2 * 2,000 = </a:t>
            </a:r>
            <a:r>
              <a:rPr lang="en-US" b="1" dirty="0"/>
              <a:t>$4,000</a:t>
            </a:r>
          </a:p>
          <a:p>
            <a:pPr marL="914400" lvl="1" indent="-514350"/>
            <a:r>
              <a:rPr lang="en-US" dirty="0"/>
              <a:t>Price of allowance between $2k and $4k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Taxation</a:t>
            </a:r>
          </a:p>
          <a:p>
            <a:pPr marL="914400" lvl="1" indent="-514350"/>
            <a:r>
              <a:rPr lang="en-US" dirty="0" smtClean="0"/>
              <a:t>T &lt; $2k … no emission reduction &amp; C+T = $0 + $0…16k</a:t>
            </a:r>
          </a:p>
          <a:p>
            <a:pPr marL="914400" lvl="1" indent="-514350"/>
            <a:r>
              <a:rPr lang="en-US" dirty="0" smtClean="0"/>
              <a:t>$2k &lt; T &lt; $4k … 40t of A reduced &amp; C+T = $8k + $8k…16k</a:t>
            </a:r>
          </a:p>
          <a:p>
            <a:pPr marL="914400" lvl="1" indent="-514350"/>
            <a:r>
              <a:rPr lang="en-US" dirty="0" smtClean="0"/>
              <a:t>$4k &lt; T … all emissions reduced &amp; C+T = $16k + $0</a:t>
            </a:r>
          </a:p>
        </p:txBody>
      </p:sp>
    </p:spTree>
    <p:extLst>
      <p:ext uri="{BB962C8B-B14F-4D97-AF65-F5344CB8AC3E}">
        <p14:creationId xmlns:p14="http://schemas.microsoft.com/office/powerpoint/2010/main" val="360840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426005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 [t]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Costs reducing 1 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47675" y="3590925"/>
            <a:ext cx="823912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Government objective: 120 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Method: Allowances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Who will sell at what price?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What will be final cost of reducing emissions?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0184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cs-CZ" dirty="0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261754"/>
              </p:ext>
            </p:extLst>
          </p:nvPr>
        </p:nvGraphicFramePr>
        <p:xfrm>
          <a:off x="466725" y="3481863"/>
          <a:ext cx="5486400" cy="325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979429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/>
                <a:gridCol w="295275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 [t]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Costs reducing 1 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(120 allowances issued)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314950" y="37719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43350" y="511063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34075" y="3524250"/>
            <a:ext cx="2676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 sells 40t allowances to B </a:t>
            </a:r>
            <a:r>
              <a:rPr lang="en-US" b="1" dirty="0" smtClean="0"/>
              <a:t>at price of $20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costs = $1,100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reduces 30t at $20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 doesn’t reduce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 reduces 50 at $10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Costs w/o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$1,700</a:t>
            </a:r>
          </a:p>
        </p:txBody>
      </p:sp>
    </p:spTree>
    <p:extLst>
      <p:ext uri="{BB962C8B-B14F-4D97-AF65-F5344CB8AC3E}">
        <p14:creationId xmlns:p14="http://schemas.microsoft.com/office/powerpoint/2010/main" val="54031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energy?</a:t>
            </a:r>
            <a:r>
              <a:rPr lang="cs-CZ" i="1" dirty="0" smtClean="0"/>
              <a:t> </a:t>
            </a:r>
            <a:r>
              <a:rPr lang="cs-CZ" dirty="0" err="1" smtClean="0"/>
              <a:t>recap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property</a:t>
            </a:r>
            <a:r>
              <a:rPr lang="en-US" dirty="0" smtClean="0"/>
              <a:t> of objects meaning capability of </a:t>
            </a:r>
            <a:r>
              <a:rPr lang="en-US" u="sng" dirty="0" smtClean="0"/>
              <a:t>doing work</a:t>
            </a:r>
            <a:r>
              <a:rPr lang="en-US" dirty="0" smtClean="0"/>
              <a:t> or </a:t>
            </a:r>
            <a:r>
              <a:rPr lang="en-US" u="sng" dirty="0" smtClean="0"/>
              <a:t>being transferred</a:t>
            </a:r>
            <a:r>
              <a:rPr lang="en-US" dirty="0" smtClean="0"/>
              <a:t> elsewhere</a:t>
            </a:r>
          </a:p>
          <a:p>
            <a:r>
              <a:rPr lang="en-US" dirty="0" smtClean="0"/>
              <a:t>Most common heat, electricity, motive</a:t>
            </a:r>
          </a:p>
          <a:p>
            <a:r>
              <a:rPr lang="en-US" dirty="0" smtClean="0"/>
              <a:t>Units:</a:t>
            </a:r>
          </a:p>
          <a:p>
            <a:pPr lvl="1"/>
            <a:r>
              <a:rPr lang="en-US" dirty="0" smtClean="0"/>
              <a:t>Energy: 1 [Watt hour] = 3.600 [Joule]</a:t>
            </a:r>
          </a:p>
          <a:p>
            <a:pPr lvl="1"/>
            <a:r>
              <a:rPr lang="en-US" dirty="0" smtClean="0"/>
              <a:t>Power: 1 [Watt] = 1 [Joule per second]</a:t>
            </a:r>
          </a:p>
          <a:p>
            <a:r>
              <a:rPr lang="en-US" b="1" dirty="0" smtClean="0"/>
              <a:t>Power</a:t>
            </a:r>
            <a:r>
              <a:rPr lang="en-US" dirty="0" smtClean="0"/>
              <a:t> gives you what are you able to do</a:t>
            </a:r>
          </a:p>
          <a:p>
            <a:r>
              <a:rPr lang="en-US" b="1" dirty="0" smtClean="0"/>
              <a:t>Energy</a:t>
            </a:r>
            <a:r>
              <a:rPr lang="en-US" dirty="0" smtClean="0"/>
              <a:t> says what </a:t>
            </a:r>
            <a:r>
              <a:rPr lang="en-US" dirty="0"/>
              <a:t>you </a:t>
            </a:r>
            <a:r>
              <a:rPr lang="en-US" dirty="0" smtClean="0"/>
              <a:t>have done already</a:t>
            </a:r>
          </a:p>
        </p:txBody>
      </p:sp>
    </p:spTree>
    <p:extLst>
      <p:ext uri="{BB962C8B-B14F-4D97-AF65-F5344CB8AC3E}">
        <p14:creationId xmlns:p14="http://schemas.microsoft.com/office/powerpoint/2010/main" val="249329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energy?</a:t>
            </a:r>
            <a:r>
              <a:rPr lang="cs-CZ" i="1" dirty="0" smtClean="0"/>
              <a:t> </a:t>
            </a:r>
            <a:r>
              <a:rPr lang="cs-CZ" dirty="0" err="1" smtClean="0"/>
              <a:t>recap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Footnote</a:t>
            </a:r>
            <a:endParaRPr lang="cs-CZ" dirty="0"/>
          </a:p>
          <a:p>
            <a:pPr lvl="1"/>
            <a:r>
              <a:rPr lang="cs-CZ" dirty="0" smtClean="0"/>
              <a:t>Ton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Oil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[</a:t>
            </a:r>
            <a:r>
              <a:rPr lang="cs-CZ" b="1" dirty="0" err="1" smtClean="0"/>
              <a:t>toe</a:t>
            </a:r>
            <a:r>
              <a:rPr lang="cs-CZ" dirty="0" smtClean="0"/>
              <a:t>] ≈ 42 GJ</a:t>
            </a:r>
          </a:p>
          <a:p>
            <a:pPr lvl="1"/>
            <a:r>
              <a:rPr lang="cs-CZ" dirty="0" smtClean="0"/>
              <a:t>Ton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Coal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[</a:t>
            </a:r>
            <a:r>
              <a:rPr lang="cs-CZ" b="1" dirty="0" err="1" smtClean="0"/>
              <a:t>tce</a:t>
            </a:r>
            <a:r>
              <a:rPr lang="cs-CZ" dirty="0" smtClean="0"/>
              <a:t>] </a:t>
            </a:r>
            <a:r>
              <a:rPr lang="cs-CZ" dirty="0"/>
              <a:t>≈ </a:t>
            </a:r>
            <a:r>
              <a:rPr lang="cs-CZ" dirty="0" smtClean="0"/>
              <a:t>29 GJ</a:t>
            </a:r>
          </a:p>
          <a:p>
            <a:pPr lvl="2"/>
            <a:r>
              <a:rPr lang="cs-CZ" dirty="0" smtClean="0"/>
              <a:t>Czech lignite </a:t>
            </a:r>
            <a:r>
              <a:rPr lang="cs-CZ" dirty="0" err="1" smtClean="0"/>
              <a:t>at</a:t>
            </a:r>
            <a:r>
              <a:rPr lang="cs-CZ" dirty="0" smtClean="0"/>
              <a:t> 10 to 20 [GJ.t</a:t>
            </a:r>
            <a:r>
              <a:rPr lang="cs-CZ" baseline="30000" dirty="0" smtClean="0"/>
              <a:t>-1</a:t>
            </a:r>
            <a:r>
              <a:rPr lang="cs-CZ" dirty="0" smtClean="0"/>
              <a:t>]</a:t>
            </a:r>
          </a:p>
          <a:p>
            <a:pPr lvl="1"/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Thermal</a:t>
            </a:r>
            <a:r>
              <a:rPr lang="cs-CZ" dirty="0" smtClean="0"/>
              <a:t> Unit [</a:t>
            </a:r>
            <a:r>
              <a:rPr lang="cs-CZ" b="1" dirty="0" smtClean="0"/>
              <a:t>BTU</a:t>
            </a:r>
            <a:r>
              <a:rPr lang="cs-CZ" dirty="0" smtClean="0"/>
              <a:t>] </a:t>
            </a:r>
            <a:r>
              <a:rPr lang="cs-CZ" dirty="0"/>
              <a:t>≈ </a:t>
            </a:r>
            <a:r>
              <a:rPr lang="cs-CZ" dirty="0" smtClean="0"/>
              <a:t>1.05 </a:t>
            </a:r>
            <a:r>
              <a:rPr lang="cs-CZ" dirty="0" err="1" smtClean="0"/>
              <a:t>kJ</a:t>
            </a:r>
            <a:endParaRPr lang="cs-CZ" dirty="0" smtClean="0"/>
          </a:p>
          <a:p>
            <a:pPr lvl="1"/>
            <a:r>
              <a:rPr lang="cs-CZ" b="1" dirty="0" err="1" smtClean="0"/>
              <a:t>Quad</a:t>
            </a:r>
            <a:r>
              <a:rPr lang="cs-CZ" dirty="0" smtClean="0"/>
              <a:t> ≈ 1,055 PJ</a:t>
            </a:r>
          </a:p>
          <a:p>
            <a:pPr lvl="2"/>
            <a:r>
              <a:rPr lang="cs-CZ" dirty="0" smtClean="0"/>
              <a:t>US </a:t>
            </a:r>
            <a:r>
              <a:rPr lang="cs-CZ" dirty="0"/>
              <a:t>Dep.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/>
              <a:t>meaning</a:t>
            </a:r>
            <a:r>
              <a:rPr lang="cs-CZ" dirty="0"/>
              <a:t> </a:t>
            </a:r>
            <a:r>
              <a:rPr lang="cs-CZ" dirty="0" err="1"/>
              <a:t>quadrillion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BTU</a:t>
            </a:r>
            <a:endParaRPr lang="cs-CZ" dirty="0" smtClean="0"/>
          </a:p>
          <a:p>
            <a:pPr lvl="2"/>
            <a:r>
              <a:rPr lang="cs-CZ" dirty="0" smtClean="0"/>
              <a:t>Czech </a:t>
            </a:r>
            <a:r>
              <a:rPr lang="cs-CZ" dirty="0" err="1" smtClean="0"/>
              <a:t>republic</a:t>
            </a:r>
            <a:r>
              <a:rPr lang="cs-CZ" dirty="0" smtClean="0"/>
              <a:t> TPES 2014 </a:t>
            </a:r>
            <a:r>
              <a:rPr lang="cs-CZ" dirty="0"/>
              <a:t>≈ </a:t>
            </a:r>
            <a:r>
              <a:rPr lang="cs-CZ" dirty="0" smtClean="0"/>
              <a:t>1.7 PJ ≈ 1.6 </a:t>
            </a:r>
            <a:r>
              <a:rPr lang="cs-CZ" dirty="0" err="1" smtClean="0"/>
              <a:t>Quads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022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Heat, light, motive force, chemical transformation etc.</a:t>
            </a:r>
          </a:p>
          <a:p>
            <a:r>
              <a:rPr lang="en-US" dirty="0" smtClean="0"/>
              <a:t>2 thermodynamic laws</a:t>
            </a:r>
          </a:p>
          <a:p>
            <a:pPr lvl="1"/>
            <a:r>
              <a:rPr lang="en-US" dirty="0" smtClean="0"/>
              <a:t>Mass and energy cannot vanish but transform</a:t>
            </a:r>
          </a:p>
          <a:p>
            <a:pPr lvl="1"/>
            <a:r>
              <a:rPr lang="en-US" dirty="0" smtClean="0"/>
              <a:t>No 100% conversion – losses inevitable</a:t>
            </a:r>
          </a:p>
          <a:p>
            <a:r>
              <a:rPr lang="en-US" dirty="0" smtClean="0"/>
              <a:t>Primary x Secondary energy</a:t>
            </a:r>
          </a:p>
          <a:p>
            <a:pPr lvl="1"/>
            <a:r>
              <a:rPr lang="en-US" dirty="0" smtClean="0"/>
              <a:t>Primary – directly from nature (oil, coal, wind, sun, nuclear…)</a:t>
            </a:r>
          </a:p>
          <a:p>
            <a:pPr lvl="1"/>
            <a:r>
              <a:rPr lang="en-US" dirty="0" smtClean="0"/>
              <a:t>Secondary – derived from Primaries (electricity, gasoline…)</a:t>
            </a:r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is energy?</a:t>
            </a:r>
            <a:r>
              <a:rPr lang="cs-CZ" i="1" dirty="0"/>
              <a:t> </a:t>
            </a:r>
            <a:r>
              <a:rPr lang="cs-CZ" dirty="0" err="1" smtClean="0"/>
              <a:t>recap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63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divisions (boundaries change)</a:t>
            </a:r>
          </a:p>
          <a:p>
            <a:pPr lvl="1"/>
            <a:r>
              <a:rPr lang="en-US" dirty="0" smtClean="0"/>
              <a:t>Renewable x Non-Renewable</a:t>
            </a:r>
          </a:p>
          <a:p>
            <a:pPr lvl="1"/>
            <a:r>
              <a:rPr lang="en-US" dirty="0" smtClean="0"/>
              <a:t>Commercial x Non-Commercial</a:t>
            </a:r>
          </a:p>
          <a:p>
            <a:pPr lvl="1"/>
            <a:r>
              <a:rPr lang="en-US" dirty="0" smtClean="0"/>
              <a:t>Modern x Traditional</a:t>
            </a:r>
          </a:p>
          <a:p>
            <a:pPr lvl="1"/>
            <a:r>
              <a:rPr lang="en-US" dirty="0" smtClean="0"/>
              <a:t>Conventional x Non-Conventional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is energy?</a:t>
            </a:r>
            <a:r>
              <a:rPr lang="cs-CZ" i="1" dirty="0"/>
              <a:t> </a:t>
            </a:r>
            <a:r>
              <a:rPr lang="cs-CZ" dirty="0" err="1" smtClean="0"/>
              <a:t>recap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9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– Conversion – Consumption</a:t>
            </a:r>
          </a:p>
          <a:p>
            <a:r>
              <a:rPr lang="en-US" dirty="0" smtClean="0"/>
              <a:t>Extraction </a:t>
            </a:r>
            <a:r>
              <a:rPr lang="en-US" dirty="0" smtClean="0">
                <a:sym typeface="Wingdings" panose="05000000000000000000" pitchFamily="2" charset="2"/>
              </a:rPr>
              <a:t> PES  Transport  Final Energy  End use app  Useful energy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Losses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Energy corporations all through the system  </a:t>
            </a:r>
            <a:r>
              <a:rPr lang="en-US" u="sng" dirty="0" smtClean="0">
                <a:sym typeface="Wingdings" panose="05000000000000000000" pitchFamily="2" charset="2"/>
              </a:rPr>
              <a:t>wide variety of companies</a:t>
            </a:r>
          </a:p>
        </p:txBody>
      </p:sp>
    </p:spTree>
    <p:extLst>
      <p:ext uri="{BB962C8B-B14F-4D97-AF65-F5344CB8AC3E}">
        <p14:creationId xmlns:p14="http://schemas.microsoft.com/office/powerpoint/2010/main" val="4963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1382</Words>
  <Application>Microsoft Office PowerPoint</Application>
  <PresentationFormat>Předvádění na obrazovce (4:3)</PresentationFormat>
  <Paragraphs>394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systému Office</vt:lpstr>
      <vt:lpstr>02 Measuring Energy</vt:lpstr>
      <vt:lpstr>Measuring Energy</vt:lpstr>
      <vt:lpstr>From data to information</vt:lpstr>
      <vt:lpstr>What is energy? recap</vt:lpstr>
      <vt:lpstr>What is energy? recap</vt:lpstr>
      <vt:lpstr>What is energy? recap</vt:lpstr>
      <vt:lpstr>What is energy? recap</vt:lpstr>
      <vt:lpstr>Energy System</vt:lpstr>
      <vt:lpstr>Prezentace aplikace PowerPoint</vt:lpstr>
      <vt:lpstr>Energy Information</vt:lpstr>
      <vt:lpstr>Energy Information</vt:lpstr>
      <vt:lpstr>Energy Accounting Framework</vt:lpstr>
      <vt:lpstr>Energy Accounting Framework</vt:lpstr>
      <vt:lpstr>Energy Accounting Units - Example</vt:lpstr>
      <vt:lpstr>Lignite Surface Mine</vt:lpstr>
      <vt:lpstr>Useful Ratios </vt:lpstr>
      <vt:lpstr>Some energy data issues</vt:lpstr>
      <vt:lpstr>At what price?</vt:lpstr>
      <vt:lpstr>Price - recap</vt:lpstr>
      <vt:lpstr>Energy Pricing</vt:lpstr>
      <vt:lpstr>Energy Pricing</vt:lpstr>
      <vt:lpstr>Peak and Off-Peak Pricing</vt:lpstr>
      <vt:lpstr>Peak and Off-Peak Pricing</vt:lpstr>
      <vt:lpstr>Peak and Off-Peak Pricing</vt:lpstr>
      <vt:lpstr>Renewables and Electricity Pricing</vt:lpstr>
      <vt:lpstr>Renewables and Electricity Pricing</vt:lpstr>
      <vt:lpstr>Renewables and Electricity Pricing</vt:lpstr>
      <vt:lpstr>Prezentace aplikace PowerPoint</vt:lpstr>
      <vt:lpstr>Merit order application - Oil</vt:lpstr>
      <vt:lpstr>Price is vital piece of information</vt:lpstr>
      <vt:lpstr>How to regulate?</vt:lpstr>
      <vt:lpstr>Allowances v Taxes</vt:lpstr>
      <vt:lpstr>Example 1</vt:lpstr>
      <vt:lpstr>Example 1</vt:lpstr>
      <vt:lpstr>Example 2</vt:lpstr>
      <vt:lpstr>Example 2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</dc:title>
  <dc:creator>Vendelín</dc:creator>
  <cp:lastModifiedBy>Václav Šebek</cp:lastModifiedBy>
  <cp:revision>46</cp:revision>
  <dcterms:created xsi:type="dcterms:W3CDTF">2015-03-27T14:44:10Z</dcterms:created>
  <dcterms:modified xsi:type="dcterms:W3CDTF">2016-03-15T13:27:25Z</dcterms:modified>
</cp:coreProperties>
</file>