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57" r:id="rId6"/>
    <p:sldId id="262" r:id="rId7"/>
    <p:sldId id="263" r:id="rId8"/>
    <p:sldId id="264" r:id="rId9"/>
    <p:sldId id="268" r:id="rId10"/>
    <p:sldId id="265" r:id="rId11"/>
    <p:sldId id="266" r:id="rId12"/>
    <p:sldId id="267" r:id="rId13"/>
    <p:sldId id="261" r:id="rId14"/>
    <p:sldId id="269" r:id="rId15"/>
    <p:sldId id="277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797675" cy="98742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4584-5777-4ACA-AB68-8252169F97D6}" type="datetimeFigureOut">
              <a:rPr lang="cs-CZ" smtClean="0"/>
              <a:pPr/>
              <a:t>23.2.2016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8240D-D961-4634-B1CE-9F67AD5539E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22322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4584-5777-4ACA-AB68-8252169F97D6}" type="datetimeFigureOut">
              <a:rPr lang="cs-CZ" smtClean="0"/>
              <a:pPr/>
              <a:t>23.2.2016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8240D-D961-4634-B1CE-9F67AD5539E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38578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4584-5777-4ACA-AB68-8252169F97D6}" type="datetimeFigureOut">
              <a:rPr lang="cs-CZ" smtClean="0"/>
              <a:pPr/>
              <a:t>23.2.2016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8240D-D961-4634-B1CE-9F67AD5539E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83923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4584-5777-4ACA-AB68-8252169F97D6}" type="datetimeFigureOut">
              <a:rPr lang="cs-CZ" smtClean="0"/>
              <a:pPr/>
              <a:t>23.2.2016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8240D-D961-4634-B1CE-9F67AD5539E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30494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4584-5777-4ACA-AB68-8252169F97D6}" type="datetimeFigureOut">
              <a:rPr lang="cs-CZ" smtClean="0"/>
              <a:pPr/>
              <a:t>23.2.2016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8240D-D961-4634-B1CE-9F67AD5539E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13653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4584-5777-4ACA-AB68-8252169F97D6}" type="datetimeFigureOut">
              <a:rPr lang="cs-CZ" smtClean="0"/>
              <a:pPr/>
              <a:t>23.2.2016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8240D-D961-4634-B1CE-9F67AD5539E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42271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4584-5777-4ACA-AB68-8252169F97D6}" type="datetimeFigureOut">
              <a:rPr lang="cs-CZ" smtClean="0"/>
              <a:pPr/>
              <a:t>23.2.2016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8240D-D961-4634-B1CE-9F67AD5539E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9566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4584-5777-4ACA-AB68-8252169F97D6}" type="datetimeFigureOut">
              <a:rPr lang="cs-CZ" smtClean="0"/>
              <a:pPr/>
              <a:t>23.2.2016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8240D-D961-4634-B1CE-9F67AD5539E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9865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4584-5777-4ACA-AB68-8252169F97D6}" type="datetimeFigureOut">
              <a:rPr lang="cs-CZ" smtClean="0"/>
              <a:pPr/>
              <a:t>23.2.2016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8240D-D961-4634-B1CE-9F67AD5539E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79984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4584-5777-4ACA-AB68-8252169F97D6}" type="datetimeFigureOut">
              <a:rPr lang="cs-CZ" smtClean="0"/>
              <a:pPr/>
              <a:t>23.2.2016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8240D-D961-4634-B1CE-9F67AD5539E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88694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4584-5777-4ACA-AB68-8252169F97D6}" type="datetimeFigureOut">
              <a:rPr lang="cs-CZ" smtClean="0"/>
              <a:pPr/>
              <a:t>23.2.2016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8240D-D961-4634-B1CE-9F67AD5539E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77104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54584-5777-4ACA-AB68-8252169F97D6}" type="datetimeFigureOut">
              <a:rPr lang="cs-CZ" smtClean="0"/>
              <a:pPr/>
              <a:t>23.2.2016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8240D-D961-4634-B1CE-9F67AD5539E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79945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Fotograf" TargetMode="External"/><Relationship Id="rId3" Type="http://schemas.openxmlformats.org/officeDocument/2006/relationships/hyperlink" Target="http://cs.wikipedia.org/wiki/Magistr" TargetMode="External"/><Relationship Id="rId7" Type="http://schemas.openxmlformats.org/officeDocument/2006/relationships/hyperlink" Target="http://cs.wikipedia.org/wiki/Novin%C3%A1%C5%99sk%C3%A1_fotografie" TargetMode="External"/><Relationship Id="rId2" Type="http://schemas.openxmlformats.org/officeDocument/2006/relationships/hyperlink" Target="http://cs.wikipedia.org/wiki/Profeso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Vset%C3%ADn" TargetMode="External"/><Relationship Id="rId5" Type="http://schemas.openxmlformats.org/officeDocument/2006/relationships/hyperlink" Target="http://cs.wikipedia.org/wiki/1946" TargetMode="External"/><Relationship Id="rId10" Type="http://schemas.openxmlformats.org/officeDocument/2006/relationships/image" Target="../media/image5.jpeg"/><Relationship Id="rId4" Type="http://schemas.openxmlformats.org/officeDocument/2006/relationships/hyperlink" Target="http://cs.wikipedia.org/wiki/5._z%C3%A1%C5%99%C3%AD" TargetMode="External"/><Relationship Id="rId9" Type="http://schemas.openxmlformats.org/officeDocument/2006/relationships/hyperlink" Target="http://cs.wikipedia.org/wiki/Pedago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1556792"/>
            <a:ext cx="7772400" cy="1470025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cs-CZ" sz="3600" b="1" dirty="0" smtClean="0"/>
              <a:t>KONTRAURBANIZACE: sociologický pohled na zkušenosti s migrací z města na venkov</a:t>
            </a:r>
            <a:br>
              <a:rPr lang="cs-CZ" sz="3600" b="1" dirty="0" smtClean="0"/>
            </a:br>
            <a:r>
              <a:rPr lang="cs-CZ" sz="3600" dirty="0"/>
              <a:t/>
            </a:r>
            <a:br>
              <a:rPr lang="cs-CZ" sz="3600" dirty="0"/>
            </a:b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5661248"/>
            <a:ext cx="8496944" cy="1008112"/>
          </a:xfrm>
        </p:spPr>
        <p:txBody>
          <a:bodyPr>
            <a:normAutofit/>
          </a:bodyPr>
          <a:lstStyle/>
          <a:p>
            <a:r>
              <a:rPr lang="cs-CZ" sz="2000" dirty="0" smtClean="0"/>
              <a:t>Výzkumný projekt v rámci předmětu </a:t>
            </a:r>
          </a:p>
          <a:p>
            <a:r>
              <a:rPr lang="cs-CZ" sz="2000" b="1" dirty="0"/>
              <a:t>HEN555 Sociologie venkova a krajiny</a:t>
            </a:r>
            <a:endParaRPr lang="cs-CZ" sz="2000" dirty="0"/>
          </a:p>
          <a:p>
            <a:endParaRPr lang="cs-CZ" dirty="0"/>
          </a:p>
        </p:txBody>
      </p:sp>
      <p:pic>
        <p:nvPicPr>
          <p:cNvPr id="1028" name="Picture 4" descr="http://www.veda.muni.cz/cache/multithumb_thumbs/c_890_445_16777215_00_images_stories_2012_0412_Pistovice_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08920"/>
            <a:ext cx="4032448" cy="279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5723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Scénář rozhovoru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47500" lnSpcReduction="20000"/>
          </a:bodyPr>
          <a:lstStyle/>
          <a:p>
            <a:pPr marL="0" lvl="0" indent="0">
              <a:buNone/>
            </a:pPr>
            <a:r>
              <a:rPr lang="cs-CZ" b="1" dirty="0"/>
              <a:t>HISTORIE BYDLENÍ</a:t>
            </a:r>
          </a:p>
          <a:p>
            <a:r>
              <a:rPr lang="cs-CZ" dirty="0"/>
              <a:t>Můžete prosím popsat, jaká byla Vaše předchozí bydlení a kde všude jste bydlel/a?</a:t>
            </a:r>
          </a:p>
          <a:p>
            <a:r>
              <a:rPr lang="cs-CZ" dirty="0"/>
              <a:t>Kdy a proč jste se rozhodl bydlet na venkově?</a:t>
            </a:r>
          </a:p>
          <a:p>
            <a:r>
              <a:rPr lang="cs-CZ" dirty="0"/>
              <a:t>Jaké byly hlavní motivy, které Vás vedly k přestěhování na venkov?</a:t>
            </a:r>
          </a:p>
          <a:p>
            <a:pPr marL="0" lvl="0" indent="0">
              <a:buNone/>
            </a:pPr>
            <a:r>
              <a:rPr lang="cs-CZ" b="1" dirty="0"/>
              <a:t>KAŽDODENNOST </a:t>
            </a:r>
          </a:p>
          <a:p>
            <a:r>
              <a:rPr lang="cs-CZ" dirty="0"/>
              <a:t>Můžete prosím popsat váš běžný den – kde a kdy se pohybujete? Kde pracujete, nakupujete, relaxujete…? Jak často jezdíte do města a proč?</a:t>
            </a:r>
          </a:p>
          <a:p>
            <a:r>
              <a:rPr lang="cs-CZ" dirty="0"/>
              <a:t>Jakým způsobem trávíte volný čas? </a:t>
            </a:r>
          </a:p>
          <a:p>
            <a:r>
              <a:rPr lang="cs-CZ" dirty="0"/>
              <a:t>Čím se Váš současný život liší od toho, který jste vedli ve městě?</a:t>
            </a:r>
          </a:p>
          <a:p>
            <a:pPr marL="0" lvl="0" indent="0">
              <a:buNone/>
            </a:pPr>
            <a:r>
              <a:rPr lang="cs-CZ" b="1" dirty="0"/>
              <a:t>PŘÁTELÉ A KOMUNITA</a:t>
            </a:r>
          </a:p>
          <a:p>
            <a:r>
              <a:rPr lang="cs-CZ" dirty="0"/>
              <a:t>Máte v blízkém okolí nějaké přátele, které byste mohli požádat o pomoc?</a:t>
            </a:r>
          </a:p>
          <a:p>
            <a:r>
              <a:rPr lang="cs-CZ" dirty="0"/>
              <a:t>Znáte své sousedy/spoluobčany? Jak často se s nimi stýkáte?</a:t>
            </a:r>
          </a:p>
          <a:p>
            <a:r>
              <a:rPr lang="cs-CZ" dirty="0"/>
              <a:t>Jste nějakým způsobem zapojen/a do místního veřejného života?</a:t>
            </a:r>
          </a:p>
          <a:p>
            <a:pPr marL="0" lvl="0" indent="0">
              <a:buNone/>
            </a:pPr>
            <a:r>
              <a:rPr lang="cs-CZ" b="1" dirty="0"/>
              <a:t>DOMOV</a:t>
            </a:r>
          </a:p>
          <a:p>
            <a:r>
              <a:rPr lang="cs-CZ" dirty="0"/>
              <a:t>Cítíte se zde v ........... doma?</a:t>
            </a:r>
          </a:p>
          <a:p>
            <a:r>
              <a:rPr lang="cs-CZ" dirty="0"/>
              <a:t>Kdy jste začal mít pocit, že jste tady doma?</a:t>
            </a:r>
          </a:p>
          <a:p>
            <a:r>
              <a:rPr lang="cs-CZ" dirty="0"/>
              <a:t>Co všechno se podílí na utváření pocitu domova?</a:t>
            </a:r>
          </a:p>
          <a:p>
            <a:pPr marL="0" lvl="0" indent="0">
              <a:buNone/>
            </a:pPr>
            <a:r>
              <a:rPr lang="cs-CZ" b="1" dirty="0"/>
              <a:t>ZHODNOCENÍ</a:t>
            </a:r>
          </a:p>
          <a:p>
            <a:r>
              <a:rPr lang="cs-CZ" dirty="0"/>
              <a:t>Jste se svým rozhodnutím odstěhovat se na venkov spokojen? Rozhodl byste se dnes stejně? Jaké jsou podle Vás hlavní výhody a nevýhody života na venkově? </a:t>
            </a:r>
          </a:p>
        </p:txBody>
      </p:sp>
    </p:spTree>
    <p:extLst>
      <p:ext uri="{BB962C8B-B14F-4D97-AF65-F5344CB8AC3E}">
        <p14:creationId xmlns:p14="http://schemas.microsoft.com/office/powerpoint/2010/main" xmlns="" val="158406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Etnografické metody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Go </a:t>
            </a:r>
            <a:r>
              <a:rPr lang="cs-CZ" b="1" dirty="0" err="1" smtClean="0"/>
              <a:t>along</a:t>
            </a:r>
            <a:endParaRPr lang="cs-CZ" b="1" dirty="0" smtClean="0"/>
          </a:p>
          <a:p>
            <a:r>
              <a:rPr lang="cs-CZ" b="1" dirty="0" smtClean="0"/>
              <a:t>Fotografický </a:t>
            </a:r>
            <a:r>
              <a:rPr lang="cs-CZ" b="1" dirty="0" err="1" smtClean="0"/>
              <a:t>denník</a:t>
            </a:r>
            <a:endParaRPr lang="cs-CZ" b="1" dirty="0" smtClean="0"/>
          </a:p>
          <a:p>
            <a:r>
              <a:rPr lang="cs-CZ" b="1" dirty="0" smtClean="0"/>
              <a:t>Fotografická esej</a:t>
            </a:r>
          </a:p>
          <a:p>
            <a:pPr lvl="1"/>
            <a:r>
              <a:rPr lang="cs-CZ" dirty="0" smtClean="0"/>
              <a:t>série fotografií pořízená za účelem vyprávění příběhu</a:t>
            </a:r>
            <a:endParaRPr lang="cs-CZ" dirty="0"/>
          </a:p>
          <a:p>
            <a:pPr marL="457200" lvl="1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102513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http://www.designmagazin.cz/foto/2013/05/jindrich-streit-vystava-apeldoorn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387580" cy="443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8305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Výstupy výzkumu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prezentace na hodině</a:t>
            </a:r>
          </a:p>
          <a:p>
            <a:r>
              <a:rPr lang="cs-CZ" dirty="0" smtClean="0"/>
              <a:t>výzkumná zpráva</a:t>
            </a:r>
          </a:p>
          <a:p>
            <a:r>
              <a:rPr lang="cs-CZ" dirty="0" smtClean="0"/>
              <a:t>odborný článek </a:t>
            </a:r>
          </a:p>
          <a:p>
            <a:r>
              <a:rPr lang="cs-CZ" dirty="0" smtClean="0"/>
              <a:t>výstava fotografií (pokud získáme souhlas)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00279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Úkoly na </a:t>
            </a:r>
            <a:r>
              <a:rPr lang="cs-CZ" dirty="0" smtClean="0"/>
              <a:t>2</a:t>
            </a:r>
            <a:r>
              <a:rPr lang="cs-CZ" dirty="0" smtClean="0"/>
              <a:t>.2.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setkat se s týmem (domluvit se na lokalitě a na termínu výjezdu)</a:t>
            </a:r>
          </a:p>
          <a:p>
            <a:r>
              <a:rPr lang="cs-CZ" dirty="0" smtClean="0"/>
              <a:t>pročíst literaturu k metodologii</a:t>
            </a:r>
          </a:p>
          <a:p>
            <a:r>
              <a:rPr lang="cs-CZ" dirty="0" smtClean="0"/>
              <a:t>připomínkovat scénář rozhovoru</a:t>
            </a:r>
          </a:p>
          <a:p>
            <a:r>
              <a:rPr lang="cs-CZ" dirty="0" smtClean="0"/>
              <a:t>připomínky k metodě</a:t>
            </a:r>
          </a:p>
          <a:p>
            <a:r>
              <a:rPr lang="cs-CZ" dirty="0"/>
              <a:t>s</a:t>
            </a:r>
            <a:r>
              <a:rPr lang="cs-CZ" dirty="0" smtClean="0"/>
              <a:t>eznámit se technikou fotografování – Štrajt, Blažek, Šmíd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54209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Jindřich </a:t>
            </a:r>
            <a:r>
              <a:rPr lang="cs-CZ" b="1" dirty="0" err="1" smtClean="0"/>
              <a:t>Štreit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>
                <a:hlinkClick r:id="rId2" tooltip="Profesor"/>
              </a:rPr>
              <a:t>Prof.</a:t>
            </a:r>
            <a:r>
              <a:rPr lang="cs-CZ" dirty="0" smtClean="0"/>
              <a:t> </a:t>
            </a:r>
            <a:r>
              <a:rPr lang="cs-CZ" dirty="0" smtClean="0">
                <a:hlinkClick r:id="rId3" tooltip="Magistr"/>
              </a:rPr>
              <a:t>Mgr.</a:t>
            </a:r>
            <a:r>
              <a:rPr lang="cs-CZ" dirty="0" smtClean="0"/>
              <a:t> </a:t>
            </a:r>
            <a:r>
              <a:rPr lang="cs-CZ" b="1" dirty="0" smtClean="0"/>
              <a:t>Jindřich </a:t>
            </a:r>
            <a:r>
              <a:rPr lang="cs-CZ" b="1" dirty="0" err="1" smtClean="0"/>
              <a:t>Štreit</a:t>
            </a:r>
            <a:r>
              <a:rPr lang="cs-CZ" dirty="0" smtClean="0"/>
              <a:t> (* </a:t>
            </a:r>
            <a:r>
              <a:rPr lang="cs-CZ" dirty="0" smtClean="0">
                <a:hlinkClick r:id="rId4" tooltip="5. září"/>
              </a:rPr>
              <a:t>5. září</a:t>
            </a:r>
            <a:r>
              <a:rPr lang="cs-CZ" dirty="0" smtClean="0"/>
              <a:t> </a:t>
            </a:r>
            <a:r>
              <a:rPr lang="cs-CZ" dirty="0" smtClean="0">
                <a:hlinkClick r:id="rId5" tooltip="1946"/>
              </a:rPr>
              <a:t>1946</a:t>
            </a:r>
            <a:r>
              <a:rPr lang="cs-CZ" dirty="0" smtClean="0"/>
              <a:t> </a:t>
            </a:r>
            <a:r>
              <a:rPr lang="cs-CZ" dirty="0" smtClean="0">
                <a:hlinkClick r:id="rId6" tooltip="Vsetín"/>
              </a:rPr>
              <a:t>Vsetín</a:t>
            </a:r>
            <a:r>
              <a:rPr lang="cs-CZ" dirty="0" smtClean="0"/>
              <a:t>) je český </a:t>
            </a:r>
            <a:r>
              <a:rPr lang="cs-CZ" dirty="0" smtClean="0">
                <a:hlinkClick r:id="rId7" tooltip="Novinářská fotografie"/>
              </a:rPr>
              <a:t>dokumentární</a:t>
            </a:r>
            <a:r>
              <a:rPr lang="cs-CZ" dirty="0" smtClean="0"/>
              <a:t> </a:t>
            </a:r>
            <a:r>
              <a:rPr lang="cs-CZ" dirty="0" smtClean="0">
                <a:hlinkClick r:id="rId8" tooltip="Fotograf"/>
              </a:rPr>
              <a:t>fotograf</a:t>
            </a:r>
            <a:r>
              <a:rPr lang="cs-CZ" dirty="0" smtClean="0"/>
              <a:t> a </a:t>
            </a:r>
            <a:r>
              <a:rPr lang="cs-CZ" dirty="0" smtClean="0">
                <a:hlinkClick r:id="rId9" tooltip="Pedagog"/>
              </a:rPr>
              <a:t>pedagog</a:t>
            </a:r>
            <a:r>
              <a:rPr lang="cs-CZ" dirty="0" smtClean="0"/>
              <a:t>. Zaměřuje se na dokumentování života na venkově a obyvatele českých vesnic. Jeho hlavním tématem je vesnice, ale v posledním období se věnoval těžké práci v továrnách (knihy </a:t>
            </a:r>
            <a:r>
              <a:rPr lang="cs-CZ" i="1" dirty="0" smtClean="0"/>
              <a:t>Lidé třineckých železáren, Vítkovice, Ocelový svět</a:t>
            </a:r>
            <a:r>
              <a:rPr lang="cs-CZ" dirty="0" smtClean="0"/>
              <a:t>) a mnoha sociálním tématům o drogově závislých, handicapovaných, nevidomých, starých lidech, cizincích, kuřácích, lidech bez domova). Hodně se také věnuje sakrálním tématům (cykly </a:t>
            </a:r>
            <a:r>
              <a:rPr lang="cs-CZ" i="1" dirty="0" smtClean="0"/>
              <a:t>Brána naděje</a:t>
            </a:r>
            <a:r>
              <a:rPr lang="cs-CZ" dirty="0" smtClean="0"/>
              <a:t> nebo </a:t>
            </a:r>
            <a:r>
              <a:rPr lang="cs-CZ" i="1" dirty="0" smtClean="0"/>
              <a:t>Prozřetelnost boží</a:t>
            </a:r>
            <a:r>
              <a:rPr lang="cs-CZ" dirty="0" smtClean="0"/>
              <a:t>).</a:t>
            </a:r>
            <a:endParaRPr lang="cs-CZ" dirty="0"/>
          </a:p>
          <a:p>
            <a:endParaRPr lang="cs-CZ" b="1" dirty="0" smtClean="0"/>
          </a:p>
          <a:p>
            <a:r>
              <a:rPr lang="cs-CZ" b="1" dirty="0" smtClean="0"/>
              <a:t>http://www.jindrichstreit.cz</a:t>
            </a:r>
            <a:endParaRPr lang="cs-CZ" b="1" dirty="0"/>
          </a:p>
        </p:txBody>
      </p:sp>
      <p:pic>
        <p:nvPicPr>
          <p:cNvPr id="13314" name="Picture 2" descr="http://upload.wikimedia.org/wikipedia/commons/thumb/e/e3/140730_Jindrich_Streit_portret2.jpg/1280px-140730_Jindrich_Streit_portret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725144"/>
            <a:ext cx="3024336" cy="2015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3493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http://www.mzv.cz/public/80/fd/17/368922_187598_JS_foto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7385847" cy="490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753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 descr="http://www.moravska-galerie.cz/media/504179/jindrich-streit-smena-narodni-fronty-ze-souboru-vesnice-1980-284-x-389-cm-foto-au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7153275" cy="526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1540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 descr="http://www.moma.org/collection_images/resized/478/w500h420/CRI_2524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44667"/>
            <a:ext cx="6778724" cy="485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0039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222" name="Picture 6" descr="http://i.idnes.cz/12/082/cl6/PP4518e5_stre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6700468" cy="413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9885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Co je to </a:t>
            </a:r>
            <a:r>
              <a:rPr lang="cs-CZ" b="1" dirty="0" err="1" smtClean="0"/>
              <a:t>kontraurbanizace</a:t>
            </a:r>
            <a:r>
              <a:rPr lang="cs-CZ" b="1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err="1"/>
              <a:t>Kontraurbanizace</a:t>
            </a:r>
            <a:r>
              <a:rPr lang="cs-CZ" dirty="0"/>
              <a:t> je proces populační dekoncentrace. Má za následek změnu ze stavu vyšší koncentrace do stavu nižší </a:t>
            </a:r>
            <a:r>
              <a:rPr lang="cs-CZ" dirty="0" smtClean="0"/>
              <a:t>koncentrace.</a:t>
            </a:r>
          </a:p>
          <a:p>
            <a:r>
              <a:rPr lang="cs-CZ" dirty="0" smtClean="0"/>
              <a:t>představuje důležitý </a:t>
            </a:r>
            <a:r>
              <a:rPr lang="cs-CZ" dirty="0"/>
              <a:t>proces, který přispívá k proměně sociálně-prostorové organizace společnosti, a především k všeobecné diverzifikaci aktuálních vývojových tendencí </a:t>
            </a:r>
            <a:endParaRPr lang="cs-CZ" dirty="0" smtClean="0"/>
          </a:p>
          <a:p>
            <a:r>
              <a:rPr lang="cs-CZ" dirty="0" err="1"/>
              <a:t>Kontraurbanizace</a:t>
            </a:r>
            <a:r>
              <a:rPr lang="cs-CZ" dirty="0"/>
              <a:t> nelze </a:t>
            </a:r>
            <a:r>
              <a:rPr lang="cs-CZ" dirty="0" smtClean="0"/>
              <a:t>definovat </a:t>
            </a:r>
            <a:r>
              <a:rPr lang="cs-CZ" dirty="0"/>
              <a:t>jako přesný opak procesu urbanizace (to je de-urbanizace), ale spíše jako jeden z následných urbanizačních procesů (byť jiného směru</a:t>
            </a:r>
            <a:r>
              <a:rPr lang="cs-CZ" dirty="0" smtClean="0"/>
              <a:t>)</a:t>
            </a:r>
          </a:p>
          <a:p>
            <a:pPr lvl="0"/>
            <a:r>
              <a:rPr lang="cs-CZ" dirty="0" smtClean="0"/>
              <a:t>dobrovolná migrace na periferní venkov, která směřuje ze znečistěných měst do idylického prostředí venkova, a která je v souladu s rozšiřováním post-materialistických hodnot (</a:t>
            </a:r>
            <a:r>
              <a:rPr lang="cs-CZ" dirty="0" err="1" smtClean="0"/>
              <a:t>Inglehart</a:t>
            </a:r>
            <a:r>
              <a:rPr lang="cs-CZ" dirty="0" smtClean="0"/>
              <a:t>). </a:t>
            </a:r>
          </a:p>
          <a:p>
            <a:pPr lvl="0"/>
            <a:r>
              <a:rPr lang="cs-CZ" dirty="0" err="1" smtClean="0"/>
              <a:t>kontraurbanité</a:t>
            </a:r>
            <a:r>
              <a:rPr lang="cs-CZ" dirty="0" smtClean="0"/>
              <a:t> v Česku primárně nehledají idealizovanou venkovskou komunitu ve smyslu </a:t>
            </a:r>
            <a:r>
              <a:rPr lang="cs-CZ" i="1" dirty="0" err="1" smtClean="0"/>
              <a:t>gemeinschaft</a:t>
            </a:r>
            <a:r>
              <a:rPr lang="cs-CZ" dirty="0" smtClean="0"/>
              <a:t>, ale spíše venkovské prostředí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94677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42" name="Picture 2" descr="http://upload.wikimedia.org/wikipedia/commons/3/3a/Frantisek_Dostal_img662_%284%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7445063" cy="551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4763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6" name="Picture 2" descr="http://www.nekultura.cz/images/clanky/kultura/vystavy/krizov_19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153275" cy="535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4918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2290" name="Picture 2" descr="http://www.i60.cz/obrazky/velke/01_2013110814424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8"/>
            <a:ext cx="7064394" cy="512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1339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1539"/>
            <a:ext cx="7815295" cy="4988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7637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Co chceme zkoumat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proč lidé odcházejí na venkov (motivace)?</a:t>
            </a:r>
          </a:p>
          <a:p>
            <a:r>
              <a:rPr lang="cs-CZ" dirty="0" smtClean="0"/>
              <a:t>jak reflektují svoje rozhodnutí?</a:t>
            </a:r>
          </a:p>
          <a:p>
            <a:r>
              <a:rPr lang="cs-CZ" dirty="0" smtClean="0"/>
              <a:t>jak budovali a zabydlovali svůj nový domov?</a:t>
            </a:r>
          </a:p>
          <a:p>
            <a:r>
              <a:rPr lang="cs-CZ" dirty="0" smtClean="0"/>
              <a:t>jak se změnil jejich způsob života? (každodennost)</a:t>
            </a:r>
          </a:p>
          <a:p>
            <a:r>
              <a:rPr lang="cs-CZ" dirty="0" smtClean="0"/>
              <a:t>jakým způsobem se podílí na veřejném životě?</a:t>
            </a:r>
          </a:p>
          <a:p>
            <a:r>
              <a:rPr lang="cs-CZ" dirty="0" smtClean="0"/>
              <a:t>jak navazovali přátelské vztahy? (začlenění do komunity)</a:t>
            </a:r>
          </a:p>
          <a:p>
            <a:r>
              <a:rPr lang="cs-CZ" dirty="0" smtClean="0"/>
              <a:t>jaká pozitiva/negativa v souvislosti s životem na venkově prožívají?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01498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chceme výzkum provést?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</a:t>
            </a:r>
            <a:r>
              <a:rPr lang="cs-CZ" dirty="0" smtClean="0"/>
              <a:t>ýzkumný soubor: deset domácností žijících na „periferním venkově“ (migranti na venkov ze sídel větších než 10tis. obyvatel)</a:t>
            </a:r>
          </a:p>
          <a:p>
            <a:r>
              <a:rPr lang="cs-CZ" dirty="0" smtClean="0"/>
              <a:t>deset badatelských týmů po 3 studentech</a:t>
            </a:r>
          </a:p>
          <a:p>
            <a:r>
              <a:rPr lang="cs-CZ" dirty="0" smtClean="0"/>
              <a:t>výzkumný rozhovor (podle scénáře)</a:t>
            </a:r>
          </a:p>
          <a:p>
            <a:r>
              <a:rPr lang="cs-CZ" dirty="0" smtClean="0"/>
              <a:t>použití metod vizuální sociologie a etnografie</a:t>
            </a:r>
            <a:br>
              <a:rPr lang="cs-CZ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65897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Výzkumný rozhovor</a:t>
            </a:r>
            <a:endParaRPr lang="cs-CZ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504056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cs-CZ" altLang="cs-CZ" sz="1800" b="1" dirty="0"/>
              <a:t>Rozhovor jako komunikační situace: nejde o jednostranné získávání dat </a:t>
            </a:r>
            <a:r>
              <a:rPr lang="cs-CZ" altLang="cs-CZ" sz="1800" b="1" dirty="0" smtClean="0"/>
              <a:t>od </a:t>
            </a:r>
            <a:r>
              <a:rPr lang="cs-CZ" altLang="cs-CZ" sz="1800" b="1" dirty="0"/>
              <a:t>respondentů, ale o společné vytváření smysluplných výpovědí. </a:t>
            </a:r>
          </a:p>
          <a:p>
            <a:pPr>
              <a:lnSpc>
                <a:spcPct val="210000"/>
              </a:lnSpc>
            </a:pPr>
            <a:r>
              <a:rPr lang="cs-CZ" altLang="cs-CZ" sz="1800" dirty="0" smtClean="0"/>
              <a:t>Otevřenost </a:t>
            </a:r>
            <a:r>
              <a:rPr lang="cs-CZ" altLang="cs-CZ" sz="1800" dirty="0"/>
              <a:t>rozhovoru </a:t>
            </a:r>
            <a:r>
              <a:rPr lang="cs-CZ" altLang="cs-CZ" sz="1800" dirty="0" smtClean="0"/>
              <a:t>nerovná se chaotičnost</a:t>
            </a:r>
            <a:endParaRPr lang="cs-CZ" altLang="cs-CZ" sz="1800" dirty="0"/>
          </a:p>
          <a:p>
            <a:pPr>
              <a:lnSpc>
                <a:spcPct val="210000"/>
              </a:lnSpc>
            </a:pPr>
            <a:r>
              <a:rPr lang="cs-CZ" altLang="cs-CZ" sz="1800" dirty="0" smtClean="0"/>
              <a:t>Vypadá </a:t>
            </a:r>
            <a:r>
              <a:rPr lang="cs-CZ" altLang="cs-CZ" sz="1800" dirty="0"/>
              <a:t>jednoduše, ale je to náročná věc. Musíme současně: </a:t>
            </a:r>
          </a:p>
          <a:p>
            <a:pPr marL="685800" lvl="1">
              <a:lnSpc>
                <a:spcPct val="200000"/>
              </a:lnSpc>
            </a:pPr>
            <a:r>
              <a:rPr lang="cs-CZ" altLang="cs-CZ" sz="1600" dirty="0" smtClean="0"/>
              <a:t>poslouchat</a:t>
            </a:r>
            <a:r>
              <a:rPr lang="cs-CZ" altLang="cs-CZ" sz="1600" dirty="0"/>
              <a:t>, co dotazovaný právě říká a interpretovat, co tím má na mysli; </a:t>
            </a:r>
          </a:p>
          <a:p>
            <a:pPr marL="685800" lvl="1">
              <a:lnSpc>
                <a:spcPct val="200000"/>
              </a:lnSpc>
            </a:pPr>
            <a:r>
              <a:rPr lang="cs-CZ" altLang="cs-CZ" sz="1600" dirty="0" smtClean="0"/>
              <a:t>přemýšlet</a:t>
            </a:r>
            <a:r>
              <a:rPr lang="cs-CZ" altLang="cs-CZ" sz="1600" dirty="0"/>
              <a:t>, jestli to co říká, má nějaký význam pro to, co se chceme dozvědět; </a:t>
            </a:r>
          </a:p>
          <a:p>
            <a:pPr marL="685800" lvl="1">
              <a:lnSpc>
                <a:spcPct val="200000"/>
              </a:lnSpc>
              <a:buFontTx/>
              <a:buChar char="-"/>
            </a:pPr>
            <a:r>
              <a:rPr lang="cs-CZ" altLang="cs-CZ" sz="1600" dirty="0" smtClean="0"/>
              <a:t>sledovat </a:t>
            </a:r>
            <a:r>
              <a:rPr lang="cs-CZ" altLang="cs-CZ" sz="1600" dirty="0"/>
              <a:t>chování dotazovaného a odvodit si z toho poznatky pro lepší pochopení </a:t>
            </a:r>
            <a:r>
              <a:rPr lang="cs-CZ" altLang="cs-CZ" sz="1600" dirty="0" smtClean="0"/>
              <a:t>řečeného</a:t>
            </a:r>
          </a:p>
          <a:p>
            <a:pPr marL="685800" lvl="1">
              <a:lnSpc>
                <a:spcPct val="200000"/>
              </a:lnSpc>
              <a:buFontTx/>
              <a:buChar char="-"/>
            </a:pPr>
            <a:r>
              <a:rPr lang="cs-CZ" altLang="cs-CZ" sz="1600" dirty="0" smtClean="0"/>
              <a:t>uvažovat</a:t>
            </a:r>
            <a:r>
              <a:rPr lang="cs-CZ" altLang="cs-CZ" sz="1600" dirty="0"/>
              <a:t>, </a:t>
            </a:r>
            <a:r>
              <a:rPr lang="cs-CZ" altLang="cs-CZ" sz="1600" dirty="0" smtClean="0"/>
              <a:t>jak se vztahuje to, co říká, k tomu, co říkal</a:t>
            </a:r>
            <a:endParaRPr lang="cs-CZ" altLang="cs-CZ" sz="1600" dirty="0"/>
          </a:p>
          <a:p>
            <a:pPr marL="685800" lvl="1">
              <a:lnSpc>
                <a:spcPct val="200000"/>
              </a:lnSpc>
            </a:pPr>
            <a:r>
              <a:rPr lang="cs-CZ" altLang="cs-CZ" sz="1600" dirty="0" smtClean="0"/>
              <a:t>připravovat </a:t>
            </a:r>
            <a:r>
              <a:rPr lang="cs-CZ" altLang="cs-CZ" sz="1600" dirty="0"/>
              <a:t>si konkrétní znění otázky tak, aby odpovídalo tomu, co právě říká</a:t>
            </a:r>
          </a:p>
          <a:p>
            <a:pPr>
              <a:lnSpc>
                <a:spcPct val="80000"/>
              </a:lnSpc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xmlns="" val="123379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cs-CZ" altLang="cs-CZ" sz="4900" dirty="0" smtClean="0"/>
              <a:t>Narativní</a:t>
            </a:r>
            <a:r>
              <a:rPr lang="cs-CZ" altLang="cs-CZ" dirty="0" smtClean="0"/>
              <a:t> rozhovor </a:t>
            </a:r>
            <a:r>
              <a:rPr lang="cs-CZ" altLang="cs-CZ" b="1" dirty="0" smtClean="0"/>
              <a:t/>
            </a:r>
            <a:br>
              <a:rPr lang="cs-CZ" altLang="cs-C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544616"/>
          </a:xfrm>
        </p:spPr>
        <p:txBody>
          <a:bodyPr>
            <a:normAutofit/>
          </a:bodyPr>
          <a:lstStyle/>
          <a:p>
            <a:pPr fontAlgn="base">
              <a:lnSpc>
                <a:spcPct val="150000"/>
              </a:lnSpc>
              <a:spcAft>
                <a:spcPct val="0"/>
              </a:spcAft>
            </a:pP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důvodem k použití narativního rozhovoru je skepse ohledně tradičního schématu otázka – odpověď</a:t>
            </a:r>
          </a:p>
          <a:p>
            <a:pPr fontAlgn="base">
              <a:lnSpc>
                <a:spcPct val="150000"/>
              </a:lnSpc>
              <a:spcAft>
                <a:spcPct val="0"/>
              </a:spcAft>
            </a:pPr>
            <a:r>
              <a:rPr lang="cs-CZ" altLang="cs-CZ" sz="2400" dirty="0" smtClean="0"/>
              <a:t>většinou se používá v kontextu biografického výzkumu</a:t>
            </a:r>
          </a:p>
          <a:p>
            <a:pPr fontAlgn="base">
              <a:lnSpc>
                <a:spcPct val="150000"/>
              </a:lnSpc>
              <a:spcAft>
                <a:spcPct val="0"/>
              </a:spcAft>
            </a:pPr>
            <a:r>
              <a:rPr lang="cs-CZ" altLang="cs-CZ" sz="2400" dirty="0" smtClean="0"/>
              <a:t>základní úlohou tazatele je vést dotazovaného tak, aby svou zkušenost vyprávěl jako konzistentní příběh.</a:t>
            </a:r>
          </a:p>
          <a:p>
            <a:pPr>
              <a:lnSpc>
                <a:spcPct val="150000"/>
              </a:lnSpc>
            </a:pPr>
            <a:r>
              <a:rPr lang="cs-CZ" altLang="cs-CZ" sz="2400" dirty="0" smtClean="0"/>
              <a:t>někdy nás zajímá celá biografie, jindy jen určitá událost</a:t>
            </a:r>
          </a:p>
          <a:p>
            <a:pPr>
              <a:lnSpc>
                <a:spcPct val="150000"/>
              </a:lnSpc>
            </a:pPr>
            <a:r>
              <a:rPr lang="cs-CZ" altLang="cs-CZ" sz="2400" dirty="0" smtClean="0"/>
              <a:t>důležité je první otázka a otázky navozující téma</a:t>
            </a:r>
          </a:p>
          <a:p>
            <a:pPr>
              <a:buFontTx/>
              <a:buNone/>
            </a:pPr>
            <a:endParaRPr lang="cs-CZ" altLang="cs-CZ" sz="1800" dirty="0" smtClean="0"/>
          </a:p>
          <a:p>
            <a:pPr fontAlgn="base">
              <a:spcAft>
                <a:spcPct val="0"/>
              </a:spcAft>
              <a:buNone/>
            </a:pPr>
            <a:r>
              <a:rPr lang="cs-CZ" altLang="cs-CZ" sz="1800" i="1" dirty="0" smtClean="0"/>
              <a:t>možné potíže</a:t>
            </a:r>
            <a:r>
              <a:rPr lang="cs-CZ" altLang="cs-CZ" sz="1800" dirty="0" smtClean="0"/>
              <a:t>: a) udržení monologu respondenta – tazatel má tendenci se ptát a dotazovaný má sklon čekat na otázku; b) respondent může cítit v této úloze nepřirozeně; c) respondent neumí vyprávět.</a:t>
            </a:r>
          </a:p>
          <a:p>
            <a:pPr lvl="0" fontAlgn="base">
              <a:spcAft>
                <a:spcPct val="0"/>
              </a:spcAft>
              <a:buNone/>
            </a:pPr>
            <a:endParaRPr kumimoji="0" lang="cs-CZ" altLang="cs-CZ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69251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představení výzkumného projektu</a:t>
            </a:r>
          </a:p>
          <a:p>
            <a:r>
              <a:rPr lang="cs-CZ" dirty="0" smtClean="0"/>
              <a:t>informovaný souhlas</a:t>
            </a:r>
          </a:p>
          <a:p>
            <a:r>
              <a:rPr lang="cs-CZ" dirty="0" smtClean="0"/>
              <a:t>rozhovor podle scénáře</a:t>
            </a:r>
          </a:p>
          <a:p>
            <a:pPr lvl="1"/>
            <a:r>
              <a:rPr lang="cs-CZ" dirty="0" smtClean="0"/>
              <a:t>klíčové jsou terénní poznámky (nahrávka)</a:t>
            </a:r>
          </a:p>
          <a:p>
            <a:r>
              <a:rPr lang="cs-CZ" dirty="0" smtClean="0"/>
              <a:t>etnografická procházka (Jeden den v životě)</a:t>
            </a:r>
          </a:p>
          <a:p>
            <a:pPr lvl="1"/>
            <a:r>
              <a:rPr lang="cs-CZ" dirty="0"/>
              <a:t>k</a:t>
            </a:r>
            <a:r>
              <a:rPr lang="cs-CZ" dirty="0" smtClean="0"/>
              <a:t>líčové budou fotografie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65962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http://www.muzeumtrebiz.cz/aktuality/files/BIGstreit_pohled.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7153275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3217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666</Words>
  <Application>Microsoft Office PowerPoint</Application>
  <PresentationFormat>Předvádění na obrazovce (4:3)</PresentationFormat>
  <Paragraphs>85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Motiv systému Office</vt:lpstr>
      <vt:lpstr>KONTRAURBANIZACE: sociologický pohled na zkušenosti s migrací z města na venkov  </vt:lpstr>
      <vt:lpstr>Co je to kontraurbanizace?</vt:lpstr>
      <vt:lpstr>Snímek 3</vt:lpstr>
      <vt:lpstr>Co chceme zkoumat?</vt:lpstr>
      <vt:lpstr>Jak chceme výzkum provést?</vt:lpstr>
      <vt:lpstr>Výzkumný rozhovor</vt:lpstr>
      <vt:lpstr>Narativní rozhovor  </vt:lpstr>
      <vt:lpstr>Postup</vt:lpstr>
      <vt:lpstr>Snímek 9</vt:lpstr>
      <vt:lpstr>Scénář rozhovoru</vt:lpstr>
      <vt:lpstr>Etnografické metody </vt:lpstr>
      <vt:lpstr>Snímek 12</vt:lpstr>
      <vt:lpstr>Výstupy výzkumu</vt:lpstr>
      <vt:lpstr>Úkoly na 2.2.</vt:lpstr>
      <vt:lpstr>Jindřich Štreit 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</vt:vector>
  </TitlesOfParts>
  <Company>CIKT FSS 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KONTRAURBANIZACE: sociologický pohled na zkušenosti s migrací z města na venov</dc:title>
  <dc:creator>Lukáš Kala</dc:creator>
  <cp:lastModifiedBy>P</cp:lastModifiedBy>
  <cp:revision>17</cp:revision>
  <cp:lastPrinted>2014-09-29T11:35:37Z</cp:lastPrinted>
  <dcterms:created xsi:type="dcterms:W3CDTF">2014-09-29T08:45:33Z</dcterms:created>
  <dcterms:modified xsi:type="dcterms:W3CDTF">2016-02-23T22:12:03Z</dcterms:modified>
</cp:coreProperties>
</file>