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sldIdLst>
    <p:sldId id="259" r:id="rId2"/>
    <p:sldId id="261" r:id="rId3"/>
    <p:sldId id="262" r:id="rId4"/>
    <p:sldId id="257" r:id="rId5"/>
    <p:sldId id="280" r:id="rId6"/>
    <p:sldId id="265" r:id="rId7"/>
    <p:sldId id="277" r:id="rId8"/>
    <p:sldId id="266" r:id="rId9"/>
    <p:sldId id="268" r:id="rId10"/>
    <p:sldId id="278" r:id="rId11"/>
    <p:sldId id="269" r:id="rId12"/>
    <p:sldId id="270" r:id="rId13"/>
    <p:sldId id="271" r:id="rId14"/>
    <p:sldId id="272" r:id="rId15"/>
    <p:sldId id="281" r:id="rId16"/>
    <p:sldId id="282" r:id="rId17"/>
    <p:sldId id="283" r:id="rId18"/>
    <p:sldId id="258" r:id="rId19"/>
    <p:sldId id="275" r:id="rId20"/>
  </p:sldIdLst>
  <p:sldSz cx="10080625" cy="7559675"/>
  <p:notesSz cx="7772400" cy="10058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Paul Orsillo" initials="NP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482" y="-12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871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231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933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82560" y="302760"/>
            <a:ext cx="8265240" cy="1260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1582560" y="1595880"/>
            <a:ext cx="8265240" cy="5292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28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764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44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019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42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742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238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200" smtClean="0">
                <a:solidFill>
                  <a:srgbClr val="B5A989"/>
                </a:solidFill>
                <a:latin typeface="Gill Sans MT"/>
              </a:rPr>
              <a:t>9/29/14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9CA67902-73D9-4379-B0AD-170005663B32}" type="slidenum">
              <a:rPr lang="en-US" sz="1200" smtClean="0">
                <a:solidFill>
                  <a:srgbClr val="B5A989"/>
                </a:solidFill>
                <a:latin typeface="Gill Sans MT"/>
              </a:rPr>
              <a:pPr algn="ctr">
                <a:lnSpc>
                  <a:spcPct val="100000"/>
                </a:lnSpc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78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582560" y="302760"/>
            <a:ext cx="8265240" cy="1259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758445" y="2301658"/>
            <a:ext cx="8568531" cy="1620430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/>
              <a:t>Širší historický kontext venkova a krajiny</a:t>
            </a:r>
            <a:br>
              <a:rPr lang="cs-CZ" sz="5400" b="1" dirty="0" smtClean="0"/>
            </a:b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Přednáška v rámci kurzu HEN 555</a:t>
            </a:r>
          </a:p>
          <a:p>
            <a:r>
              <a:rPr lang="cs-CZ" dirty="0" smtClean="0"/>
              <a:t>Mgr. Lukáš Kala, Ph.D.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Poválečný vývoj: Třetí republika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4031" y="1763924"/>
            <a:ext cx="9072563" cy="5235965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zákazem </a:t>
            </a:r>
            <a:r>
              <a:rPr lang="cs-CZ" b="1" dirty="0" smtClean="0"/>
              <a:t>Republikánské strany zemědělského a malorolnického lidu (</a:t>
            </a:r>
            <a:r>
              <a:rPr lang="cs-CZ" dirty="0" smtClean="0"/>
              <a:t>agrární strany) a uvězněním jejích představitelů venkov přišel o politické zastání – do venkovských NV dosazeni komunisté</a:t>
            </a:r>
          </a:p>
          <a:p>
            <a:r>
              <a:rPr lang="cs-CZ" dirty="0" smtClean="0"/>
              <a:t>Zákaz Selských </a:t>
            </a:r>
            <a:r>
              <a:rPr lang="cs-CZ" dirty="0" smtClean="0"/>
              <a:t>jízd</a:t>
            </a:r>
          </a:p>
          <a:p>
            <a:r>
              <a:rPr lang="cs-CZ" dirty="0" smtClean="0"/>
              <a:t>1947 Hradecký </a:t>
            </a:r>
            <a:r>
              <a:rPr lang="cs-CZ" dirty="0" smtClean="0"/>
              <a:t>program –</a:t>
            </a:r>
            <a:r>
              <a:rPr lang="en-US" dirty="0" smtClean="0"/>
              <a:t>&gt;</a:t>
            </a:r>
            <a:r>
              <a:rPr lang="cs-CZ" dirty="0" smtClean="0"/>
              <a:t> likvidace velkostatkářů</a:t>
            </a:r>
            <a:endParaRPr lang="cs-CZ" dirty="0" smtClean="0"/>
          </a:p>
          <a:p>
            <a:r>
              <a:rPr lang="cs-CZ" dirty="0" smtClean="0"/>
              <a:t>První poválečný ministr zemědělství – </a:t>
            </a:r>
            <a:r>
              <a:rPr lang="cs-CZ" dirty="0" err="1" smtClean="0"/>
              <a:t>Július</a:t>
            </a:r>
            <a:r>
              <a:rPr lang="cs-CZ" dirty="0" smtClean="0"/>
              <a:t> </a:t>
            </a:r>
            <a:r>
              <a:rPr lang="cs-CZ" dirty="0" err="1" smtClean="0"/>
              <a:t>Ďuriš</a:t>
            </a:r>
            <a:r>
              <a:rPr lang="cs-CZ" dirty="0" smtClean="0"/>
              <a:t> za KSČ – </a:t>
            </a:r>
            <a:r>
              <a:rPr lang="cs-CZ" b="1" dirty="0" smtClean="0"/>
              <a:t>přerozdělování 1/3 půdy </a:t>
            </a:r>
            <a:r>
              <a:rPr lang="cs-CZ" dirty="0" smtClean="0"/>
              <a:t>ČR po Němcích a kolaborantech bezzemkům a chudým rolníkům –</a:t>
            </a:r>
            <a:r>
              <a:rPr lang="en-US" dirty="0" smtClean="0"/>
              <a:t>&gt;</a:t>
            </a:r>
            <a:r>
              <a:rPr lang="cs-CZ" dirty="0" smtClean="0"/>
              <a:t>  </a:t>
            </a:r>
            <a:r>
              <a:rPr lang="cs-CZ" b="1" dirty="0" smtClean="0"/>
              <a:t>„nový střední rolník“, </a:t>
            </a:r>
            <a:r>
              <a:rPr lang="cs-CZ" dirty="0" smtClean="0"/>
              <a:t>který vděčil za půdu KSČ  –</a:t>
            </a:r>
            <a:r>
              <a:rPr lang="en-US" dirty="0" smtClean="0"/>
              <a:t>&gt;</a:t>
            </a:r>
            <a:r>
              <a:rPr lang="cs-CZ" dirty="0" smtClean="0"/>
              <a:t> volební úspěch KSČ na českém venkově (1946).</a:t>
            </a:r>
          </a:p>
          <a:p>
            <a:r>
              <a:rPr lang="cs-CZ" dirty="0" smtClean="0"/>
              <a:t>suché léto 1947 –</a:t>
            </a:r>
            <a:r>
              <a:rPr lang="en-US" dirty="0" smtClean="0"/>
              <a:t>&gt;</a:t>
            </a:r>
            <a:r>
              <a:rPr lang="cs-CZ" dirty="0" smtClean="0"/>
              <a:t> silné neúroda  –</a:t>
            </a:r>
            <a:r>
              <a:rPr lang="en-US" dirty="0" smtClean="0"/>
              <a:t>&gt;</a:t>
            </a:r>
            <a:r>
              <a:rPr lang="cs-CZ" dirty="0" smtClean="0"/>
              <a:t> přídělové lístky –</a:t>
            </a:r>
            <a:r>
              <a:rPr lang="en-US" dirty="0" smtClean="0"/>
              <a:t>&gt;</a:t>
            </a:r>
            <a:r>
              <a:rPr lang="cs-CZ" dirty="0" smtClean="0"/>
              <a:t> černý trh –</a:t>
            </a:r>
            <a:r>
              <a:rPr lang="en-US" dirty="0" smtClean="0"/>
              <a:t>&gt;</a:t>
            </a:r>
            <a:r>
              <a:rPr lang="cs-CZ" dirty="0" smtClean="0"/>
              <a:t> pomoc nabídnuta USA i </a:t>
            </a:r>
            <a:r>
              <a:rPr lang="cs-CZ" dirty="0" smtClean="0"/>
              <a:t>SSSR –</a:t>
            </a:r>
            <a:r>
              <a:rPr lang="en-US" dirty="0" smtClean="0"/>
              <a:t>&gt;</a:t>
            </a:r>
            <a:r>
              <a:rPr lang="cs-CZ" dirty="0" smtClean="0"/>
              <a:t> jednorázové dodávka obilí ze SSSR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14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ustrcr.cz/data/images/projekty/kolektivizace/plakat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782762"/>
            <a:ext cx="4038600" cy="533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Socialismus, krajina a venkov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2248" y="1892297"/>
            <a:ext cx="4902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299079" y="1826987"/>
            <a:ext cx="4919308" cy="5267496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77979" indent="-377979" defTabSz="1007943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5900" dirty="0" smtClean="0"/>
              <a:t>Ústava z r. 1948 – majetek nad 50 ha –</a:t>
            </a:r>
            <a:r>
              <a:rPr lang="en-US" sz="5900" dirty="0" smtClean="0"/>
              <a:t>&gt;</a:t>
            </a:r>
            <a:r>
              <a:rPr lang="cs-CZ" sz="5900" dirty="0" smtClean="0"/>
              <a:t> přešel do státní správy + slib, že nedojde ke kolektivizaci</a:t>
            </a:r>
          </a:p>
          <a:p>
            <a:pPr marL="377979" marR="0" lvl="0" indent="-377979" algn="l" defTabSz="10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5900" dirty="0" smtClean="0"/>
              <a:t>První </a:t>
            </a:r>
            <a:r>
              <a:rPr lang="cs-CZ" sz="5900" b="1" dirty="0" smtClean="0"/>
              <a:t>dobrovolná fáze družstev </a:t>
            </a:r>
            <a:r>
              <a:rPr lang="cs-CZ" sz="5900" dirty="0" smtClean="0"/>
              <a:t>– zachováno soukromé vlastnictví půdy a malovýrobní způsob práce. (Beranová a </a:t>
            </a:r>
            <a:r>
              <a:rPr lang="cs-CZ" sz="5900" dirty="0" err="1" smtClean="0"/>
              <a:t>Kubačák</a:t>
            </a:r>
            <a:r>
              <a:rPr lang="cs-CZ" sz="5900" dirty="0" smtClean="0"/>
              <a:t> 2010) </a:t>
            </a:r>
          </a:p>
          <a:p>
            <a:pPr marL="377979" marR="0" lvl="0" indent="-377979" algn="l" defTabSz="10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5900" dirty="0" smtClean="0"/>
              <a:t>Druhá fáze 1949 – </a:t>
            </a:r>
            <a:r>
              <a:rPr lang="cs-CZ" sz="5900" b="1" dirty="0" smtClean="0"/>
              <a:t>vzorová družstva a kampaň, </a:t>
            </a:r>
            <a:r>
              <a:rPr lang="cs-CZ" sz="5900" u="sng" dirty="0" smtClean="0"/>
              <a:t>zákon o JZD</a:t>
            </a:r>
          </a:p>
          <a:p>
            <a:pPr marL="377979" marR="0" lvl="0" indent="-377979" algn="l" defTabSz="10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5900" b="1" dirty="0" smtClean="0"/>
              <a:t>Závěrečná fáze </a:t>
            </a:r>
            <a:r>
              <a:rPr lang="cs-CZ" sz="5900" dirty="0" smtClean="0"/>
              <a:t>(1952-60) – JZD III. a IV. typu (povinné odevzdání dobytka a techniky družstvu;</a:t>
            </a:r>
            <a:r>
              <a:rPr lang="en-US" sz="5900" dirty="0" smtClean="0"/>
              <a:t> </a:t>
            </a:r>
            <a:r>
              <a:rPr lang="en-US" sz="5900" dirty="0" err="1" smtClean="0"/>
              <a:t>odm</a:t>
            </a:r>
            <a:r>
              <a:rPr lang="cs-CZ" sz="5900" dirty="0" smtClean="0"/>
              <a:t>ě</a:t>
            </a:r>
            <a:r>
              <a:rPr lang="en-US" sz="5900" dirty="0" err="1" smtClean="0"/>
              <a:t>na</a:t>
            </a:r>
            <a:r>
              <a:rPr lang="en-US" sz="5900" dirty="0" smtClean="0"/>
              <a:t> ne </a:t>
            </a:r>
            <a:r>
              <a:rPr lang="en-US" sz="5900" dirty="0" err="1" smtClean="0"/>
              <a:t>podle</a:t>
            </a:r>
            <a:r>
              <a:rPr lang="en-US" sz="5900" dirty="0" smtClean="0"/>
              <a:t> </a:t>
            </a:r>
            <a:r>
              <a:rPr lang="en-US" sz="5900" dirty="0" err="1" smtClean="0"/>
              <a:t>vkladu</a:t>
            </a:r>
            <a:r>
              <a:rPr lang="en-US" sz="5900" dirty="0" smtClean="0"/>
              <a:t>, ale </a:t>
            </a:r>
            <a:r>
              <a:rPr lang="cs-CZ" sz="5900" dirty="0" smtClean="0"/>
              <a:t>za pohyblivou částku tzv.</a:t>
            </a:r>
            <a:r>
              <a:rPr lang="en-US" sz="5900" dirty="0" smtClean="0"/>
              <a:t> </a:t>
            </a:r>
            <a:r>
              <a:rPr lang="en-US" sz="5900" dirty="0" err="1" smtClean="0"/>
              <a:t>jednotku</a:t>
            </a:r>
            <a:r>
              <a:rPr kumimoji="0" lang="cs-CZ" sz="5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377979" marR="0" lvl="0" indent="-377979" algn="l" defTabSz="10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7979" marR="0" lvl="0" indent="-377979" algn="l" defTabSz="10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7979" marR="0" lvl="0" indent="-377979" algn="l" defTabSz="10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7979" marR="0" lvl="0" indent="-377979" algn="l" defTabSz="10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2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lement Gottwa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856947"/>
            <a:ext cx="3222625" cy="4135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1948(9) – 1960 - Kolektivizace</a:t>
            </a:r>
            <a:endParaRPr lang="cs-CZ" dirty="0"/>
          </a:p>
        </p:txBody>
      </p:sp>
      <p:sp>
        <p:nvSpPr>
          <p:cNvPr id="4" name="Oválný bublinový popisek 3"/>
          <p:cNvSpPr/>
          <p:nvPr/>
        </p:nvSpPr>
        <p:spPr>
          <a:xfrm>
            <a:off x="4191000" y="1282700"/>
            <a:ext cx="4724400" cy="2416708"/>
          </a:xfrm>
          <a:prstGeom prst="wedgeEllipseCallout">
            <a:avLst>
              <a:gd name="adj1" fmla="val -31663"/>
              <a:gd name="adj2" fmla="val 98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 nebude u nás socialismus bez přechodu vesnice k socialismu.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57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ekolist.cz/velkeobrazky/zemedelstvi/meze_obristvi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1948190"/>
            <a:ext cx="5486399" cy="4514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Scelování půdy – </a:t>
            </a:r>
            <a:br>
              <a:rPr lang="cs-CZ" dirty="0" smtClean="0"/>
            </a:br>
            <a:r>
              <a:rPr lang="cs-CZ" dirty="0" smtClean="0"/>
              <a:t>rozorání mezí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87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JZD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2924260"/>
              </p:ext>
            </p:extLst>
          </p:nvPr>
        </p:nvGraphicFramePr>
        <p:xfrm>
          <a:off x="1930400" y="1829459"/>
          <a:ext cx="6701790" cy="47847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33450"/>
                <a:gridCol w="2234170"/>
                <a:gridCol w="2234170"/>
              </a:tblGrid>
              <a:tr h="14389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17295" algn="l"/>
                        </a:tabLst>
                      </a:pPr>
                      <a:r>
                        <a:rPr lang="en-US" sz="1200">
                          <a:effectLst/>
                        </a:rPr>
                        <a:t>Year	</a:t>
                      </a:r>
                      <a:endParaRPr lang="cs-CZ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cs-CZ" sz="1200">
                        <a:effectLst/>
                      </a:endParaRPr>
                    </a:p>
                    <a:p>
                      <a:pPr indent="44958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cs-CZ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9125" algn="l"/>
                          <a:tab pos="1832610" algn="r"/>
                        </a:tabLst>
                      </a:pPr>
                      <a:r>
                        <a:rPr lang="en-US" sz="1200">
                          <a:effectLst/>
                        </a:rPr>
                        <a:t>		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collective farms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agricultural area farmed by collective farms (ha)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7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1950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1,874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673,000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7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1955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6,795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1,947,000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1960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10,816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3,660,000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7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1965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6,704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4,277,000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1970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6,270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4,242,000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1975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2,206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4,407,000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5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1980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1,722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4,382,000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1549" y="3424669"/>
            <a:ext cx="11430051" cy="75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842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Kolektivizace a venkovské obyvatelstvo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4031" y="1763925"/>
            <a:ext cx="4935072" cy="498903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Sovětský model znárodňování, </a:t>
            </a:r>
            <a:r>
              <a:rPr lang="cs-CZ" b="1" dirty="0" smtClean="0"/>
              <a:t>zastrašování </a:t>
            </a:r>
            <a:r>
              <a:rPr lang="cs-CZ" dirty="0" smtClean="0"/>
              <a:t>a odhalování </a:t>
            </a:r>
            <a:r>
              <a:rPr lang="cs-CZ" dirty="0" err="1" smtClean="0"/>
              <a:t>kulaků</a:t>
            </a:r>
            <a:r>
              <a:rPr lang="cs-CZ" dirty="0" smtClean="0"/>
              <a:t> (Akce K - „</a:t>
            </a:r>
            <a:r>
              <a:rPr lang="cs-CZ" dirty="0" err="1" smtClean="0"/>
              <a:t>kulaci</a:t>
            </a:r>
            <a:r>
              <a:rPr lang="cs-CZ" dirty="0" smtClean="0"/>
              <a:t>“), diskriminační seznamy, prohlídky a komise (Petráň 2011 :666)</a:t>
            </a:r>
          </a:p>
          <a:p>
            <a:r>
              <a:rPr lang="cs-CZ" b="1" dirty="0" smtClean="0"/>
              <a:t>Likvidační odvody  </a:t>
            </a:r>
            <a:r>
              <a:rPr lang="cs-CZ" dirty="0" smtClean="0"/>
              <a:t>– dodávkové povinnosti </a:t>
            </a:r>
            <a:r>
              <a:rPr lang="cs-CZ" sz="3600" dirty="0" smtClean="0"/>
              <a:t>–</a:t>
            </a:r>
            <a:r>
              <a:rPr lang="en-US" sz="3600" dirty="0" smtClean="0"/>
              <a:t>&gt;</a:t>
            </a:r>
            <a:r>
              <a:rPr lang="cs-CZ" sz="3600" dirty="0" smtClean="0"/>
              <a:t> vyvlastňování –</a:t>
            </a:r>
            <a:r>
              <a:rPr lang="en-US" sz="3600" dirty="0" smtClean="0"/>
              <a:t>&gt;</a:t>
            </a:r>
            <a:r>
              <a:rPr lang="cs-CZ" sz="3600" dirty="0" smtClean="0"/>
              <a:t> zákazy pobytu –</a:t>
            </a:r>
            <a:r>
              <a:rPr lang="en-US" sz="3600" dirty="0" smtClean="0"/>
              <a:t>&gt;</a:t>
            </a:r>
            <a:r>
              <a:rPr lang="cs-CZ" sz="3600" dirty="0" smtClean="0"/>
              <a:t> vystěhování „škůdců vesnice“</a:t>
            </a:r>
          </a:p>
          <a:p>
            <a:r>
              <a:rPr lang="cs-CZ" sz="3600" dirty="0" smtClean="0"/>
              <a:t>Rušení a </a:t>
            </a:r>
            <a:r>
              <a:rPr lang="cs-CZ" sz="3600" b="1" dirty="0" smtClean="0"/>
              <a:t>potírání tradic</a:t>
            </a:r>
          </a:p>
          <a:p>
            <a:r>
              <a:rPr lang="cs-CZ" sz="3600" b="1" dirty="0" smtClean="0"/>
              <a:t>Intenzifikace</a:t>
            </a:r>
            <a:r>
              <a:rPr lang="cs-CZ" sz="3600" dirty="0" smtClean="0"/>
              <a:t> zemědělství  – zemědělští inženýři  (mimo tradici otců)</a:t>
            </a:r>
          </a:p>
          <a:p>
            <a:r>
              <a:rPr lang="cs-CZ" sz="3600" dirty="0" smtClean="0"/>
              <a:t>Efektivita správy –</a:t>
            </a:r>
            <a:r>
              <a:rPr lang="en-US" sz="3600" dirty="0" smtClean="0"/>
              <a:t>&gt;</a:t>
            </a:r>
            <a:r>
              <a:rPr lang="cs-CZ" sz="3600" dirty="0" smtClean="0"/>
              <a:t> </a:t>
            </a:r>
            <a:r>
              <a:rPr lang="cs-CZ" sz="3600" b="1" dirty="0" smtClean="0"/>
              <a:t>střediskové obce</a:t>
            </a:r>
            <a:r>
              <a:rPr lang="cs-CZ" sz="3600" dirty="0" smtClean="0"/>
              <a:t> (centralizace) </a:t>
            </a:r>
          </a:p>
          <a:p>
            <a:r>
              <a:rPr lang="cs-CZ" sz="3600" b="1" dirty="0" smtClean="0"/>
              <a:t>Vylidňování venkova </a:t>
            </a:r>
            <a:r>
              <a:rPr lang="cs-CZ" sz="3600" dirty="0" smtClean="0"/>
              <a:t>–</a:t>
            </a:r>
            <a:r>
              <a:rPr lang="en-US" sz="3600" dirty="0" smtClean="0"/>
              <a:t>&gt;</a:t>
            </a:r>
            <a:r>
              <a:rPr lang="cs-CZ" sz="3600" dirty="0" smtClean="0"/>
              <a:t> odchod mladých do měst –</a:t>
            </a:r>
            <a:r>
              <a:rPr lang="en-US" sz="3600" dirty="0" smtClean="0"/>
              <a:t>&gt;</a:t>
            </a:r>
            <a:r>
              <a:rPr lang="cs-CZ" sz="3600" dirty="0" smtClean="0"/>
              <a:t> přidružená výroba –</a:t>
            </a:r>
            <a:r>
              <a:rPr lang="en-US" sz="3600" dirty="0" smtClean="0"/>
              <a:t>&gt;</a:t>
            </a:r>
            <a:r>
              <a:rPr lang="cs-CZ" sz="3600" dirty="0" smtClean="0"/>
              <a:t> ženská práce –</a:t>
            </a:r>
            <a:r>
              <a:rPr lang="en-US" sz="3600" dirty="0" smtClean="0"/>
              <a:t>&gt;</a:t>
            </a:r>
            <a:r>
              <a:rPr lang="cs-CZ" sz="3600" dirty="0" smtClean="0"/>
              <a:t> školky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2829" y="1850368"/>
            <a:ext cx="3913887" cy="322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772" y="0"/>
            <a:ext cx="522085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2249"/>
            <a:ext cx="4747186" cy="316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93949"/>
            <a:ext cx="4688980" cy="302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690" y="0"/>
            <a:ext cx="5715273" cy="756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rázek 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2560" y="1743120"/>
            <a:ext cx="3943440" cy="4200480"/>
          </a:xfrm>
          <a:prstGeom prst="rect">
            <a:avLst/>
          </a:prstGeom>
          <a:ln>
            <a:noFill/>
          </a:ln>
        </p:spPr>
      </p:pic>
      <p:pic>
        <p:nvPicPr>
          <p:cNvPr id="89" name="Obrázek 8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5040" y="1828800"/>
            <a:ext cx="3240360" cy="4212720"/>
          </a:xfrm>
          <a:prstGeom prst="rect">
            <a:avLst/>
          </a:prstGeom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1709686" y="6095999"/>
            <a:ext cx="765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„Krajinný vývoj nespěje od dobrého ke špatnému. . . Radikální změna ve </a:t>
            </a:r>
            <a:br>
              <a:rPr lang="cs-CZ" i="1" dirty="0"/>
            </a:br>
            <a:r>
              <a:rPr lang="cs-CZ" i="1" dirty="0"/>
              <a:t>způsobu hospodaření s krajinou není anomálií.“ </a:t>
            </a:r>
            <a:r>
              <a:rPr lang="cs-CZ" dirty="0"/>
              <a:t>(Hájek 2008)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Kolektivizace a venkovská krajina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738" y="2222580"/>
            <a:ext cx="4566591" cy="48138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Horní Věstonice – před a po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5134" y="2222580"/>
            <a:ext cx="5005491" cy="4674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74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699" y="2556164"/>
            <a:ext cx="5715000" cy="39243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Začátky „moderního“ venkova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61086" y="1974273"/>
            <a:ext cx="738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1781 – Patent o zrušení nevolnictví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71699" y="6691745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Císař Josef II oře pole u </a:t>
            </a:r>
            <a:r>
              <a:rPr lang="cs-CZ" dirty="0" err="1" smtClean="0"/>
              <a:t>Slavikovic</a:t>
            </a:r>
            <a:r>
              <a:rPr lang="cs-CZ" dirty="0" smtClean="0"/>
              <a:t> u </a:t>
            </a:r>
            <a:r>
              <a:rPr lang="cs-CZ" dirty="0" err="1" smtClean="0"/>
              <a:t>Rousníova</a:t>
            </a:r>
            <a:r>
              <a:rPr lang="cs-CZ" dirty="0" smtClean="0"/>
              <a:t> - 1769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415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32509" y="1562760"/>
            <a:ext cx="887048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/>
              <a:t>Přechod od feudalismu ke kapitalismu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rozvoj manufaktur</a:t>
            </a:r>
            <a:r>
              <a:rPr lang="cs-CZ" sz="2000" dirty="0" smtClean="0"/>
              <a:t>: pronikání technologií a metod do zemědělství → cesta k intenzifikaci</a:t>
            </a:r>
            <a:endParaRPr lang="cs-CZ" sz="2000" dirty="0"/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Revoluční rok 1848, </a:t>
            </a:r>
            <a:r>
              <a:rPr lang="cs-CZ" sz="2000" b="1" dirty="0" smtClean="0"/>
              <a:t>zrušení poddanství </a:t>
            </a:r>
            <a:r>
              <a:rPr lang="cs-CZ" sz="2000" dirty="0" smtClean="0"/>
              <a:t>a </a:t>
            </a:r>
            <a:r>
              <a:rPr lang="cs-CZ" sz="2000" dirty="0"/>
              <a:t>roboty </a:t>
            </a:r>
            <a:r>
              <a:rPr lang="cs-CZ" sz="2000" dirty="0" smtClean="0"/>
              <a:t>→ špatný stav půdy → špatná konkurenceschopnost drobných rolníků → dluhy a úvěrová </a:t>
            </a:r>
            <a:r>
              <a:rPr lang="cs-CZ" sz="2000" dirty="0"/>
              <a:t>lichva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1867 patent umožňující </a:t>
            </a:r>
            <a:r>
              <a:rPr lang="cs-CZ" sz="2000" b="1" dirty="0" smtClean="0"/>
              <a:t>dělení pozemků </a:t>
            </a:r>
            <a:r>
              <a:rPr lang="cs-CZ" sz="2000" dirty="0" smtClean="0"/>
              <a:t>prodej </a:t>
            </a:r>
            <a:r>
              <a:rPr lang="cs-CZ" sz="2000" dirty="0"/>
              <a:t>usedlostí v </a:t>
            </a:r>
            <a:r>
              <a:rPr lang="cs-CZ" sz="2000" dirty="0" smtClean="0"/>
              <a:t>dražbách,</a:t>
            </a:r>
            <a:r>
              <a:rPr lang="cs-CZ" sz="2000" dirty="0"/>
              <a:t> dělení </a:t>
            </a:r>
            <a:r>
              <a:rPr lang="cs-CZ" sz="2000" dirty="0" smtClean="0"/>
              <a:t>usedlostí → majetková stratifikace venkovského obyvatelstva (</a:t>
            </a:r>
            <a:r>
              <a:rPr lang="cs-CZ" sz="2000" dirty="0" err="1" smtClean="0"/>
              <a:t>domkář</a:t>
            </a:r>
            <a:r>
              <a:rPr lang="cs-CZ" sz="2000" dirty="0" smtClean="0"/>
              <a:t> či nádeník; </a:t>
            </a:r>
            <a:r>
              <a:rPr lang="cs-CZ" sz="2000" dirty="0" err="1" smtClean="0"/>
              <a:t>chalupník</a:t>
            </a:r>
            <a:r>
              <a:rPr lang="cs-CZ" sz="2000" dirty="0" smtClean="0"/>
              <a:t> = ¼ lánu = cca 4 ha; sedlák – láník / </a:t>
            </a:r>
            <a:r>
              <a:rPr lang="cs-CZ" sz="2000" dirty="0" err="1" smtClean="0"/>
              <a:t>pololáník</a:t>
            </a:r>
            <a:r>
              <a:rPr lang="cs-CZ" sz="2000" dirty="0" smtClean="0"/>
              <a:t> (18,5/9-10 ha)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odchod dětí </a:t>
            </a:r>
            <a:r>
              <a:rPr lang="cs-CZ" sz="2000" dirty="0" err="1" smtClean="0"/>
              <a:t>domkářů</a:t>
            </a:r>
            <a:r>
              <a:rPr lang="cs-CZ" sz="2000" dirty="0" smtClean="0"/>
              <a:t> a </a:t>
            </a:r>
            <a:r>
              <a:rPr lang="cs-CZ" sz="2000" dirty="0" err="1" smtClean="0"/>
              <a:t>chalupníků</a:t>
            </a:r>
            <a:r>
              <a:rPr lang="cs-CZ" sz="2000" dirty="0" smtClean="0"/>
              <a:t> do služby (čeledínská knížka/služky v městech) → </a:t>
            </a:r>
            <a:r>
              <a:rPr lang="cs-CZ" sz="2000" b="1" dirty="0" smtClean="0"/>
              <a:t>pronikání městských vlivů na venkov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neformální poddanství </a:t>
            </a:r>
            <a:r>
              <a:rPr lang="cs-CZ" sz="2000" dirty="0" smtClean="0"/>
              <a:t>– pachtování na panské půdě (náklady mnohdy převyšovaly zisky) → další zadlužování → kořeny antisemitizmu – nepochopení kapitalizmu selským stavem (půda hodnota)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modernizace zemědělství </a:t>
            </a:r>
            <a:r>
              <a:rPr lang="cs-CZ" sz="2000" dirty="0" smtClean="0"/>
              <a:t>→ část hospodářů rychle zbohatla a vyplatila se z dluhů → prohlubování </a:t>
            </a:r>
            <a:r>
              <a:rPr lang="cs-CZ" sz="2000" b="1" dirty="0" err="1" smtClean="0"/>
              <a:t>soc</a:t>
            </a:r>
            <a:r>
              <a:rPr lang="cs-CZ" sz="2000" b="1" dirty="0" smtClean="0"/>
              <a:t>. nerovností na venkově  </a:t>
            </a:r>
            <a:r>
              <a:rPr lang="cs-CZ" sz="2000" dirty="0" smtClean="0"/>
              <a:t>(Petráň 2011: 376)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obranou </a:t>
            </a:r>
            <a:r>
              <a:rPr lang="cs-CZ" sz="2000" dirty="0"/>
              <a:t>proti kapitalistickému vykořisťování </a:t>
            </a:r>
            <a:r>
              <a:rPr lang="cs-CZ" sz="2000" dirty="0" smtClean="0"/>
              <a:t>se stala </a:t>
            </a:r>
            <a:r>
              <a:rPr lang="cs-CZ" sz="2000" b="1" dirty="0"/>
              <a:t>rolnická </a:t>
            </a:r>
            <a:r>
              <a:rPr lang="cs-CZ" sz="2000" b="1" dirty="0" smtClean="0"/>
              <a:t>svépomoc </a:t>
            </a:r>
            <a:r>
              <a:rPr lang="cs-CZ" sz="2000" dirty="0" smtClean="0"/>
              <a:t>(neformální jako sousedská výpomoc i formální – družstva)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Zemědělská revoluce 19. století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463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795647" y="522514"/>
            <a:ext cx="9052153" cy="1039886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 sz="3600" b="1" dirty="0" smtClean="0"/>
              <a:t>Proměna krajiny na přelomu století:</a:t>
            </a:r>
          </a:p>
          <a:p>
            <a:r>
              <a:rPr lang="cs-CZ" sz="2400" b="1" dirty="0" smtClean="0"/>
              <a:t>Krajina </a:t>
            </a:r>
            <a:r>
              <a:rPr lang="cs-CZ" sz="2400" b="1" dirty="0"/>
              <a:t>kolem Brna - 1867</a:t>
            </a:r>
            <a:endParaRPr sz="2400" dirty="0"/>
          </a:p>
        </p:txBody>
      </p:sp>
      <p:pic>
        <p:nvPicPr>
          <p:cNvPr id="86" name="Obrázek 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" y="1796040"/>
            <a:ext cx="10079640" cy="487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2354" y="324466"/>
            <a:ext cx="9072563" cy="9144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První světová válka: výrazný zlom ve vývoji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zemědělská výroba klesla téměř o polovinu → nedostatek potravin ve městě i na venkově (Petráň 2011: 427, 429)</a:t>
            </a:r>
          </a:p>
          <a:p>
            <a:r>
              <a:rPr lang="cs-CZ" dirty="0" smtClean="0"/>
              <a:t>rekvírování techniky a železa (zvony)</a:t>
            </a:r>
          </a:p>
          <a:p>
            <a:r>
              <a:rPr lang="cs-CZ" dirty="0" smtClean="0"/>
              <a:t>Přídělový systém → černý obchod - </a:t>
            </a:r>
            <a:r>
              <a:rPr lang="cs-CZ" dirty="0" err="1" smtClean="0"/>
              <a:t>keťasové</a:t>
            </a:r>
            <a:endParaRPr lang="cs-CZ" dirty="0" smtClean="0"/>
          </a:p>
          <a:p>
            <a:r>
              <a:rPr lang="cs-CZ" dirty="0" smtClean="0"/>
              <a:t>Integrace uprchlíků z </a:t>
            </a:r>
            <a:r>
              <a:rPr lang="cs-CZ" dirty="0" err="1" smtClean="0"/>
              <a:t>Haliče</a:t>
            </a:r>
            <a:r>
              <a:rPr lang="cs-CZ" dirty="0" smtClean="0"/>
              <a:t> (jiná kultura)</a:t>
            </a:r>
          </a:p>
          <a:p>
            <a:r>
              <a:rPr lang="cs-CZ" dirty="0" smtClean="0"/>
              <a:t>Oběti 1. světové války (140 tis.) + Španělská chřipka (až 100 tis.) → venkovu chybí mladí (muži) → některá hospodářství upadnou „po meči“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685872" y="609594"/>
            <a:ext cx="805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Pozemkov</a:t>
            </a:r>
            <a:r>
              <a:rPr lang="cs-CZ" sz="3600" dirty="0" smtClean="0"/>
              <a:t>á reforma za první republiky</a:t>
            </a:r>
            <a:endParaRPr lang="cs-CZ" sz="3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905001"/>
            <a:ext cx="4452276" cy="4847960"/>
          </a:xfrm>
        </p:spPr>
        <p:txBody>
          <a:bodyPr>
            <a:noAutofit/>
          </a:bodyPr>
          <a:lstStyle/>
          <a:p>
            <a:r>
              <a:rPr lang="cs-CZ" sz="1600" dirty="0" smtClean="0"/>
              <a:t>Elitou </a:t>
            </a:r>
            <a:r>
              <a:rPr lang="cs-CZ" sz="1600" dirty="0"/>
              <a:t>meziválečného období </a:t>
            </a:r>
            <a:r>
              <a:rPr lang="cs-CZ" sz="1600" dirty="0" smtClean="0"/>
              <a:t>zůstaly </a:t>
            </a:r>
            <a:r>
              <a:rPr lang="cs-CZ" sz="1600" i="1" dirty="0"/>
              <a:t>„tradiční </a:t>
            </a:r>
            <a:r>
              <a:rPr lang="cs-CZ" sz="1600" i="1" dirty="0" smtClean="0"/>
              <a:t>rody“ </a:t>
            </a:r>
            <a:r>
              <a:rPr lang="cs-CZ" sz="1600" dirty="0" smtClean="0"/>
              <a:t>spojené </a:t>
            </a:r>
            <a:r>
              <a:rPr lang="cs-CZ" sz="1600" dirty="0"/>
              <a:t>s půdou </a:t>
            </a:r>
            <a:r>
              <a:rPr lang="cs-CZ" sz="1600" dirty="0" smtClean="0"/>
              <a:t> </a:t>
            </a:r>
            <a:r>
              <a:rPr lang="cs-CZ" sz="1600" dirty="0"/>
              <a:t>po mnoho </a:t>
            </a:r>
            <a:r>
              <a:rPr lang="cs-CZ" sz="1600" dirty="0" smtClean="0"/>
              <a:t>generací</a:t>
            </a:r>
          </a:p>
          <a:p>
            <a:r>
              <a:rPr lang="cs-CZ" sz="1600" dirty="0" smtClean="0"/>
              <a:t>„V </a:t>
            </a:r>
            <a:r>
              <a:rPr lang="cs-CZ" sz="1600" dirty="0"/>
              <a:t>době první </a:t>
            </a:r>
            <a:r>
              <a:rPr lang="cs-CZ" sz="1600" dirty="0" smtClean="0"/>
              <a:t>republiky sváděli </a:t>
            </a:r>
            <a:r>
              <a:rPr lang="cs-CZ" sz="1600" dirty="0"/>
              <a:t>boj o voliče </a:t>
            </a:r>
            <a:r>
              <a:rPr lang="cs-CZ" sz="1600" dirty="0" smtClean="0"/>
              <a:t>lidovci (katolíci) s </a:t>
            </a:r>
            <a:r>
              <a:rPr lang="cs-CZ" sz="1600" dirty="0"/>
              <a:t>republikánskou </a:t>
            </a:r>
            <a:r>
              <a:rPr lang="cs-CZ" sz="1600" dirty="0" smtClean="0"/>
              <a:t>agrárnickou stranou (evangelíci, Sokolové).</a:t>
            </a:r>
          </a:p>
          <a:p>
            <a:r>
              <a:rPr lang="cs-CZ" sz="1600" dirty="0" smtClean="0"/>
              <a:t>Urbanizace –</a:t>
            </a:r>
            <a:r>
              <a:rPr lang="en-US" sz="1600" dirty="0" smtClean="0"/>
              <a:t>&gt;</a:t>
            </a:r>
            <a:r>
              <a:rPr lang="cs-CZ" sz="1600" dirty="0" smtClean="0"/>
              <a:t> první vlna migrace do měst (Petráň 2011: 505) –</a:t>
            </a:r>
            <a:r>
              <a:rPr lang="en-US" sz="1600" dirty="0" smtClean="0"/>
              <a:t>&gt;</a:t>
            </a:r>
            <a:r>
              <a:rPr lang="cs-CZ" sz="1600" dirty="0" smtClean="0"/>
              <a:t> demografické problémy –</a:t>
            </a:r>
            <a:r>
              <a:rPr lang="en-US" sz="1600" dirty="0" smtClean="0"/>
              <a:t>&gt;</a:t>
            </a:r>
            <a:r>
              <a:rPr lang="cs-CZ" sz="1600" dirty="0" smtClean="0"/>
              <a:t> slovenské děti</a:t>
            </a:r>
          </a:p>
          <a:p>
            <a:r>
              <a:rPr lang="cs-CZ" sz="1600" dirty="0" smtClean="0"/>
              <a:t>Letní hosté a tramping – nová hodnota venkova</a:t>
            </a:r>
          </a:p>
          <a:p>
            <a:r>
              <a:rPr lang="cs-CZ" sz="1600" dirty="0" smtClean="0"/>
              <a:t>Krize –</a:t>
            </a:r>
            <a:r>
              <a:rPr lang="en-US" sz="1600" dirty="0" smtClean="0"/>
              <a:t>&gt;</a:t>
            </a:r>
            <a:r>
              <a:rPr lang="cs-CZ" sz="1600" dirty="0" smtClean="0"/>
              <a:t> státní zakázky –</a:t>
            </a:r>
            <a:r>
              <a:rPr lang="en-US" sz="1600" dirty="0" smtClean="0"/>
              <a:t>&gt;</a:t>
            </a:r>
            <a:r>
              <a:rPr lang="cs-CZ" sz="1600" dirty="0" smtClean="0"/>
              <a:t> meliorace a inženýrské zásahy do krajiny </a:t>
            </a:r>
          </a:p>
          <a:p>
            <a:r>
              <a:rPr lang="cs-CZ" sz="1600" dirty="0" smtClean="0"/>
              <a:t>1935-38 silná </a:t>
            </a:r>
            <a:r>
              <a:rPr lang="cs-CZ" sz="1600" dirty="0"/>
              <a:t>politizace </a:t>
            </a:r>
            <a:r>
              <a:rPr lang="en-US" sz="1600" dirty="0" err="1" smtClean="0"/>
              <a:t>venkova</a:t>
            </a:r>
            <a:r>
              <a:rPr lang="cs-CZ" sz="1600" dirty="0" smtClean="0"/>
              <a:t> –</a:t>
            </a:r>
            <a:r>
              <a:rPr lang="en-US" sz="1600" dirty="0" smtClean="0"/>
              <a:t>&gt; </a:t>
            </a:r>
            <a:r>
              <a:rPr lang="en-US" sz="1600" dirty="0" err="1" smtClean="0"/>
              <a:t>spolupr</a:t>
            </a:r>
            <a:r>
              <a:rPr lang="cs-CZ" sz="1600" dirty="0" err="1" smtClean="0"/>
              <a:t>áce</a:t>
            </a:r>
            <a:r>
              <a:rPr lang="cs-CZ" sz="1600" dirty="0" smtClean="0"/>
              <a:t> po národnostní linii </a:t>
            </a:r>
            <a:endParaRPr lang="cs-CZ" sz="1600" i="1" dirty="0" smtClean="0"/>
          </a:p>
          <a:p>
            <a:r>
              <a:rPr lang="cs-CZ" sz="1600" dirty="0" smtClean="0"/>
              <a:t>Fašizace pohraničního venkova (Sudety, ale i Slovácko -  NOF a Velké Slovensko)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1445" y="1905000"/>
            <a:ext cx="443434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Záborový zákon – 1919</a:t>
            </a:r>
          </a:p>
          <a:p>
            <a:r>
              <a:rPr lang="cs-CZ" sz="1400" dirty="0" smtClean="0"/>
              <a:t>Zábor zemědělské půdy nad 150 ha anebo zábor celkové půdy nad 250 ha</a:t>
            </a:r>
          </a:p>
          <a:p>
            <a:endParaRPr lang="cs-CZ" sz="1400" dirty="0"/>
          </a:p>
          <a:p>
            <a:r>
              <a:rPr lang="cs-CZ" sz="1400" b="1" dirty="0" smtClean="0"/>
              <a:t>Cíle:</a:t>
            </a:r>
          </a:p>
          <a:p>
            <a:r>
              <a:rPr lang="cs-CZ" sz="1400" dirty="0" smtClean="0"/>
              <a:t>Odstranit velkostatek jako brzdu k rozvoji zemědělství</a:t>
            </a:r>
          </a:p>
          <a:p>
            <a:endParaRPr lang="cs-CZ" sz="1400" dirty="0" smtClean="0"/>
          </a:p>
          <a:p>
            <a:r>
              <a:rPr lang="cs-CZ" sz="1400" dirty="0" smtClean="0"/>
              <a:t>Vyřešit chudobu a sociální problémy venkova </a:t>
            </a:r>
          </a:p>
          <a:p>
            <a:endParaRPr lang="cs-CZ" sz="1400" dirty="0" smtClean="0"/>
          </a:p>
          <a:p>
            <a:r>
              <a:rPr lang="cs-CZ" sz="1400" dirty="0" smtClean="0"/>
              <a:t>Vyřešit i národnostní otázky</a:t>
            </a:r>
          </a:p>
          <a:p>
            <a:endParaRPr lang="cs-CZ" sz="1400" dirty="0"/>
          </a:p>
          <a:p>
            <a:r>
              <a:rPr lang="cs-CZ" sz="1400" b="1" dirty="0" smtClean="0"/>
              <a:t>Výsledky</a:t>
            </a:r>
          </a:p>
          <a:p>
            <a:r>
              <a:rPr lang="cs-CZ" sz="1400" dirty="0" smtClean="0"/>
              <a:t>Zábor </a:t>
            </a:r>
            <a:r>
              <a:rPr lang="cs-CZ" sz="1400" dirty="0"/>
              <a:t>a přerozdělování kolem 4 milion hektarů půdy</a:t>
            </a:r>
          </a:p>
          <a:p>
            <a:r>
              <a:rPr lang="cs-CZ" sz="1400" dirty="0" smtClean="0"/>
              <a:t>–</a:t>
            </a:r>
            <a:r>
              <a:rPr lang="en-US" sz="1400" dirty="0" smtClean="0"/>
              <a:t>&gt;</a:t>
            </a:r>
            <a:r>
              <a:rPr lang="cs-CZ" sz="1400" dirty="0" smtClean="0"/>
              <a:t>  nebyla </a:t>
            </a:r>
            <a:r>
              <a:rPr lang="cs-CZ" sz="1400" dirty="0"/>
              <a:t>úspěšná: po reformě rozmohlo </a:t>
            </a:r>
            <a:r>
              <a:rPr lang="cs-CZ" sz="1400" b="1" dirty="0"/>
              <a:t>vykořisťování pachtem</a:t>
            </a:r>
            <a:r>
              <a:rPr lang="cs-CZ" sz="1400" dirty="0"/>
              <a:t>, které vedlo k dalšímu drobení půdy  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i="1" dirty="0"/>
              <a:t>,,Podle statistických údajů dosáhla rozdrobenost pozemkové držby do roku 1939 takového stupně, že veškerá zemědělská půda státu byla rozdělena do 33 mil. parcel o průměrné velikosti asi 24 arů, takže na jeden zemědělský závod o průměrné celostátní velikosti 5,4 ha připadalo asi 24 parcel</a:t>
            </a:r>
            <a:r>
              <a:rPr lang="cs-CZ" sz="1400" dirty="0"/>
              <a:t>“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8" name="Obdélník 7"/>
          <p:cNvSpPr/>
          <p:nvPr/>
        </p:nvSpPr>
        <p:spPr>
          <a:xfrm>
            <a:off x="486889" y="1911927"/>
            <a:ext cx="4263242" cy="4821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934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Druhá republika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„15</a:t>
            </a:r>
            <a:r>
              <a:rPr lang="cs-CZ" dirty="0"/>
              <a:t>. březnem 1939 nastává pro český národ temná </a:t>
            </a:r>
            <a:r>
              <a:rPr lang="cs-CZ" dirty="0" smtClean="0"/>
              <a:t>doba“, píšou kronikáři….(odsunuté obyvatelstvo z něm. území zatěžuje protektorátní venkov, který navíc odevzdává velkou část produktů zemědělství na  frontu</a:t>
            </a:r>
            <a:r>
              <a:rPr lang="cs-CZ" dirty="0" smtClean="0"/>
              <a:t>)</a:t>
            </a:r>
          </a:p>
          <a:p>
            <a:r>
              <a:rPr lang="cs-CZ" dirty="0" smtClean="0"/>
              <a:t>Během </a:t>
            </a:r>
            <a:r>
              <a:rPr lang="cs-CZ" dirty="0"/>
              <a:t>války ,,jenom v českých zemích bylo vyvlastněno na 630 000 ha zemědělské půdy, postiženo 16 000 zemědělských podniků a 248 obcí, z venkova vystěhováno na 80 000 lidí, hektarové výnosy klesly o 20 % aj</a:t>
            </a:r>
            <a:r>
              <a:rPr lang="cs-CZ" dirty="0" smtClean="0"/>
              <a:t>.“ (</a:t>
            </a:r>
            <a:r>
              <a:rPr lang="cs-CZ" dirty="0" err="1" smtClean="0"/>
              <a:t>Jůva</a:t>
            </a:r>
            <a:r>
              <a:rPr lang="cs-CZ" dirty="0" smtClean="0"/>
              <a:t> </a:t>
            </a:r>
            <a:r>
              <a:rPr lang="cs-CZ" dirty="0"/>
              <a:t>a kol. </a:t>
            </a:r>
            <a:r>
              <a:rPr lang="cs-CZ" dirty="0" smtClean="0"/>
              <a:t>1981</a:t>
            </a:r>
            <a:r>
              <a:rPr lang="cs-CZ" dirty="0"/>
              <a:t>, s.73) </a:t>
            </a:r>
            <a:endParaRPr lang="cs-CZ" dirty="0" smtClean="0"/>
          </a:p>
          <a:p>
            <a:r>
              <a:rPr lang="cs-CZ" dirty="0" smtClean="0"/>
              <a:t>Černý lov → dramatický úbytek spárkaté zvěře</a:t>
            </a:r>
          </a:p>
          <a:p>
            <a:r>
              <a:rPr lang="cs-CZ" dirty="0" smtClean="0"/>
              <a:t>Snaha </a:t>
            </a:r>
            <a:r>
              <a:rPr lang="cs-CZ" dirty="0" smtClean="0"/>
              <a:t>Nacistů zlikvidovat soudržný pospolitostní venkov (nejvíc zde dopadla Heydrichiáda – Lidice atd.)</a:t>
            </a:r>
          </a:p>
          <a:p>
            <a:r>
              <a:rPr lang="cs-CZ" dirty="0" smtClean="0"/>
              <a:t> Šmelina, porušování zákazu zábav apod. → záminka k likvidaci venkovských elit 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911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RUUEhQUFRQWGBgXFxgXFRUYFxgYGBoXFxgYFxcYHCYeFxojHRgcHy8gIycpLCwsFx4xNTAqNSYrLCkBCQoKBQUFDQUFDSkYEhgpKSkpKSkpKSkpKSkpKSkpKSkpKSkpKSkpKSkpKSkpKSkpKSkpKSkpKSkpKSkpKSkpKf/AABEIAKwBJQMBIgACEQEDEQH/xAAcAAABBQEBAQAAAAAAAAAAAAABAAIDBQYHBAj/xAA/EAACAQIDBgMFBwEHBAMAAAABAhEAAwQSIQUGMUFRYSJxgRMykbHwB0JSYqHB0SMUM3KCsuHxFUODkiTC0v/EABQBAQAAAAAAAAAAAAAAAAAAAAD/xAAUEQEAAAAAAAAAAAAAAAAAAAAA/9oADAMBAAIRAxEAPwD3GgaRNHNQINUiNxrzXrhCkgSQJA61SW97RMFCPWg2GCw5utkQZmgtA6DmSeHGPUVotmbqEgtfJBJ8KI3AD8TDiT0HCqD7N9v27l26hEXGAKH8SLJZfMe95DtXRUagz53SIPhuDLr7y+Ia9jB/Sq9NiXWfIbZENGY+5A1zA8wf9q2OevJi9ornFlWHtXmACJUDUsekD9YoKrZ+6VuxftPbmUV850A8SwIHI6nToa0ZptsASFiNTxnXvTgeFBQb7t/8K7+Y21+Lqf2rB/8AV0tvkVP6YYcDBiRmjvx9a2+/gJwwUcWuoPgGb9q8m6+56q/9ougnUtaRhwHJ3H4uYHLz4AN5NhIcEzWrcMEDDMD7QDRiG55tTNcuUQa+gGXj+/OuLbybM9jibqKCFDHLP4eI9NaDoP2e7Z9th/ZsfHZhe5QzkPpqv+UVqiK43urtf+zYhHPuHwXP8Dc/8phvSumbY3ktYUqLrGW4BRJj8R7UFfvlgdExC8bXhud7TR/pbX1NZu7p8OPbjXr2x9oyGVtrKNKtmGpB0J7CKrLTDKoU5lA0PUenwoHMaa7Urh0qs/69b9r7MyDMSRAHrQWJNKdahS7IkVLOtAQaDURQoFSmhMsFUM7ngiiWPeOQ7nSve+zrdoZsW0tysWzp/wCRxq3kIHc0Hiw2Fe8SLIWF0a4xi0nm33m/Ksnyr1rjrGFk2v6t6IN54EdQg4IvYa9SaqNub0SAphEAhbaAAAdIGlU9rCXcQZebdvjH3m/gdzQT4zbFy/cIteN/vOfdX+KnwOxltnMxz3DxY8j+UcvnXrw+FVFAQQo5efzNTxQNC0qM0DQMyVU4nAXBcL2Si5kVWVgY04ERwq3+v0prfsPkKCmTZRcl8QUcxlVQDlUczrxai+wUH92z2zyysYHoatrg/f8Amgy0Hi2JeuXA6Pq9tsrEcG5g+dGmX9h23dmlwxPiyuRJ8qVBaR86EfxRI+dHNQNI6Vld5dmZT7VRAOjefX1rWzUGKshlKnge3CgxWy9oNauK6MVZSGU9CK7hsne21dwy3yyoIhwT7rjiv7jsa4Jj7BtXCp66eVKzjiBEmDrHKg6nt77SC3gw3hH4z7x8ulUeE3mCKMq/1g2cXpOeehB0K8o51lMKHuMFRWZm4KoJJ8gKt9obvYjDpmvWsgJEMWXp7sA0HWN2N6LeKQKYW6Bqo0n8yfuK0Vq3zknSNTMDnXANn4i4pDpmBBkMs6EdDXVN0t9Bfi3e8F7gDwW5/DdufLpQax8Mre8oaNROoB6gHnUwqNWpzXQASSABqSeAA5mgbeuqoLMQFEkknQAdao/+kLjHF6/bHswpW0jCGYGD7S5zHDReQPep8FcOKb2hkWFJFtdR7UjQu/5OQXnxPKrqaDM4jcHCMZyMvUK5g/Gp9obs4e8qq6e6AoYEhgoAAGbnoOdeXfvbvsMMQph7kqOoX7zD5etYjZv2kXrXhuxdXvo//tz9aCq3w2WuFxDWkcuIB1EFZAMGNCYP607YG0CwKAeC2o155iT+nE16t99tYXF21vWpW+CFZSIJWNCeTQRE9IrELjGQyrFT2NBvMRtFFOVmAJ1E8/WsfvJjM94wwIAABFePG497zAtq2g0HHlw6mmYrAXLZy3EZD0YRQe/drGlb4BaFIIMnQ6aes1uLTVzvCbLuXf7tGYTlkDQE9TwFbLYzX7pWxask3EAW4SYtpGmZn4AGJ6nkDQWbXgqyxAHf4V7sFsp7ih7hNi1xzMP6rj8qH3R+ZvQGnLbs4Q5nYYjEctP6aH8inh/ibXpFZ7bm9ZZvGSxPBR9amg0OM2/bsobeFARfvOdWbuzHVj+nSshe2q91itkF25seA7k0y1s65fOa8cickHGO/SryxYVAFUBR0H79TQeDAbEVDnc+0ucZPAH8o/erOKRNOoAOlGKFKgFAgUWpGgAXX66UCuvaB/pFOB5edMY/JfkKCKngUppUCVZo0M1KgeB+hofX6USeIoUDqDD96BNOmgzm9OzMyZgPEvTp36VjUfWumY21mRl5kEVzLH4VrTlWBBFB3Dd7EbPwmD9vhyCpEM7QbzNzRvwnsIHOudbz71PjLuZtEBhV5KP5rJ2sUQCJMHUidK9GDstdcIgJY/RJ6AUHSLBS1aXWFUceRkTPxqi2ht3O0Joo58yRz7VUbTxTytpmkIANOBqLC4dnMIpYwTAEmAJJgcgBNB1bc/7QA0WcSwDaBLh4N2c8j+b41FvXveL+a1aMW10JHG4f/wAj9a5ojxxrYfZ29lsWBdg+E+zDe77SRGbvEx39KDreyS/sbftRFzKucd4r0s1MFys5vzt3+z4YhT47kovUD7x+GnrQc837297fEsVMongTuBz9TJ9ax969XpxDzTrWwrzobipKBcxMjh2HOgrmeo8s167ODZ2hVLE8AASfgKv93Nzbt++bbLkCAFy0gLPuzGpJ5KI4HgAaDw7q7CXEXSHkKqFjBgkyFWD6z6VtcZgrJW3buD2zqItqzeJjHvOekCSTwANXa/Z3as2rjWWum/7NspDATzyhQNAY0o4rB2BatnDply+IE+9ckAXFdjr7Tnrxykc6Cs2ru/bw2Hth2AN11XMAVs2Fb3nVB7zfmbnyFQ7W22llPY4fLasJzHFjGpZuLN3rx7e3ozjI0sH5RMxwHbsKpNnbH9vmAtyNcuZmyJIiW1gnoB60FTtTeImRbkDrzNU2H2g6PnX3oI1146Ve7e2NiQLftLYIRAgNsSIXQZo51R3tnukZ0ZZEjMCJHXXlQXGzN5Stt/aMWeRkBGkRrJqdt7m9mDlAuEnSDGXSCPWfhWi2VutYfC2c9oZmtozHUNmYSSW485jlNeLeOyl4rhbKCbUAtrFtRpl6nyoBsLb3t8wK5XUAnmCDpI9eXergnT0qt2LsdcOkTLNqzdY4ADkBVpQNb4fXCkP2prPGp70xcQG1BBHUUEoNCaYHohqAzQZvkPlRFLn6D5CgbEa0jSJozQNY+tGlNKgIFCixoE60D51+NNpTSNBFevqsZiBOgk86rttbHS+sEQw4GhvLhTcssqgEjXXjHOKqcDttmwdwufFbi3I5gqMs9+I9KDKY3Bm05VuIr3bK2s1lWCBZbi0eKOnlVVcvEmTrUlp6DU7tbv3sbey2xJ4s7e6gPNj8gNTyrtu7e6dnBpFsS5HjuEeJu35V/KPWa5b9m2+Iwrm1c/ubhBJj3HAAzdwQII9a7ZbvAxqCDqIMgg8x1FBzPf3cbJOIw6+HjcQfd/Mo/D8vKufq5UyOVfRrAER6Gefn1rk+/wDuV7Am/ZH9Fj4lH/bJ5f4TyPpQQ7t7+4hGCM6uvIXT04APxE969u8GFv469mK+zQKAoLBo01iOMmTyrDYLDF7ioOLMF8pOp9Br6V1CyUsWws6KAokyzcvMk0FdgtzLKGXGc9+Hw/mre4iWwAYAOgUCSeUBRqdOgr34DY166Azn2KHXKADdPnOifqfKrnC7Kt2vcWG4M5JLntnOvoI8qDM7L3ZZWLWbC2c8SbhgkDXRFkqOxijh7LYZAwMsHY4gRDe0eBPdBAAj7vmausZtUIxOnCCZ0nTgPomqXa21Eujxq2g0YEJEnSO2nOeelB6cPt9mU6kcZYkCF6nq2ug/iqXeo2lVbiNlZjBXipngSPxRxNU+LxDgQsPwgjSQZglevHh0rP7TxV663j5GeBiOvkAPhQXmxtmC7cBuAMgQuAZ45yiz28LGtUtsCAAAByAgAdKr9gYaFZ4IVsqpIg+zSYYjkWJLetXAFBCLWnXQxWQw+6N25eL4sh1htA5kn7o04CtqBpQcaUHkt4YKoVRCqIA6AaCspvJauYe7cxKBTbuBVYE65omYHkfjWzYV4NsbNF609sxqNOzDgfrrQZzZW1heQGVD65lB4QY4dIg17s9YHFYO9h7klWRlOhgx8eBFavZG1het5ogg5WHKdDp2oPXirYYMrcG0Nc4xVy5YuMFLrB04iR+9bjam2EtCXPHgBxNYPb+3fbsNMoXh1660F3sXfEyRfOkaMBrI5GOM9a1mHxYZQwOjAEHqDwNcgNyvXY2xcQQrsAQF48hwHag6tiMaqDM5Cr171Il2RI5hfLUCuX4M37ylUzMoIJGbQTw4muhbMVktIrnMVUAnyA/4oLCfr+aQao81IPQSg0qrG24gJCrcuEaE21LAHpPWlQWJalHSmz86PwoH/wAGiRTBxpzafGgixFrMpHUET51zHaWGuWWZGkTqROh6GupxXg2nsi3eEOs9D94eRoOVzT0arbb+739ng55DExprpVIKCyw2IiK2mwvtCxFi2ttXBRfdDCYnlPTtXPrb1bbDse1vWrZOUOwWeMTMaecfGg6psH7UyPDiRmBOjqBI8xzAqwH2gi7ijaW2LlhgRroSAJYmdIgHQ1nNm7m21tP7U52PusJGVYEaTxmf0r0bI3cU3CLBIyD+pecyEDCNBwLkGAO9AMJu0r44/wBlkIAHOcSbWbSIB8ZBMD4kit/gd37VqGGtznceGYeX3UPl1507Z+Ft2V9nYGVZJd9C7kSDqeJ6sdB+lebFY4sxycB7p6niSs8T1Y8B0oLS5tALIEGBw/d25eQ15dqqsftsagmQo8X3QOOh/AOw8R4V5gxFsiQpALSeX5j35BuXASxMZbF41bSi5EltbKtr/wCZ18/dB8zQezam8EmQAGA0kQtteTEfiPIcvlmL+1vaNrJH3RPH8zHkK8GPxDMSokk+Jp5nhJ7Dh3rz2czkJbUsWOWY1Yk8BQW1uxcukLZDNMyw95oGuQclA0mtJgtnDW3IZiuS4VMpZtkgm0p+87QATyE9aGzdk+zVrCt4zAxN0fdjhYtn/Uw7dBV1hcOqAKoCqOA+uJ70EsdqdNCaIoCDSc8aQig/A0DWWmulOmmPQefFWwQQQCDxBGhHMVzrHYHEYN3NtS9jNmMAQQdNeYNbHb21GskNlLoR7qqcyn8Wbhx5dDXON494nvseKrwCzp696Cp25tU3nzRA4ATMVUs1TXagIoGE0A1EimRQerB457bBkYqe37jnW73Y3hN8MrwLi66aBliJj5+YrnYqfCY1rbh0MMJg0HS9p7eSxlzBjmEjLH7159u7XAtJDEC4VJj3shjNHesFiNovcMuxY9z8qcjM0DUngBxJPIAefKg6th7C21yIMqjgB8yeZPWlXhw+ExyABrdq4YGufKQY1U9SOEjpSoLSaINN50CaBynX0NPNRg/vRNA88KTGkNPrpTXJigzW+G0US3kIVnPUaqKwRarzeTAXUuFrksCdG5GqJhQFTXv2fiTbdHX3kZXHmpDD5V4VFWGzbSM4F1mRNZKqGYaaQD86Dr5xS3k/oupBGbQgmInXmP8AarDYGInD5SuW3ZZFMGWu32Csznmx8QAUfi5RVDsramFa77OwqhrlsnMqgAwM2U94k+lS4hjhLwvqCy+KVMkKxXIHEcCAInlPWg3eIEDIurEcAYgDqRwGkad46mu2te9kAiAPdbSOAMawfw214x8alwGLVbQuZ84geIcXMkSB5ggDl6VWFySzHnoT+oQE8uZPPidIoDjLhj2c5iTmuufvsPkizAH7k1lsbDF77SVXS0Dz5A+XH1q7x4JWPdVpzN+VeOvr+tUl1hdYKvuWwSBB8TKNPQft1NBnjZZmhjEybjeWsDuOEdTV9sTDlMlwL4rgYYccQGVlAJ/Kss5PAlK9TbHlwl0lbdpZuGIORTLj/EWlfMxV7gcMSfauAHK5VXlatfdtqPTU9TQejCYUW0CLy4nmTxLHuTrXoppOnajNAg1EmkaBNAR+38UnPGhNBnoE4qO4aeahxJgE9AT8ATQYLeDfG7mZEGQajUeLpzrD39dTVztPENdcs5LN3ryYbBZ7iISFDMqljwUEgEnyoKdrVMNiup4TcLDvbSGZgCSXEAv2/KBEad69uP3HsXGtwotqnFUUDPrwLce00HHGsVEbVdifcLDZCmUzJbPPiExpPCBGg7msVvXu2uGuBUJIIB14jzPOgx5SkV4V7mw1M9hQeZBWy+zfChsUzETktMwMe6xZFnzgkCswlit59mmH8d88slsfFmP/ANTQbu3bilUyilQZst8/r67UKRFAUD54U5ajza0VNBIDRj+KYDpT1+viKCs3g2cLthg0jKCwjyrmb267AyaVz7bezP8A5JRVyZmhcxyrqeOY6AUFdsSxbN+0L391nGf/AA9yOAmJ7TW1x32dN7aLJCW4mWMw0wVAGpqHYn2ev7QHEwqLrlVpZiCPCeQXrXRJ/n4n/egz+D3Ns2zbZM4e2wYtmMtA1BHAA9uRrQXLYYQRIPHoRSNP5UGaxjNgySJeydEBJ/paNoB0MgdtasLW20ui2FYBQpdtRpqwJPfwFvIIKs3UGRpVRjt2bN2SBkaCJXT4jmKAWZuI+ckLEkcxPiVfQeI/mZRypJdGHEqsuIzCJiRlS2vVi5HmVNeWxs/E28x8DhmRiA0EldSdRzIGnaosPZxStbVrRJXNcDAgj2mRhaLH8rZT8TQW62mu4i4GACIbYfUkNctr/djqqOxJ6kCrgfXxrz4XD+zRUBnKup/ExMs3mSSfWp4oGmiD8qRoMONAT3pUGNImgINNdooihGhoCTSZaVJvr50FdjthWrq5WQRrqoAIPmPOodnbsWbOqoC05gzwWBiNDGgq4pfX/FAy2lErSomgaRVZtDYVm8QbtsOQIBJPD0NWbHSk1BmV3GwozShOaOJ92DMLzEzr2FM2vubavjQC2wAAKgRA0AKitORTQKDEW/s2XneaeyCPTWr/AHf3dXCBwrMxcrJIAjLmAiP8Rq4ijFALdKgoPSlQZYmlNBm4+dBjQO5/X1/zTqj51IDQPB+NO/SmKaeDQPU15trbNF60yaAkaEjhH616lFPAoKtsVjgSxe0x/Dl9715GvZsje9Lkrei1cXiCfCfI9R0qW5Wc3j2GpU3EEONTH3hz9aDdWcWriVIYEcQZH/NegXNK5Lu5vIcMzAgsjwGE6gjgy9/nW2w++mHLqoc+KIYiFBPJunnwoNITFOmoFuU9WoJQKfUampJoHNE/XagKaT9fCizUAZqRavJtFibVzL72Ro84+dVGyNsxhEuXzliVBJ1YKYDH1kT2oNAGozUIufX1508PQSZ6PKmKfjSLaGgcaRNMJ0pM1BJNE1GTRmgJNGaYTSz60BJoTTfr40SaAk00txpxpk8fOgWanCmTSHD40DqVDMKFBkZ+vWjNMBpRQSIdaf8AX161Eg1+ulENQTTUi1BnqQCgmQ6fXapJqJKcD8qAvUV62CII0I1p7HhTTyoM5tTdVGX+kAjd5g1jrylGKniCQa6hcXTWs5tDdMXLrOzwpBMAaz5/rQR7H39a3bCXFzlRAbNqQOAbrHWtts3baXbKXQQqvPvEcQSCPiK5BtTAGxcKEgxwNRLj2ChcxygkxOkniYoO627wOoPrU/tK43sfe29YGVGlZnKwkDy6V0bdveNcVbkaOsB16dx+U/7UF/P18KTXIios/Dy/inZ/l8p/mgF141Fct2/dy3nthpRWYKJkAEkwPjXT3uCR51icBgbbe3RlVsl5hMA6ECNfQ0CG/wAfZAZP6kAEkiCQNTA61cbv70i/CMD7WTIUErl/FPLvWefdRTdzAgW5ByayRzE8qOL3dy+KwSjDlJ18jyNB0C3cotd+VYHZu912wAmIRmUT4jIaOQ10avJf32ve1ZkaFPBSAQBQdJL0maqnA7WDWbVxyqtctq0Egakcp+PrVHvDvkqqUstmbhm5L1jqaC8sbwq11rORw4mZiAoPvE8h/NTYDbtu9ce2kkqJJjwx58ta5jit5blxArkEjg8eMAiCuYcRXs3W3jXDtczyVdREfiUnL6QzfpQdUFyflTwazG7+33xNxjkC2ssDUSbgKkxzPhJn0rRBqCSfjSBpuahmoHTxodfM0Cab/NA+aQNMJ0og0Dh2pU2aVBkA3GkppimnA0BB1qQc5qMHWnr+lA9TTppk04GgmFOWowNKeKBxNJhTWoA8J+taAPQK6cvqKfNDlQVm0NlpcDBlUlhAaBI9a5vjsLkYgagEiY0rq7CTVXbwa3LZVrQtjO65Bw4+8J11k0HNM9WWx9svYuLctnUcQeDDmrdQak3i2F7B9DKnUDmPOqhaDteydvW76K6HT7yk+JW/Cf2POm7R3qs2TlZteYXX41x6zdYcJ7x+9TWWLsonVmCz5kDX40Gsxu/F5ixUgIZA8PKI49YNXWwLJXDoWEMwZj1MyQT3iKGydkLYtm373izEkCCdOA6aVZx+lApppFIClFBHcsBhDAEHka8p2XbClQiwewr3LQ5elBjNu7OuW4VMzWhLKNTkmJHYaVnneupm2KibZ6E+6v8A6j65UHL1EkDmf3q/bdG6qkypYfdEn0mtimCTTwqP8oqYJ9fGgwWxcecPiLbsD4G8QPQgq2nWCT6Cui7A3jTEhgPCy65TzWQMwPqNKr8VgUceJVb0Hzry27K2MVh2UBVYtaaNB4wVE+pX4UGyU0p0piP+lGaBwNEHj50wNTgeP10oDSpA0KB9Kgn1+tGgxitTpqMU7NwoHLxp+bSmKNady8ooHZtKeDwpgp60Ewp+b5V5w1S/xQFu3GKIPCgTwpKZ186AV5bl+6UYi0AwcwrtEp3/AAknh2qXENCN2Un9DUOyGJw9okkkoCSTJJPegN/EeI2lJFwoSpynLOWfej0mp8PbKhcxzEKNTxYwATPnr8KeDT2EUFVtbYNvEatObUAz9TWffcA8ro9VP81tqJH18aCg2Pu4tm0UYB2f3zyI+6B2HzNT4jd205QlcuSIywJgyJirWOHr+1KNaBR8aMUGbgadQNNCdacaAoEv1+tI8KQFImgJoxTVH7frRP8ANAfr50CKJFAGgDGq/adn2jWbQPie4CD+EL4mb0AJ9K9xqDZInHOT/wBuz4e2ZkU/oT8aDSlpJPUmkWpoNBjQPNJTpUZbU09KB+alQ5UgdKA+VKjNKg//2Q=="/>
          <p:cNvSpPr>
            <a:spLocks noChangeAspect="1" noChangeArrowheads="1"/>
          </p:cNvSpPr>
          <p:nvPr/>
        </p:nvSpPr>
        <p:spPr bwMode="auto">
          <a:xfrm>
            <a:off x="917575" y="1905000"/>
            <a:ext cx="7153275" cy="421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Odsun Němců – klíčový faktor </a:t>
            </a:r>
            <a:br>
              <a:rPr lang="cs-CZ" dirty="0" smtClean="0"/>
            </a:br>
            <a:r>
              <a:rPr lang="cs-CZ" dirty="0" smtClean="0"/>
              <a:t>ve vývoji českého venkova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týkal se 2,2 – 3,5 mil. převážně německého obyvatelstva (zůstalo 165 tis.)</a:t>
            </a:r>
          </a:p>
          <a:p>
            <a:r>
              <a:rPr lang="cs-CZ" dirty="0" smtClean="0"/>
              <a:t>Živelné dosídlování (predační přístup)</a:t>
            </a:r>
          </a:p>
          <a:p>
            <a:r>
              <a:rPr lang="cs-CZ" dirty="0" smtClean="0"/>
              <a:t>Vznik </a:t>
            </a:r>
            <a:r>
              <a:rPr lang="cs-CZ" dirty="0" err="1" smtClean="0"/>
              <a:t>sudentského</a:t>
            </a:r>
            <a:r>
              <a:rPr lang="cs-CZ" dirty="0" smtClean="0"/>
              <a:t> periferního venkova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2" descr="http://upload.wikimedia.org/wikipedia/commons/d/d3/Sudetendeutsch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4246435"/>
            <a:ext cx="5222622" cy="3067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065819" y="4952010"/>
            <a:ext cx="228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Okresy s německou většinou </a:t>
            </a:r>
            <a:br>
              <a:rPr lang="cs-CZ" dirty="0" smtClean="0"/>
            </a:br>
            <a:r>
              <a:rPr lang="cs-CZ" dirty="0" smtClean="0"/>
              <a:t>1. republika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062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4225" y="3658421"/>
            <a:ext cx="5486400" cy="38195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 ve využití krajiny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360" y="1371600"/>
            <a:ext cx="4928826" cy="3434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28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722</Words>
  <Application>Microsoft Office PowerPoint</Application>
  <PresentationFormat>Vlastní</PresentationFormat>
  <Paragraphs>129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Širší historický kontext venkova a krajiny </vt:lpstr>
      <vt:lpstr>Začátky „moderního“ venkova</vt:lpstr>
      <vt:lpstr>Zemědělská revoluce 19. století</vt:lpstr>
      <vt:lpstr>Snímek 4</vt:lpstr>
      <vt:lpstr>První světová válka: výrazný zlom ve vývoji</vt:lpstr>
      <vt:lpstr> </vt:lpstr>
      <vt:lpstr>Druhá republika </vt:lpstr>
      <vt:lpstr>Odsun Němců – klíčový faktor  ve vývoji českého venkova</vt:lpstr>
      <vt:lpstr>Změny ve využití krajiny</vt:lpstr>
      <vt:lpstr>Poválečný vývoj: Třetí republika</vt:lpstr>
      <vt:lpstr>Socialismus, krajina a venkov</vt:lpstr>
      <vt:lpstr>1948(9) – 1960 - Kolektivizace</vt:lpstr>
      <vt:lpstr>Scelování půdy –  rozorání mezí</vt:lpstr>
      <vt:lpstr>Vývoj JZD</vt:lpstr>
      <vt:lpstr>Kolektivizace a venkovské obyvatelstvo</vt:lpstr>
      <vt:lpstr>Snímek 16</vt:lpstr>
      <vt:lpstr>Snímek 17</vt:lpstr>
      <vt:lpstr>Kolektivizace a venkovská krajina</vt:lpstr>
      <vt:lpstr>Horní Věstonice – před a po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Nicholas Paul Orsillo</dc:creator>
  <cp:lastModifiedBy>P</cp:lastModifiedBy>
  <cp:revision>53</cp:revision>
  <dcterms:modified xsi:type="dcterms:W3CDTF">2016-03-02T08:26:47Z</dcterms:modified>
</cp:coreProperties>
</file>