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72" r:id="rId11"/>
    <p:sldId id="273" r:id="rId12"/>
    <p:sldId id="274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71" autoAdjust="0"/>
  </p:normalViewPr>
  <p:slideViewPr>
    <p:cSldViewPr>
      <p:cViewPr varScale="1">
        <p:scale>
          <a:sx n="94" d="100"/>
          <a:sy n="94" d="100"/>
        </p:scale>
        <p:origin x="-21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DD196-F45F-49BF-BC2E-25B02C4864F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E157E-3D15-4DFA-8B63-A2C558683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39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B5FCC-03F1-44C3-A91C-795FD83C4D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35E31-4066-40B1-B789-6DA018332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86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pedia.com/topic/California.aspx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iki/Eroze_(syst%C3%A9mov%C3%A1_dynamika)" TargetMode="External"/><Relationship Id="rId5" Type="http://schemas.openxmlformats.org/officeDocument/2006/relationships/hyperlink" Target="http://cs.wikipedia.org/wiki/U%C5%BEitek" TargetMode="External"/><Relationship Id="rId4" Type="http://schemas.openxmlformats.org/officeDocument/2006/relationships/hyperlink" Target="http://cs.wikipedia.org/wiki/Garrett_Hardin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503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1)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nového sociálního typu: Dominující charakteristiky nového sociálního typu jsou Bláhovými slovy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tyto: „Městskost sociálních jevů vyjádřena jest pokrokem a tendencí 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individualisaci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racionalisaci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solidarisaci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(Bláha 1914a: 17). „(M)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divochem a člověkem civilisovaným zdá se býti tak široká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propast, jaká je mezi živočichem vyššího organismu a ústřicí přisedlou ke skále,“ píše Bláha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(Bláha 1908: 439–440). Analogicky ke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Spencerovu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dělení společností na vojenské a průmyslové,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 zároveň představují dva vývojové typy, dělí Bláha národní společnost na dvě skupiny –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venkovskou a městskou . Venkov představuje stadium vojenské, město stadium průmyslové.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Oproti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střednimu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stavu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venkovskemu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charakterizovan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odpoutanosti od půdy,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vlastnictvim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vyrobnich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prostředků a přesunem 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duševni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Rozdil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měšťany a venkovany je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řadě v povaze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Obchod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odpoutany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půdy a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zemědělske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vyroby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nabyva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vice povahy kalkulu, racionalizuje se.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Moderní svět podle Bláhy je a ještě více bude určován městským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životním stylem. Nejen kapitálem, ale i novým typem vědění, které je produktem městského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života. Objektivaci nové městské psýché nalézá Bláha v umění, právu, vědě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apod.„Ta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výsledkem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sespolečenštěných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inteligencí městské skupiny a nemohla nikdy vzniknouti na venkově…“ (Bláha 1914b: 15).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Blahův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vyzkum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města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zajimavy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metodologicke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Jedna se o jeden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prvnich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(ne-li vůbec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českych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sociologickych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vyzkumů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provaděnych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pomoci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dotazniku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svym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zavěrům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městě Blaha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dospiva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zakladě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asi 150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dotazniků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rozeslanych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malych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měst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českych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moravskych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slovenskych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jednotlivce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nejrůznějšich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(Blaha 1913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914, 1.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LN 23. 7. 1913). Z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publikovaneho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textu však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vyplyva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řečeno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dnešni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terminologii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 Blahova metoda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kvalitativni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analyzou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odpovědi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převažně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otevřene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otazky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Město je nositelem pokroku a změny, venkov nositelem tradice a stability. Funkcionálním určením jsou oba nezbytné pro harmonické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fungování společnosti. Jde o to, aby „vzájemnou pomocí oba činitelé byli posilováni ve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vykonávání své specifické funkce v národní společnosti“ (1925a: 182). Právě specifické pojetí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funkce v Bláhově sociologii umožňuje plynulou přesmyčku od nehodnotící analýzy k definici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žádoucího směru společenského vývoje.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Rubanism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Tradiční otázka klasické sociologie po poměru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společenské statiky a dynamiky je u Bláhy aplikována na poměr venkova jako nositele stability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města jako dynamického prvku. Pro žádoucí vztah města a venkova razí Bláha novotvar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rurbanism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vyrovnání mezi městem a venkovem, duchem a hmotou, kulturou a přírodou ve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smyslu zduchovnění hmoty a zkulturnění přírody“ (1925a: 181). Toto „zduchovnění hmoty“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„zkulturnění přírody“ vidí ve zracionalizování venkovské zemědělské práce skrze „vědu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stroj“, směřující ke zlepšení životních podmínek. Dále v osvětě a novém adekvátním vzdělání,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vedoucím k uvědomění si společenské funkce venkova, a tím ke zvýšení společenské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solidarity.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Společenská realita padesátých let, kdy byl oficiálně odsunut do intelektuální izolace,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umožnila Bláhovi zhodnotit adekvátnost jeho prognózy urbanizace venkova (plynoucí z jeho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teorie modernizace) i naplnění jeho požadavků vedoucích k racionalizaci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solidarizaci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venkova.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urbanizaci sice došlo, k žádoucímu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rurbanismu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již méně. „Venkovský člověk byl vržen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náhle, někdy násilím […] do prostředí nového, industrializovaného, z jednoho technického věku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technického věku jiného,“ poznamenal si Bláha do osobních zápisků v roce 1958 (Bláha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2004: 215). Nejenže byl „venkovský člověk odtržen od půdy a svých hospodářských zvyků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tradic, ale byl uvolněn i od jiných tradičních vazeb života“ (Bláha 2004: 216). Urbanizace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industrializace venkova vedla sice k větší racionalizaci, nikoli však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solidarizaci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Například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rodina, tradiční opora a hodnota venkova, byla novým hospodářským řádem rozrušena. Práce se „odstěhovala z domova“ a venkovský člověk se v mezdním režimu stal „atomizovanou jednotkou,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jež sice ještě pracuje na půdě, ale je osobně a citově odpoutána od půdy“ (Bláha 2004: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215). V retrospektivním srovnání s Bláhovou publikací z roku 1925 odpovídá rolník padesátých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městskému proletariátu let dvacátých – je odpoután od půdy, nevlastní výrobní prostředky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(obojí tvoří podle Bláhy reálný základ životních hodnot), je prací odveden z domova, kde společná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práce na společném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Ztráta tradiční solidarity a absence solidarity nového typu je způsobena tím, že některé složky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společnosti neplní náležitě svoji funkci. DESTABILIZACE VENKOVA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93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pojetí krajiny a jemu odpovídající volba krajinných prvků jsou silně závislé na kulturní symbolice. Krajina v pojetí dětí především znamená les, slunce, hříbky, potok, květiny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Příroda slabá, třeba ji chránit.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 se stávají v očích dětí ekologickým nepřítelem číslo jedna nezodpovědní turisté, kteří odhazují v lese plechovky a papíry, kopou do hub, lámou větve 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kresbách nacházíme typické střídání tzv. lesostepních krajinných kombinací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Vcelku vzato, představa ideální krajiny je u městských i venkovských dětí stejná.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dospělých platí naopak, že pozitivní vztah ke krajině stoupá s velikostí bydliště</a:t>
            </a:r>
          </a:p>
          <a:p>
            <a:endParaRPr lang="cs-CZ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prvním místě uveďme, že se od sebe výrazně liší postoje zemědělského obyvatelstva a obyvatelů, kteří v zemědělství nepracují, dělníků, techniků a jiných profesí, většinou dojíždějících za prací do města. V otázce po potřebě krajiny např. odpovědělo 28 % nezemědělského obyvatelstva „nepotřebuji ven", zatímco zemědělci takto odpověděli v 59% případů. Ještě průkaznější je poměr odpovědí nezemědělců a zemědělců na otázku: „Vyjdete si někdy na Pálavu?" „Ano, často", odpovědělo 65 % nezemědělců a jenom 32 % z obyvatel zaměstnaných v zemědělství. </a:t>
            </a:r>
          </a:p>
          <a:p>
            <a:endParaRPr lang="cs-CZ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„Zemědělci se prostě projevují - pokud se týká vztahu k přírodnímu životnímu prostředí - jako méně zainteresovaná část obyvatelstva.“ Souvisí to zřejmě s tím, že potřeba krajiny a její intenzívní smyslová i uvědomělá per-</a:t>
            </a:r>
            <a:r>
              <a:rPr lang="cs-C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cepce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výsledkem jejího faktického nedostatku v denním životě. </a:t>
            </a:r>
          </a:p>
          <a:p>
            <a:endParaRPr lang="cs-CZ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Odpověď „potřebuji občas ven" dalo necelých 50% z osob se základním vzděláním nebo bez dokončeného základního vzdělání, zatímco 90 % z osob, které mají maturitu nebo vysokou školu. </a:t>
            </a:r>
          </a:p>
          <a:p>
            <a:endParaRPr lang="cs-CZ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Profese, věk a vzdělání se tedy v Horních Věstonicích ukázaly jako nejvýznamnější demografické faktory, ovlivňující postoje zkoumaných osob k přírodnímu prostředí, ke krajině. </a:t>
            </a:r>
          </a:p>
          <a:p>
            <a:endParaRPr lang="cs-CZ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Láska ke krajině</a:t>
            </a:r>
          </a:p>
          <a:p>
            <a:endParaRPr lang="cs-CZ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1988 – motivace k odchodu na venkov (příroda a čisté životní prostředí)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05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je decentralizace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pøechod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horizontální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struktury organizace k horizontální. Je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pøíjemnìj.í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pøedev.ím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úèinnìj.í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kdy. se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srovnatelnì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kompetentní lidé baví o svých problémech mezi sebou, ne. kdy. se to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dìje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prostøednictvím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jejich .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éfù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Nový regionalismus je tedy i poklesem monopolu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mìsta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vzestupem venkovské-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 prostoru,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pøesnìji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øeèeno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jeho aktivních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bodù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Tuto roli málokdy zvládnou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jednotliv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malé obce . a tak se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tìmito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ohnisky inovací a aktivity stávají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èasto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malé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Regiony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Venkov byl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v.dy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závislý na tom, jak silná a jak osvícená byla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spoleèenská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objedn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ávka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mìst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Pro pochopení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mo.ností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rozvoje venkovských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regionù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dùle.ité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uvìdomit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.e podstatou této objednávky u. není co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nejvìt.í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výroba potravin. Nejvíce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ádané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regionální artikly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dne.ka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 je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nenaru.ená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udr.ovaná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pøitom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pøístupná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prostupná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pøíroda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nekontaminovaná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pùda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voda a vzduch, prostor pro zdravý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lesný pohyb,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mo.nosti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rekreace a bydlení v blízkosti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pøírody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793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834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58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34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596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439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75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byla to především Anglie, kde se rodila většina teorií moderních agrárních přeměn - Robert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Adam Smith, David Ricardo, Thomas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Spencer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Thomas Robert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Malthus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Karel Marx.</a:t>
            </a:r>
          </a:p>
          <a:p>
            <a:pPr lvl="0"/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1887 F.TONNIES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pospolitost = sociální útvar, jehož členové žijí trvale, zpravidla od narození, vřelý pocit vzájemnosti,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výchozím typem je rodina a domácnost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organická vůle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Wessenwille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přirozená vůle, tradiční, složité změny, hodnoty, přirozenost, dědíme po předcích, říká nám, co máme chtít a jak toho dosáhnout, dominantní v pospolitosti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společnost = v zásadě lidi nespojuje, nýbrž rozděluje, každý v ní jedná sám za sebe, statky nejsou společně sdíleny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arbitrární vůle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Kürwille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novodobá, snadnější změny, sami si stanovujeme cíl a podle něj prostředek, jak cíle dosáhnout, kalkulace, dominantní ve společnosti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1892 M. WEBER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Na východ od Labe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Jedním z prvních výzkumů, které Weber provedl, bylo zkoumání pracovních podmínek v zemědělství ve východní Evropě. Weber zde spojil statistická data, přímé pozorování a teoretická východiska a zaměřil se na rostoucí individualismus zemědělských dělníků, kteří preferovali nejistý městský život s možností ztráty příjmu před životem a prací na venkově. Zmapoval tak rostoucí urbanizaci a industrializaci ve střední Evropě (Weberovými slovy ‘na východ od Labe’).</a:t>
            </a:r>
          </a:p>
          <a:p>
            <a:pPr lvl="1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5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94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Jedním z prvních výzkumů, které Weber provedl (1892), bylo zkoumání pracovních podmínek v zemědělství ve východní Evropě. Weber zde spojil statistická data, přímé pozorování a teoretická východiska a zaměřil se na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rostoucí individualismus zemědělských dělníků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kteří preferovali nejistý městský život s možností ztráty příjmu před životem a prací na venkově.    Zmapoval tak rostoucí urbanizaci a industrializaci ve střední Evropě .  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moderní společnosti je jednotlivec vystaven novým formám společenské  kontroly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stává se obětí nových závazků a manipulací. Je kolečkem mašinérie, které je trvale normováno a kontrolováno. Spontaneita a kreativita je potlačena. Kdysi jedince poutala tradiční pospolitost, dnes jej svírá „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ocelová klec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[Weber 1922] mocenských institucí.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pochopení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vzniku ohroženého jedince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kapitalistické společnosti, formované vlivem protestantizmu, mají klíčový význam studia Maxe Webera. Společným rysem reformovaných náboženství je racionalizmus a důraz na jedince. Poté, co byl svět rituálů rozrušen a vytratila se úleva zpovědi, byl jedinec ponechán sám sobě.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Odpovědí na otázku po smyslu individuální existence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důkazem boží přízně, mohl být jen úspěch v práci. Jakmile se však kapitalizmus zbavil náboženského a etického základu, stal se „ocelovou klecí“ [Weber 1922]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 Weber soudí, že jedinec by neměl skutečnosti unikat, prchat před ní,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měl by napětí mezi jejími rozpornými hodnotami heroicky vydržet.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Weber se přimlouvá za hodnotově racionální jednání, za systematické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metodické řízení životního běhu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které označuje jako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Lebensführung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nespočívá v přímém zájmu o vlastní Já;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heroické individuum vytváří osobnost, pevnou identitu oklikou, prostřednictvím obětavé a cílevědomé „služby věci“.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základě rozvahy dokáže odolávat vnějším okolnostem, ale i vnitřní pudovosti, subjektivitě a iracionálním vášním „přirozeného“ člověka [Weber 1922: 158–163].</a:t>
            </a:r>
          </a:p>
          <a:p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Lebenskunst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savoir-vivre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je M.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Foucault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filozofické, sociologické a psychologické rovině pochybuje o možnosti racionálně vytvořit zdravé, ukázněné individuum. Není k čemu se vracet. Je možné se pokusit o různé formy sebe-konstituování, které nenavazují na představu o starém individuu, na existenci nějaké byvší normy. „Musíme uskutečňovat nové formy subjektivity, v nichž odmítneme způsob individuality, který nám byl předkládán po staletí.“ [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Foucault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1987: 250] „Z myšlenky, že nám naše JÁ není dáno, můžeme odvodit praktický důsledek: musíme sami sebe vytvořit a uspořádat jako umělecké dílo.“ [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Foucault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1984: 81)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62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0" dirty="0" err="1" smtClean="0"/>
              <a:t>Émile</a:t>
            </a:r>
            <a:r>
              <a:rPr lang="cs-CZ" i="0" dirty="0" smtClean="0"/>
              <a:t> </a:t>
            </a:r>
            <a:r>
              <a:rPr lang="cs-CZ" i="0" dirty="0" err="1" smtClean="0"/>
              <a:t>Durkheim</a:t>
            </a:r>
            <a:r>
              <a:rPr lang="cs-CZ" i="0" dirty="0" smtClean="0"/>
              <a:t> </a:t>
            </a:r>
            <a:r>
              <a:rPr lang="cs-CZ" dirty="0" smtClean="0"/>
              <a:t>(1858 –1917)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97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americký president Theodor Roosevelt zřízením „Country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Commission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“. Cílem bylo shromáždění informací o životě ve venkovských oblastech, které byly důležité pro jeho stabilizaci a rozvoj.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Tato komise měla na přání presidenta  vyšetřit poměry, za nichž pracují a žijí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farmáři,a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navrhnout konkrétní opatření pro zlepšení sociálních poměrů amerického rolnictva (většinou nedávných přistěhovalců, kteří byli předmětem neskrupulózních machinací ze strany pozemkových kalkulantů),prodělávajícího složitý proces asimilace.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1918-20,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CHICAGSKÁ ŠKOLA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Williama I. Thomase a Floriana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Znanieckeho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Polish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Peeasant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America (Polský sedlák v Evropě a v Americe); 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metodologii terénního výzkumu, přímého pozorování nebo koncept případových studií. Badatelé chicagské školy se také jako první zabývali výzkumem veřejného mínění v dnešním slova smyslu.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Počátky biografické metody v sociologii souvisejí s chicagskou školou, která začala působit v meziválečném období. Thomas a F.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Znaniecki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využili osobní dokumenty, především korespondenci mezi polskými migranty a jejich příbuznými, kteří zůstali v Polsku, stejně tak jako jejich písemné biografie.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Hlavním předmětem jejich výzkumu byla sociální organizace a reorganizace polských rolníků, snažili se srovnáním zjistit změny vyvolané migrací.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„každodenní“ minulý život, budování historie „odspodu“, využití možností získat informace od přehlížených či umlčených subjektů. Biografický přístup v sociologii vedl ke snaze „porozumět sociálnímu světu lidí skrze zkoumání individuálních životů</a:t>
            </a:r>
          </a:p>
          <a:p>
            <a:pPr lvl="1"/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Znanieckému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šlo naopak o to, že člověk nemůže být zkoumán jen jako objekt, ale že je důležitá jeho subjektivita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Thomas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Znaniecki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shromáždili množství materiálu, na kterém se pokusili dokumentovat sociální změny v životě polských přistěhovalců do Ameriky. Materiál tvořilo 754 dopisů psaných do USA i z USA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1928 John M.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Gillette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výuka sociologie venkova téměř v 1000 amerických vzdělávacích institucích; hlavní dílo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Sociology - do češtiny Bláha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1944, alter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Goldschmidt’s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California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communities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1944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well-being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negatively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powerful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farmers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1968 </a:t>
            </a:r>
            <a:r>
              <a:rPr lang="cs-CZ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arrett Hardin"/>
              </a:rPr>
              <a:t>Garrett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arrett Hardin"/>
              </a:rPr>
              <a:t> </a:t>
            </a:r>
            <a:r>
              <a:rPr lang="cs-CZ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arrett Hardin"/>
              </a:rPr>
              <a:t>Hardin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Tragedy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 Označuje situaci, kdy je určitý omezený zdroj sdílen několika jednotlivci, kteří se při jeho využívání snaží maximalizovat svůj osobní 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žitek"/>
              </a:rPr>
              <a:t>užitek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Tato snaha ovšem v konečném důsledku může vést k nenávratnému vyčerpání daného zdroje (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Eroze (systémová dynamika)"/>
              </a:rPr>
              <a:t>erozi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surovinové základny), a tedy ke snížení užitku všech jednotlivců.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1983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Everett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Rogers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“sociology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agriculture”became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label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drew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biotechnologies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expansion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industrialized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agribusiness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globalization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agro-industrialized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1988,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Rural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Sociology and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sociology,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ecology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natural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sociology</a:t>
            </a:r>
          </a:p>
          <a:p>
            <a:pPr lvl="1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8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38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16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kritika americké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sociology“ od přispěvatelů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agrálního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časopisu Brázda (Paleček, Hertl) - americké rurální sociologii, která je podle jejich názoru příliš praktická, málo teoretická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1925, I. A. Bláha, zaujímal čelné postavení mezi československými sociology venkova. Jeho významná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kníha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Sociologie sedláka a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dělníka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se stala duchovním základem československé rurální sociologie, přestože Bláha tvrdí: „není rurální sociologie. Je jen sociologie.“  Vyšlo jako první svazek Masarykovy sociologické společnosti. Spekulativní sociologie. 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1933, Paleček ve své práci Nové selství z roku 1933 říká (str. 20): " ... působí téměř tragicky, když si uvědomíme, že se dnes východoevropské národy musí poučovat o povaze selství a morálního problému z americké literatury. Naléhavost vytvoření evropské a v jejím rámci československé sociologie venkova, která vlastními metodami měla řešit specifické celoevropské problémy.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 léta - vznik. Institut sociologie venkova a historie zemědělství (1965, Tauber) od počátku šedesátých let, se československá sociologie venkova ustavuje jako relativně samostatná vědecká disciplína, diskuse o významu a vlivu vědecko-technické revoluce. Jejím cílem mělo být zvýšení produktivita a snížení namáhavosti práce, zlepšení kulturního prostředí práce a životní úrovně pracujících v zemědělství vůbec.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1984, Librová, „Krajina v sociální percepci dětí.“ Městské i venkovské děti prezentují v kresbách a slohových úlohách na téma „místo, kde bych chtěl žít“ jako vytoužené průvodce budoucím životem nikoliv města a auta, ale volně žijící zvířata, les a louky. Znovunalézání obdivu ke krajině – arkadské tendence.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1988, Výzkum Názory občanů na kulturní život ve městě a na venkově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2004, Venkovy, Bohuslav Blažek – sociální ekolog. Místopředseda Spolku pro obnovu venkova. Starostům a dalším aktivním venkovským občanům poskytoval výraznou inspiraci jak pro reflexi venkovské identity, tak pro reálné drobné kroky zaměřené na každodennost.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5E31-4066-40B1-B789-6DA0183325B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26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91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65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31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7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8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60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65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13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80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70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86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FA9A0-57E4-492D-9E70-8B854E124D94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5D07C-DF5A-4F22-A90C-44DEFEFC5C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4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dirty="0" smtClean="0"/>
              <a:t>Výzkum venkova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28184" y="6237312"/>
            <a:ext cx="2915816" cy="38444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cs-CZ" dirty="0" smtClean="0"/>
              <a:t>23.3.2016</a:t>
            </a:r>
            <a:endParaRPr lang="cs-CZ" dirty="0"/>
          </a:p>
        </p:txBody>
      </p:sp>
      <p:pic>
        <p:nvPicPr>
          <p:cNvPr id="4" name="Picture 7" descr="maso_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204864"/>
            <a:ext cx="3670729" cy="275763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219515" cy="27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A.I.Bláha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6768752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Město jako nový sociální typ (rozdíl v povaze práce)</a:t>
            </a:r>
          </a:p>
          <a:p>
            <a:r>
              <a:rPr lang="cs-CZ" dirty="0" smtClean="0"/>
              <a:t>Modernita jako důsledek městskosti</a:t>
            </a:r>
          </a:p>
          <a:p>
            <a:r>
              <a:rPr lang="cs-CZ" dirty="0" smtClean="0"/>
              <a:t>První dotazníkové šetření</a:t>
            </a:r>
          </a:p>
          <a:p>
            <a:r>
              <a:rPr lang="cs-CZ" dirty="0"/>
              <a:t>Město je nositelem pokroku a změny, </a:t>
            </a:r>
            <a:r>
              <a:rPr lang="cs-CZ" dirty="0" smtClean="0"/>
              <a:t>venkov nositelem </a:t>
            </a:r>
            <a:r>
              <a:rPr lang="cs-CZ" dirty="0"/>
              <a:t>tradice a stability</a:t>
            </a:r>
            <a:r>
              <a:rPr lang="cs-CZ" dirty="0" smtClean="0"/>
              <a:t>.</a:t>
            </a:r>
          </a:p>
          <a:p>
            <a:r>
              <a:rPr lang="cs-CZ" dirty="0" smtClean="0"/>
              <a:t> „</a:t>
            </a:r>
            <a:r>
              <a:rPr lang="cs-CZ" dirty="0" err="1" smtClean="0"/>
              <a:t>Rubanism</a:t>
            </a:r>
            <a:r>
              <a:rPr lang="cs-CZ" dirty="0" smtClean="0"/>
              <a:t>“ – racionalizace zemědělské výroby</a:t>
            </a:r>
          </a:p>
          <a:p>
            <a:r>
              <a:rPr lang="cs-CZ" dirty="0" smtClean="0"/>
              <a:t>Kritika </a:t>
            </a:r>
            <a:r>
              <a:rPr lang="cs-CZ" dirty="0" err="1" smtClean="0"/>
              <a:t>rubanismu</a:t>
            </a:r>
            <a:r>
              <a:rPr lang="cs-CZ" dirty="0" smtClean="0"/>
              <a:t> 50. let: proletarizace venkova (práce </a:t>
            </a:r>
            <a:r>
              <a:rPr lang="cs-CZ" dirty="0"/>
              <a:t>se „odstěhovala z domova</a:t>
            </a:r>
            <a:r>
              <a:rPr lang="cs-CZ" dirty="0" smtClean="0"/>
              <a:t>“)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http://www.muni.cz/media/photo_src?photo=103&amp;size=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792"/>
            <a:ext cx="21669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H. LIBROVÁ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8958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594928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„Zemědělci se prostě projevují - pokud se týká vztahu k přírodnímu životnímu prostředí - jako méně zainteresovaná část obyvatelstva.“ </a:t>
            </a:r>
            <a:r>
              <a:rPr lang="cs-CZ" i="1" dirty="0" smtClean="0"/>
              <a:t> (Librová ,  1984)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907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503" y="160874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B. Blažek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5" y="1628800"/>
            <a:ext cx="8229600" cy="4908229"/>
          </a:xfrm>
        </p:spPr>
        <p:txBody>
          <a:bodyPr>
            <a:normAutofit fontScale="850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Produkční funkce venkova – likvidační</a:t>
            </a:r>
          </a:p>
          <a:p>
            <a:r>
              <a:rPr lang="cs-CZ" dirty="0" smtClean="0"/>
              <a:t>Kritika </a:t>
            </a:r>
            <a:r>
              <a:rPr lang="cs-CZ" i="1" dirty="0" smtClean="0"/>
              <a:t>„rurální idyly“ </a:t>
            </a:r>
            <a:r>
              <a:rPr lang="cs-CZ" dirty="0" smtClean="0"/>
              <a:t>– devastační pohled města</a:t>
            </a:r>
          </a:p>
          <a:p>
            <a:r>
              <a:rPr lang="cs-CZ" b="1" i="1" dirty="0" smtClean="0"/>
              <a:t>Regionalizmus</a:t>
            </a:r>
            <a:r>
              <a:rPr lang="cs-CZ" dirty="0" smtClean="0"/>
              <a:t> a decentralizace (</a:t>
            </a:r>
            <a:r>
              <a:rPr lang="cs-CZ" dirty="0" err="1" smtClean="0"/>
              <a:t>bottom</a:t>
            </a:r>
            <a:r>
              <a:rPr lang="cs-CZ" dirty="0" smtClean="0"/>
              <a:t> up proces)</a:t>
            </a:r>
          </a:p>
          <a:p>
            <a:r>
              <a:rPr lang="cs-CZ" dirty="0" smtClean="0"/>
              <a:t>Neexistují pozitiva ani negativa venkova</a:t>
            </a:r>
          </a:p>
          <a:p>
            <a:r>
              <a:rPr lang="cs-CZ" dirty="0" smtClean="0"/>
              <a:t>Změna vztahu město X venkov</a:t>
            </a:r>
          </a:p>
          <a:p>
            <a:r>
              <a:rPr lang="cs-CZ" b="1" dirty="0" smtClean="0"/>
              <a:t>Obnova ano, rozvoj ne</a:t>
            </a:r>
          </a:p>
          <a:p>
            <a:r>
              <a:rPr lang="cs-CZ" b="1" dirty="0" smtClean="0"/>
              <a:t>Řešení problémů pomocí problémů </a:t>
            </a:r>
            <a:r>
              <a:rPr lang="cs-CZ" dirty="0" smtClean="0"/>
              <a:t>(strukturálně funkcionalistický přístup – nalezení stability) X </a:t>
            </a:r>
            <a:r>
              <a:rPr lang="cs-CZ" dirty="0" err="1" smtClean="0"/>
              <a:t>Parsonsově</a:t>
            </a:r>
            <a:r>
              <a:rPr lang="cs-CZ" dirty="0" smtClean="0"/>
              <a:t> perspektivě – venkov hodnotu podle </a:t>
            </a:r>
            <a:r>
              <a:rPr lang="cs-CZ" dirty="0" err="1" smtClean="0"/>
              <a:t>fce</a:t>
            </a:r>
            <a:r>
              <a:rPr lang="cs-CZ" dirty="0" smtClean="0"/>
              <a:t>., kterou zastává a ne podle toho čím je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AutoShape 2" descr="Výsledek obrázku pro bohuslav bla&amp;zcaron;ek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http://www.casopisveronica.cz/up/fotografie/max_201503121442_Vavrouch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937"/>
            <a:ext cx="2881958" cy="20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 smtClean="0"/>
              <a:t>Aktuální otázky sociologie venkova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412776"/>
            <a:ext cx="7498080" cy="5016624"/>
          </a:xfrm>
        </p:spPr>
        <p:txBody>
          <a:bodyPr>
            <a:normAutofit fontScale="62500" lnSpcReduction="20000"/>
          </a:bodyPr>
          <a:lstStyle/>
          <a:p>
            <a:pPr lvl="0">
              <a:spcAft>
                <a:spcPts val="600"/>
              </a:spcAft>
            </a:pPr>
            <a:r>
              <a:rPr lang="cs-CZ" dirty="0" smtClean="0"/>
              <a:t>Současné urbanizační procesy a venkov. Vlivy </a:t>
            </a:r>
            <a:r>
              <a:rPr lang="cs-CZ" dirty="0" err="1" smtClean="0"/>
              <a:t>suburbanizace</a:t>
            </a:r>
            <a:r>
              <a:rPr lang="cs-CZ" dirty="0" smtClean="0"/>
              <a:t> a </a:t>
            </a:r>
            <a:r>
              <a:rPr lang="cs-CZ" dirty="0" err="1" smtClean="0"/>
              <a:t>urban</a:t>
            </a:r>
            <a:r>
              <a:rPr lang="cs-CZ" dirty="0" smtClean="0"/>
              <a:t> </a:t>
            </a:r>
            <a:r>
              <a:rPr lang="cs-CZ" dirty="0" err="1" smtClean="0"/>
              <a:t>sprawl</a:t>
            </a:r>
            <a:r>
              <a:rPr lang="cs-CZ" dirty="0" smtClean="0"/>
              <a:t> (</a:t>
            </a:r>
            <a:r>
              <a:rPr lang="cs-CZ" dirty="0" err="1" smtClean="0"/>
              <a:t>Ouředníček</a:t>
            </a:r>
            <a:r>
              <a:rPr lang="cs-CZ" dirty="0" smtClean="0"/>
              <a:t>, Šimon, Musil, </a:t>
            </a:r>
            <a:r>
              <a:rPr lang="cs-CZ" dirty="0" err="1" smtClean="0"/>
              <a:t>Galčanová</a:t>
            </a:r>
            <a:r>
              <a:rPr lang="cs-CZ" dirty="0" smtClean="0"/>
              <a:t>) </a:t>
            </a:r>
          </a:p>
          <a:p>
            <a:pPr lvl="0">
              <a:spcAft>
                <a:spcPts val="600"/>
              </a:spcAft>
            </a:pPr>
            <a:r>
              <a:rPr lang="cs-CZ" dirty="0" smtClean="0"/>
              <a:t>Rodina na venkově; změny ve struktuře zemědělství (v souvislosti s transformací) - rodinná hospodářství? (Sýkorová, </a:t>
            </a:r>
            <a:r>
              <a:rPr lang="cs-CZ" dirty="0" err="1" smtClean="0"/>
              <a:t>Machonin</a:t>
            </a:r>
            <a:r>
              <a:rPr lang="cs-CZ" dirty="0" smtClean="0"/>
              <a:t>)</a:t>
            </a:r>
          </a:p>
          <a:p>
            <a:pPr lvl="0">
              <a:spcAft>
                <a:spcPts val="600"/>
              </a:spcAft>
            </a:pPr>
            <a:r>
              <a:rPr lang="cs-CZ" dirty="0" smtClean="0"/>
              <a:t>Kvalita života na venkově; venkovský rozvoj; obnova venkova (Blažek)</a:t>
            </a:r>
          </a:p>
          <a:p>
            <a:pPr lvl="0">
              <a:spcAft>
                <a:spcPts val="600"/>
              </a:spcAft>
            </a:pPr>
            <a:r>
              <a:rPr lang="cs-CZ" dirty="0" smtClean="0"/>
              <a:t>Trvale udržitelný rozvoj venkovských regionů - politika, správa a řízení na venkově. Problém velmi malých obcí. Státní správa a samospráva (Majerová)</a:t>
            </a:r>
          </a:p>
          <a:p>
            <a:pPr lvl="0">
              <a:spcAft>
                <a:spcPts val="600"/>
              </a:spcAft>
            </a:pPr>
            <a:r>
              <a:rPr lang="cs-CZ" dirty="0" smtClean="0"/>
              <a:t>Lokální rurální rozvoj - hospodaření v krajině; změny v zemědělské práci; výzkum problémů spojených s industrializací zemědělství </a:t>
            </a:r>
          </a:p>
          <a:p>
            <a:pPr lvl="0">
              <a:spcAft>
                <a:spcPts val="600"/>
              </a:spcAft>
            </a:pPr>
            <a:r>
              <a:rPr lang="cs-CZ" dirty="0" smtClean="0"/>
              <a:t>ekologie a zemědělství; výzkum pozitivních i negativních dopadů technologického pokroku na životní prostředí a agrární komunity. </a:t>
            </a:r>
          </a:p>
          <a:p>
            <a:pPr lvl="0">
              <a:spcAft>
                <a:spcPts val="600"/>
              </a:spcAft>
            </a:pPr>
            <a:r>
              <a:rPr lang="cs-CZ" dirty="0" smtClean="0"/>
              <a:t>globalizace, globální problémy a jejich lokální konsekvence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Kontraurbanizace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stěhování lidí na venkov - paradoxní decentralizační trend uprostřed sjednocujícího a globalizujícího se světa - </a:t>
            </a:r>
            <a:r>
              <a:rPr lang="cs-CZ" dirty="0" err="1" smtClean="0"/>
              <a:t>kontraurbanizace</a:t>
            </a:r>
            <a:r>
              <a:rPr lang="cs-CZ" dirty="0" smtClean="0"/>
              <a:t> (</a:t>
            </a:r>
            <a:r>
              <a:rPr lang="cs-CZ" dirty="0" err="1" smtClean="0"/>
              <a:t>Barry</a:t>
            </a:r>
            <a:r>
              <a:rPr lang="cs-CZ" dirty="0" smtClean="0"/>
              <a:t>) - převaha migrace z měst na venkov nad migrací z venkova do měst</a:t>
            </a:r>
          </a:p>
          <a:p>
            <a:pPr lvl="0"/>
            <a:r>
              <a:rPr lang="cs-CZ" dirty="0" smtClean="0"/>
              <a:t>dobrovolná migrace na periferní venkov, která směřuje ze znečistěných měst do idylického prostředí venkova, a která je v souladu s rozšiřováním post-materialistických hodnot (</a:t>
            </a:r>
            <a:r>
              <a:rPr lang="cs-CZ" dirty="0" err="1" smtClean="0"/>
              <a:t>Inglehart</a:t>
            </a:r>
            <a:r>
              <a:rPr lang="cs-CZ" dirty="0" smtClean="0"/>
              <a:t>). </a:t>
            </a:r>
          </a:p>
          <a:p>
            <a:pPr lvl="0"/>
            <a:r>
              <a:rPr lang="cs-CZ" dirty="0" err="1" smtClean="0"/>
              <a:t>kontraurbanité</a:t>
            </a:r>
            <a:r>
              <a:rPr lang="cs-CZ" dirty="0" smtClean="0"/>
              <a:t> v Česku primárně nehledají idealizovanou venkovskou komunitu ve smyslu </a:t>
            </a:r>
            <a:r>
              <a:rPr lang="cs-CZ" i="1" dirty="0" err="1" smtClean="0"/>
              <a:t>gemeinschaft</a:t>
            </a:r>
            <a:r>
              <a:rPr lang="cs-CZ" dirty="0" smtClean="0"/>
              <a:t>, ale spíše venkovské prostředí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 obyvatelstva z měst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90274" y="1600200"/>
            <a:ext cx="71634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561" y="1772816"/>
            <a:ext cx="7929889" cy="39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57554"/>
            <a:ext cx="8229600" cy="441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k odchodu na venkov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cs-CZ" i="1" dirty="0" smtClean="0"/>
              <a:t>Navrátilci a </a:t>
            </a:r>
            <a:r>
              <a:rPr lang="cs-CZ" i="1" dirty="0" err="1" smtClean="0"/>
              <a:t>odpočinkáři</a:t>
            </a:r>
            <a:endParaRPr lang="cs-CZ" i="1" dirty="0" smtClean="0"/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cs-CZ" i="1" dirty="0" err="1" smtClean="0"/>
              <a:t>Empty</a:t>
            </a:r>
            <a:r>
              <a:rPr lang="cs-CZ" i="1" dirty="0" smtClean="0"/>
              <a:t> </a:t>
            </a:r>
            <a:r>
              <a:rPr lang="cs-CZ" i="1" dirty="0" err="1" smtClean="0"/>
              <a:t>nesters</a:t>
            </a:r>
            <a:endParaRPr lang="cs-CZ" i="1" dirty="0" smtClean="0"/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cs-CZ" i="1" dirty="0" err="1" smtClean="0"/>
              <a:t>Přírodomilci</a:t>
            </a:r>
            <a:r>
              <a:rPr lang="cs-CZ" i="1" dirty="0" smtClean="0"/>
              <a:t> a ekologové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cs-CZ" i="1" dirty="0" smtClean="0"/>
              <a:t>Mladí a zodpovědní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cs-CZ" i="1" dirty="0" smtClean="0"/>
              <a:t>Nedobrovolní vesničané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/>
              <a:t>Historie světové sociologie venkova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Inspirační zdroje </a:t>
            </a:r>
          </a:p>
          <a:p>
            <a:pPr lvl="1"/>
            <a:r>
              <a:rPr lang="cs-CZ" b="1" dirty="0" smtClean="0"/>
              <a:t>TONNIES</a:t>
            </a:r>
          </a:p>
          <a:p>
            <a:pPr lvl="1"/>
            <a:r>
              <a:rPr lang="cs-CZ" b="1" dirty="0" smtClean="0"/>
              <a:t>WEBER</a:t>
            </a:r>
          </a:p>
          <a:p>
            <a:pPr lvl="1"/>
            <a:r>
              <a:rPr lang="cs-CZ" b="1" dirty="0" smtClean="0"/>
              <a:t>DURKHEIM</a:t>
            </a:r>
          </a:p>
          <a:p>
            <a:r>
              <a:rPr lang="cs-CZ" b="1" dirty="0"/>
              <a:t>RURAL </a:t>
            </a:r>
            <a:r>
              <a:rPr lang="cs-CZ" b="1" dirty="0" smtClean="0"/>
              <a:t>SOCIOLOGY</a:t>
            </a:r>
          </a:p>
          <a:p>
            <a:r>
              <a:rPr lang="cs-CZ" b="1" dirty="0"/>
              <a:t>CHICAGSKÁ </a:t>
            </a:r>
            <a:r>
              <a:rPr lang="cs-CZ" b="1" dirty="0" smtClean="0"/>
              <a:t>ŠKOLA</a:t>
            </a:r>
          </a:p>
          <a:p>
            <a:r>
              <a:rPr lang="cs-CZ" b="1" dirty="0" smtClean="0"/>
              <a:t>Poválečný kritický přístup</a:t>
            </a:r>
          </a:p>
          <a:p>
            <a:pPr lvl="1"/>
            <a:r>
              <a:rPr lang="cs-CZ" dirty="0" err="1" smtClean="0"/>
              <a:t>Copp</a:t>
            </a:r>
            <a:r>
              <a:rPr lang="cs-CZ" dirty="0" smtClean="0"/>
              <a:t>, </a:t>
            </a:r>
            <a:r>
              <a:rPr lang="cs-CZ" dirty="0" err="1" smtClean="0"/>
              <a:t>Pahl</a:t>
            </a:r>
            <a:r>
              <a:rPr lang="cs-CZ" dirty="0" smtClean="0"/>
              <a:t>, </a:t>
            </a:r>
            <a:r>
              <a:rPr lang="cs-CZ" dirty="0" err="1" smtClean="0"/>
              <a:t>Newby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/>
              <a:t>Současná sociologie venkova</a:t>
            </a:r>
          </a:p>
          <a:p>
            <a:pPr lvl="1"/>
            <a:r>
              <a:rPr lang="cs-CZ" dirty="0" err="1" smtClean="0"/>
              <a:t>Mormont</a:t>
            </a:r>
            <a:endParaRPr lang="cs-CZ" dirty="0" smtClean="0"/>
          </a:p>
          <a:p>
            <a:pPr lvl="1"/>
            <a:r>
              <a:rPr lang="cs-CZ" dirty="0" smtClean="0"/>
              <a:t>Bell</a:t>
            </a:r>
          </a:p>
          <a:p>
            <a:pPr lvl="1"/>
            <a:r>
              <a:rPr lang="cs-CZ" dirty="0" err="1" smtClean="0"/>
              <a:t>Woods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6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0"/>
            <a:ext cx="7708392" cy="1268760"/>
          </a:xfrm>
        </p:spPr>
        <p:txBody>
          <a:bodyPr/>
          <a:lstStyle/>
          <a:p>
            <a:r>
              <a:rPr lang="cs-CZ" dirty="0" smtClean="0"/>
              <a:t>Pospolitost vs. 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0" y="260648"/>
            <a:ext cx="4001648" cy="62646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b="1" i="1" dirty="0" smtClean="0"/>
              <a:t>1887 F.TONNIES</a:t>
            </a:r>
            <a:endParaRPr lang="cs-CZ" dirty="0" smtClean="0"/>
          </a:p>
          <a:p>
            <a:pPr lvl="0"/>
            <a:r>
              <a:rPr lang="cs-CZ" u="sng" dirty="0" smtClean="0"/>
              <a:t>pospolitost </a:t>
            </a:r>
            <a:r>
              <a:rPr lang="cs-CZ" dirty="0" smtClean="0"/>
              <a:t>= sociální útvar, jehož členové žijí trvale, zpravidla od narození, vřelý pocit vzájemnosti, </a:t>
            </a:r>
            <a:r>
              <a:rPr lang="cs-CZ" dirty="0" err="1" smtClean="0"/>
              <a:t>autoriy</a:t>
            </a:r>
            <a:r>
              <a:rPr lang="cs-CZ" dirty="0" smtClean="0"/>
              <a:t>, výchozím typem je rodina a domácnost</a:t>
            </a:r>
          </a:p>
          <a:p>
            <a:pPr lvl="1"/>
            <a:r>
              <a:rPr lang="cs-CZ" dirty="0" smtClean="0"/>
              <a:t>organická vůle (</a:t>
            </a:r>
            <a:r>
              <a:rPr lang="cs-CZ" dirty="0" err="1" smtClean="0"/>
              <a:t>Wessenwille</a:t>
            </a:r>
            <a:r>
              <a:rPr lang="cs-CZ" dirty="0" smtClean="0"/>
              <a:t>) = přirozená vůle, tradiční, složité změny, hodnoty, přirozenost, dědíme po předcích, říká nám, co máme chtít a jak toho dosáhnout, dominantní v pospolitosti</a:t>
            </a:r>
          </a:p>
          <a:p>
            <a:pPr lvl="0"/>
            <a:r>
              <a:rPr lang="cs-CZ" u="sng" dirty="0" smtClean="0"/>
              <a:t>společnost</a:t>
            </a:r>
            <a:r>
              <a:rPr lang="cs-CZ" dirty="0" smtClean="0"/>
              <a:t> = v zásadě lidi nespojuje, nýbrž rozděluje, každý v ní jedná sám za sebe, statky nejsou společně sdíleny</a:t>
            </a:r>
          </a:p>
          <a:p>
            <a:pPr lvl="1"/>
            <a:r>
              <a:rPr lang="cs-CZ" dirty="0" smtClean="0"/>
              <a:t>arbitrární vůle (</a:t>
            </a:r>
            <a:r>
              <a:rPr lang="cs-CZ" dirty="0" err="1" smtClean="0"/>
              <a:t>Kürwille</a:t>
            </a:r>
            <a:r>
              <a:rPr lang="cs-CZ" dirty="0" smtClean="0"/>
              <a:t>) = novodobá, snadnější změny, sami si stanovujeme cíl a podle něj prostředek, jak cíle dosáhnout, kalkulace, dominantní ve společnosti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Ferdinand Tönnies (1855-1936) is best known for developing the concepts of Gemeinschaft &amp; Gesellschaft, which can be translated as &quot;community&quot; &amp; &quot;society.&quot; Gemeinschaft describes the kind of assoc. in which each member puts the interests of the group ahead of his or her own self-interest. The family is an example of this kind of association. In contrast, Gesellschaft describes an association in which the individual's interest takes precedence over the group's interest. gesellschaf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3004591" cy="4225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Max Weber - Na východ od Labe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691" y="1124744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b="1" dirty="0" smtClean="0"/>
              <a:t>M. WEBER (1864-1920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zkoumání pracovních podmínek v zemědělství ve východní Evropě</a:t>
            </a:r>
          </a:p>
          <a:p>
            <a:pPr lvl="1"/>
            <a:r>
              <a:rPr lang="cs-CZ" dirty="0" smtClean="0"/>
              <a:t>rostoucí individualismus zemědělců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mapoval rostoucí urbanizaci a industrializaci ve střední Evropě (zrod kapitalizmu)</a:t>
            </a:r>
          </a:p>
          <a:p>
            <a:pPr lvl="1"/>
            <a:r>
              <a:rPr lang="cs-CZ" dirty="0" err="1" smtClean="0"/>
              <a:t>Lebensführung</a:t>
            </a:r>
            <a:r>
              <a:rPr lang="cs-CZ" dirty="0" smtClean="0"/>
              <a:t> (</a:t>
            </a:r>
            <a:r>
              <a:rPr lang="cs-CZ" dirty="0" smtClean="0"/>
              <a:t>racionální snaha </a:t>
            </a:r>
            <a:r>
              <a:rPr lang="cs-CZ" dirty="0"/>
              <a:t>o záměrnou změnu životního </a:t>
            </a:r>
            <a:r>
              <a:rPr lang="cs-CZ" dirty="0" smtClean="0"/>
              <a:t>způsobu)</a:t>
            </a:r>
          </a:p>
          <a:p>
            <a:pPr lvl="1"/>
            <a:r>
              <a:rPr lang="cs-CZ" dirty="0" smtClean="0"/>
              <a:t>„ohrožené individuum“</a:t>
            </a:r>
          </a:p>
          <a:p>
            <a:pPr lvl="1"/>
            <a:r>
              <a:rPr lang="cs-CZ" dirty="0" smtClean="0"/>
              <a:t>„heroické individuum“</a:t>
            </a:r>
          </a:p>
          <a:p>
            <a:pPr lvl="1"/>
            <a:r>
              <a:rPr lang="cs-CZ" dirty="0" smtClean="0"/>
              <a:t>„ocelová klec“ </a:t>
            </a:r>
            <a:r>
              <a:rPr lang="cs-CZ" dirty="0"/>
              <a:t>mocenských institucí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16386" name="Picture 2" descr="http://figures.boundless.com/578/full/max-weber-1894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867705"/>
            <a:ext cx="1490886" cy="1990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Mechanická a organická solidarita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cs-CZ" dirty="0" smtClean="0"/>
              <a:t>Základní indikátor - charakter právních norem</a:t>
            </a:r>
          </a:p>
          <a:p>
            <a:pPr lvl="4"/>
            <a:r>
              <a:rPr lang="cs-CZ" dirty="0" smtClean="0"/>
              <a:t>V primitivní společnosti byla dělba práce velmi malá, ne-li žádná. </a:t>
            </a:r>
            <a:r>
              <a:rPr lang="cs-CZ" b="1" dirty="0" smtClean="0"/>
              <a:t>Ve společnosti tradiční si jsou individua podobná, zaměnitelná</a:t>
            </a:r>
            <a:r>
              <a:rPr lang="cs-CZ" dirty="0" smtClean="0"/>
              <a:t>; vlastní zájmy nejsou v konfliktu se společenskými. </a:t>
            </a:r>
            <a:r>
              <a:rPr lang="cs-CZ" b="1" dirty="0" smtClean="0"/>
              <a:t>V moderní společnosti plní každé individuum svou funkci.</a:t>
            </a:r>
            <a:r>
              <a:rPr lang="cs-CZ" dirty="0" smtClean="0"/>
              <a:t> Moderní doba je charakteristická pro rozvoj individuality, vlastních zájmů a náboženského individualismu</a:t>
            </a:r>
            <a:r>
              <a:rPr lang="cs-CZ" dirty="0" smtClean="0"/>
              <a:t>.</a:t>
            </a:r>
            <a:endParaRPr lang="cs-CZ" dirty="0" smtClean="0"/>
          </a:p>
          <a:p>
            <a:pPr marL="457200" lvl="1" indent="0">
              <a:buNone/>
            </a:pPr>
            <a:endParaRPr lang="cs-CZ" b="1" dirty="0" smtClean="0"/>
          </a:p>
          <a:p>
            <a:pPr lvl="1"/>
            <a:r>
              <a:rPr lang="cs-CZ" b="1" dirty="0" smtClean="0"/>
              <a:t>Tradiční </a:t>
            </a:r>
            <a:r>
              <a:rPr lang="cs-CZ" b="1" dirty="0" smtClean="0"/>
              <a:t>společnost </a:t>
            </a:r>
            <a:r>
              <a:rPr lang="cs-CZ" dirty="0" smtClean="0"/>
              <a:t>(</a:t>
            </a:r>
            <a:r>
              <a:rPr lang="cs-CZ" i="1" dirty="0" smtClean="0"/>
              <a:t>právo represivní</a:t>
            </a:r>
            <a:r>
              <a:rPr lang="cs-CZ" dirty="0" smtClean="0"/>
              <a:t>, mechanická solidarita) – náboženské zvyklosti, individuum je donuceno přijmout normy, přísný trest, silné kolektivní vědomí, individuum pohlceno společností</a:t>
            </a:r>
          </a:p>
          <a:p>
            <a:pPr lvl="1"/>
            <a:r>
              <a:rPr lang="cs-CZ" b="1" dirty="0" smtClean="0"/>
              <a:t>Moderní společnost </a:t>
            </a:r>
            <a:r>
              <a:rPr lang="cs-CZ" dirty="0" smtClean="0"/>
              <a:t>(</a:t>
            </a:r>
            <a:r>
              <a:rPr lang="cs-CZ" i="1" dirty="0" smtClean="0"/>
              <a:t>právo </a:t>
            </a:r>
            <a:r>
              <a:rPr lang="cs-CZ" i="1" dirty="0" err="1" smtClean="0"/>
              <a:t>restitutivní</a:t>
            </a:r>
            <a:r>
              <a:rPr lang="cs-CZ" dirty="0" smtClean="0"/>
              <a:t>, organická solidarita) – oslabování kolektivního vědomí, oslabení náboženského obsahu</a:t>
            </a:r>
          </a:p>
          <a:p>
            <a:endParaRPr lang="cs-CZ" dirty="0"/>
          </a:p>
        </p:txBody>
      </p:sp>
      <p:pic>
        <p:nvPicPr>
          <p:cNvPr id="17410" name="Picture 2" descr="http://upload.wikimedia.org/wikipedia/commons/thumb/2/24/Emile_Durkheim.jpg/220px-Emile_Durkhe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9" y="1988840"/>
            <a:ext cx="1069701" cy="15121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11560" y="3466335"/>
            <a:ext cx="234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Émile</a:t>
            </a:r>
            <a:r>
              <a:rPr lang="cs-CZ" sz="1200" dirty="0"/>
              <a:t> </a:t>
            </a:r>
            <a:r>
              <a:rPr lang="cs-CZ" sz="1200" dirty="0" err="1"/>
              <a:t>Durkheim</a:t>
            </a:r>
            <a:r>
              <a:rPr lang="cs-CZ" sz="1200" dirty="0"/>
              <a:t> (1858 –1917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sociologie venkova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1908, aplikovaná disciplína, zkoumání sociálních problémů venkova,  Theodor Roosevelt - „Country </a:t>
            </a:r>
            <a:r>
              <a:rPr lang="cs-CZ" sz="2400" dirty="0" err="1" smtClean="0"/>
              <a:t>Life</a:t>
            </a:r>
            <a:r>
              <a:rPr lang="cs-CZ" sz="2400" dirty="0" smtClean="0"/>
              <a:t> </a:t>
            </a:r>
            <a:r>
              <a:rPr lang="cs-CZ" sz="2400" dirty="0" err="1" smtClean="0"/>
              <a:t>Commission</a:t>
            </a:r>
            <a:r>
              <a:rPr lang="cs-CZ" sz="2400" dirty="0" smtClean="0"/>
              <a:t>“. 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1918-20, </a:t>
            </a:r>
            <a:r>
              <a:rPr lang="cs-CZ" sz="2400" b="1" dirty="0" smtClean="0"/>
              <a:t>CHICAGSKÁ ŠKOLA</a:t>
            </a:r>
            <a:r>
              <a:rPr lang="cs-CZ" sz="2400" dirty="0" smtClean="0"/>
              <a:t>  - Williama I. Thomase a Floriana </a:t>
            </a:r>
            <a:r>
              <a:rPr lang="cs-CZ" sz="2400" dirty="0" err="1" smtClean="0"/>
              <a:t>Znanieckeho</a:t>
            </a:r>
            <a:r>
              <a:rPr lang="cs-CZ" sz="2400" dirty="0" smtClean="0"/>
              <a:t>; Polský sedlák v Evropě a v Americe; metodologii terénního výzkumu;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1928 John M. </a:t>
            </a:r>
            <a:r>
              <a:rPr lang="cs-CZ" sz="2400" dirty="0" err="1" smtClean="0"/>
              <a:t>Gillette</a:t>
            </a:r>
            <a:r>
              <a:rPr lang="cs-CZ" sz="2400" dirty="0" smtClean="0"/>
              <a:t>, výuka sociologie venkova; </a:t>
            </a:r>
            <a:r>
              <a:rPr lang="cs-CZ" sz="2400" dirty="0" err="1" smtClean="0"/>
              <a:t>Rural</a:t>
            </a:r>
            <a:r>
              <a:rPr lang="cs-CZ" sz="2400" dirty="0" smtClean="0"/>
              <a:t> Sociology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pic>
        <p:nvPicPr>
          <p:cNvPr id="2050" name="Picture 2" descr="http://www.lib.uchicago.edu/e/webexhibits/mappingtheyoungmetropolis2/images/polish_peas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52" y="1556792"/>
            <a:ext cx="301438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90" y="1189374"/>
            <a:ext cx="2045923" cy="24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433388"/>
            <a:ext cx="64674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5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světové sociologie venkova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Pahl</a:t>
            </a:r>
            <a:r>
              <a:rPr lang="cs-CZ" dirty="0" smtClean="0"/>
              <a:t> (1966) – město x venkov samostatné entity? (podle soc. tříd neoddělitelné) </a:t>
            </a:r>
          </a:p>
          <a:p>
            <a:r>
              <a:rPr lang="cs-CZ" dirty="0" err="1" smtClean="0"/>
              <a:t>Copp</a:t>
            </a:r>
            <a:r>
              <a:rPr lang="cs-CZ" dirty="0" smtClean="0"/>
              <a:t> (1972) – neexistuje venkovskost (pouze analytické odlišení)</a:t>
            </a:r>
          </a:p>
          <a:p>
            <a:r>
              <a:rPr lang="cs-CZ" dirty="0" err="1" smtClean="0"/>
              <a:t>Newby</a:t>
            </a:r>
            <a:r>
              <a:rPr lang="cs-CZ" dirty="0" smtClean="0"/>
              <a:t> (1978) – neexistují venkovské populace, venkov nemá sociologický smysl</a:t>
            </a:r>
          </a:p>
          <a:p>
            <a:r>
              <a:rPr lang="cs-CZ" dirty="0" err="1" smtClean="0"/>
              <a:t>Mormont</a:t>
            </a:r>
            <a:r>
              <a:rPr lang="cs-CZ" dirty="0" smtClean="0"/>
              <a:t> (1990) – venkov jako sociální reprezentace, kategorie myšlení</a:t>
            </a:r>
          </a:p>
          <a:p>
            <a:r>
              <a:rPr lang="cs-CZ" dirty="0" smtClean="0"/>
              <a:t>Bell (1992) – reprezentace duality </a:t>
            </a:r>
            <a:r>
              <a:rPr lang="cs-CZ" dirty="0" err="1" smtClean="0"/>
              <a:t>identitární</a:t>
            </a:r>
            <a:r>
              <a:rPr lang="cs-CZ" dirty="0" smtClean="0"/>
              <a:t> základ; skrze venkovany se proměňuje </a:t>
            </a:r>
            <a:r>
              <a:rPr lang="cs-CZ" dirty="0" err="1" smtClean="0"/>
              <a:t>venko</a:t>
            </a:r>
            <a:r>
              <a:rPr lang="cs-CZ" dirty="0" smtClean="0"/>
              <a:t> – hybridní koncept </a:t>
            </a:r>
            <a:r>
              <a:rPr lang="cs-CZ" dirty="0" err="1" smtClean="0"/>
              <a:t>rurality</a:t>
            </a:r>
            <a:endParaRPr lang="cs-CZ" dirty="0" smtClean="0"/>
          </a:p>
          <a:p>
            <a:r>
              <a:rPr lang="cs-CZ" dirty="0" err="1" smtClean="0"/>
              <a:t>Urry</a:t>
            </a:r>
            <a:r>
              <a:rPr lang="cs-CZ" dirty="0" smtClean="0"/>
              <a:t> (1990) </a:t>
            </a:r>
            <a:r>
              <a:rPr lang="cs-CZ" dirty="0" err="1" smtClean="0"/>
              <a:t>komodifikace</a:t>
            </a:r>
            <a:r>
              <a:rPr lang="cs-CZ" dirty="0" smtClean="0"/>
              <a:t> rurální idyly – kořeny idyly ve městě (</a:t>
            </a:r>
            <a:r>
              <a:rPr lang="cs-CZ" dirty="0" err="1" smtClean="0"/>
              <a:t>Hopkins</a:t>
            </a:r>
            <a:r>
              <a:rPr lang="cs-CZ" dirty="0" smtClean="0"/>
              <a:t>) </a:t>
            </a:r>
          </a:p>
          <a:p>
            <a:r>
              <a:rPr lang="cs-CZ" dirty="0" err="1" smtClean="0"/>
              <a:t>Murdoch</a:t>
            </a:r>
            <a:r>
              <a:rPr lang="cs-CZ" dirty="0" smtClean="0"/>
              <a:t>, </a:t>
            </a:r>
            <a:r>
              <a:rPr lang="cs-CZ" dirty="0" err="1" smtClean="0"/>
              <a:t>Pratt</a:t>
            </a:r>
            <a:r>
              <a:rPr lang="cs-CZ" dirty="0" smtClean="0"/>
              <a:t> (1993) – proti </a:t>
            </a:r>
            <a:r>
              <a:rPr lang="cs-CZ" dirty="0" err="1" smtClean="0"/>
              <a:t>dichotomizaci</a:t>
            </a:r>
            <a:r>
              <a:rPr lang="cs-CZ" dirty="0"/>
              <a:t> </a:t>
            </a:r>
            <a:r>
              <a:rPr lang="cs-CZ" dirty="0" smtClean="0"/>
              <a:t>a deprivaci venkova jako zaostalé oblasti</a:t>
            </a:r>
          </a:p>
          <a:p>
            <a:pPr lvl="1"/>
            <a:r>
              <a:rPr lang="cs-CZ" dirty="0" smtClean="0"/>
              <a:t>Bell (2007) – proti politice ochrany</a:t>
            </a:r>
          </a:p>
          <a:p>
            <a:r>
              <a:rPr lang="cs-CZ" dirty="0" err="1" smtClean="0"/>
              <a:t>Woods</a:t>
            </a:r>
            <a:r>
              <a:rPr lang="cs-CZ" dirty="0" smtClean="0"/>
              <a:t> (2005) – globalizace venkova</a:t>
            </a:r>
          </a:p>
          <a:p>
            <a:r>
              <a:rPr lang="cs-CZ" dirty="0" err="1" smtClean="0"/>
              <a:t>Hermas</a:t>
            </a:r>
            <a:r>
              <a:rPr lang="cs-CZ" dirty="0" smtClean="0"/>
              <a:t> a kol. (2009) – 4 diskurzy o venkově (laický, populární, profesionální, akademický)</a:t>
            </a:r>
          </a:p>
          <a:p>
            <a:r>
              <a:rPr lang="cs-CZ" dirty="0" err="1" smtClean="0"/>
              <a:t>Thuessen</a:t>
            </a:r>
            <a:r>
              <a:rPr lang="cs-CZ" dirty="0" smtClean="0"/>
              <a:t> (2010) – členství v rozvojových programech neznamená rovnost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Historie československé sociologie venkova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772816"/>
            <a:ext cx="5040560" cy="482453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z="5100" dirty="0" smtClean="0"/>
              <a:t>kritika americké „</a:t>
            </a:r>
            <a:r>
              <a:rPr lang="cs-CZ" sz="5100" dirty="0" err="1" smtClean="0"/>
              <a:t>rural</a:t>
            </a:r>
            <a:r>
              <a:rPr lang="cs-CZ" sz="5100" dirty="0" smtClean="0"/>
              <a:t> sociology“ (Paleček, </a:t>
            </a:r>
            <a:r>
              <a:rPr lang="cs-CZ" sz="5100" dirty="0" err="1" smtClean="0"/>
              <a:t>Hertl</a:t>
            </a:r>
            <a:r>
              <a:rPr lang="cs-CZ" sz="5100" dirty="0" smtClean="0"/>
              <a:t>)</a:t>
            </a:r>
          </a:p>
          <a:p>
            <a:pPr lvl="0"/>
            <a:r>
              <a:rPr lang="cs-CZ" sz="5100" dirty="0" smtClean="0"/>
              <a:t>1925, I. A. Bláha, </a:t>
            </a:r>
            <a:r>
              <a:rPr lang="cs-CZ" sz="5100" i="1" u="sng" dirty="0" smtClean="0"/>
              <a:t>Sociologie sedláka a </a:t>
            </a:r>
            <a:r>
              <a:rPr lang="cs-CZ" sz="5100" u="sng" dirty="0" smtClean="0"/>
              <a:t>dělníka</a:t>
            </a:r>
            <a:endParaRPr lang="cs-CZ" sz="5100" dirty="0" smtClean="0"/>
          </a:p>
          <a:p>
            <a:pPr lvl="0"/>
            <a:r>
              <a:rPr lang="cs-CZ" sz="5100" dirty="0" smtClean="0"/>
              <a:t>60. léta - vznik. Institut sociologie venkova a historie zemědělství (1965, </a:t>
            </a:r>
            <a:r>
              <a:rPr lang="cs-CZ" sz="5100" dirty="0" err="1" smtClean="0"/>
              <a:t>Tauber</a:t>
            </a:r>
            <a:r>
              <a:rPr lang="cs-CZ" sz="5100" dirty="0" smtClean="0"/>
              <a:t>)</a:t>
            </a:r>
          </a:p>
          <a:p>
            <a:pPr lvl="0"/>
            <a:r>
              <a:rPr lang="cs-CZ" sz="5100" dirty="0" smtClean="0"/>
              <a:t>1984, Librová, „Krajina v sociální percepci dětí.“ </a:t>
            </a:r>
          </a:p>
          <a:p>
            <a:pPr lvl="0"/>
            <a:r>
              <a:rPr lang="cs-CZ" sz="5100" dirty="0" smtClean="0"/>
              <a:t>1988, výzkum Názory občanů na kulturní život ve městě a na venkově</a:t>
            </a:r>
          </a:p>
          <a:p>
            <a:pPr lvl="0"/>
            <a:r>
              <a:rPr lang="cs-CZ" sz="5100" dirty="0" smtClean="0"/>
              <a:t>2004, Bohuslav Blažek, Venkovy </a:t>
            </a:r>
          </a:p>
          <a:p>
            <a:endParaRPr lang="cs-CZ" dirty="0"/>
          </a:p>
        </p:txBody>
      </p:sp>
      <p:pic>
        <p:nvPicPr>
          <p:cNvPr id="6148" name="Picture 4" descr="http://www.rostin.cz/images/stories/se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44824"/>
            <a:ext cx="190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2576</Words>
  <Application>Microsoft Office PowerPoint</Application>
  <PresentationFormat>Předvádění na obrazovce (4:3)</PresentationFormat>
  <Paragraphs>279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Výzkum venkova</vt:lpstr>
      <vt:lpstr>Historie světové sociologie venkova </vt:lpstr>
      <vt:lpstr>Pospolitost vs. Společnost</vt:lpstr>
      <vt:lpstr>Max Weber - Na východ od Labe</vt:lpstr>
      <vt:lpstr>Mechanická a organická solidarita</vt:lpstr>
      <vt:lpstr>Vznik sociologie venkova </vt:lpstr>
      <vt:lpstr>Prezentace aplikace PowerPoint</vt:lpstr>
      <vt:lpstr>Vývoj světové sociologie venkova</vt:lpstr>
      <vt:lpstr>Historie československé sociologie venkova</vt:lpstr>
      <vt:lpstr>A.I.Bláha</vt:lpstr>
      <vt:lpstr>H. LIBROVÁ</vt:lpstr>
      <vt:lpstr>B. Blažek</vt:lpstr>
      <vt:lpstr>Aktuální otázky sociologie venkova  </vt:lpstr>
      <vt:lpstr>Kontraurbanizace</vt:lpstr>
      <vt:lpstr>Migrace obyvatelstva z měst</vt:lpstr>
      <vt:lpstr>Prezentace aplikace PowerPoint</vt:lpstr>
      <vt:lpstr>Prezentace aplikace PowerPoint</vt:lpstr>
      <vt:lpstr>Motivace k odchodu na venkov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sociologie venkova</dc:title>
  <dc:creator>P</dc:creator>
  <cp:lastModifiedBy>Lukáš Kala</cp:lastModifiedBy>
  <cp:revision>31</cp:revision>
  <cp:lastPrinted>2016-03-23T11:22:57Z</cp:lastPrinted>
  <dcterms:created xsi:type="dcterms:W3CDTF">2014-09-12T09:35:51Z</dcterms:created>
  <dcterms:modified xsi:type="dcterms:W3CDTF">2016-03-23T11:23:53Z</dcterms:modified>
</cp:coreProperties>
</file>