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30"/>
  </p:notesMasterIdLst>
  <p:sldIdLst>
    <p:sldId id="259" r:id="rId2"/>
    <p:sldId id="261" r:id="rId3"/>
    <p:sldId id="283" r:id="rId4"/>
    <p:sldId id="295" r:id="rId5"/>
    <p:sldId id="297" r:id="rId6"/>
    <p:sldId id="296" r:id="rId7"/>
    <p:sldId id="298" r:id="rId8"/>
    <p:sldId id="284" r:id="rId9"/>
    <p:sldId id="291" r:id="rId10"/>
    <p:sldId id="285" r:id="rId11"/>
    <p:sldId id="292" r:id="rId12"/>
    <p:sldId id="286" r:id="rId13"/>
    <p:sldId id="293" r:id="rId14"/>
    <p:sldId id="299" r:id="rId15"/>
    <p:sldId id="300" r:id="rId16"/>
    <p:sldId id="287" r:id="rId17"/>
    <p:sldId id="288" r:id="rId18"/>
    <p:sldId id="294" r:id="rId19"/>
    <p:sldId id="289" r:id="rId20"/>
    <p:sldId id="303" r:id="rId21"/>
    <p:sldId id="302" r:id="rId22"/>
    <p:sldId id="304" r:id="rId23"/>
    <p:sldId id="305" r:id="rId24"/>
    <p:sldId id="307" r:id="rId25"/>
    <p:sldId id="308" r:id="rId26"/>
    <p:sldId id="306" r:id="rId27"/>
    <p:sldId id="301" r:id="rId28"/>
    <p:sldId id="290" r:id="rId29"/>
  </p:sldIdLst>
  <p:sldSz cx="10080625" cy="7559675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Paul Orsillo" initials="NP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37" autoAdjust="0"/>
  </p:normalViewPr>
  <p:slideViewPr>
    <p:cSldViewPr snapToGrid="0">
      <p:cViewPr>
        <p:scale>
          <a:sx n="60" d="100"/>
          <a:sy n="60" d="100"/>
        </p:scale>
        <p:origin x="-1482" y="-16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23502-7255-41F0-A7E1-06F08E57918C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1FB99-846B-4951-B8F1-DACDE01BC3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 v prvních dnech si přišli všechno okouknout. Mně to bylo celkem fuk.“ (R13) Přistěhovalec se tak stává objektem zájmu, a to zejména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obcích, pro které je přistěhovalectví z velkých měst nezvyklé.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Právě sdílení každodennosti zakládá sousedský vztah, typický pro vesnické prostředí. Soused byl obvykle jedním z prvních lidí, se kterým se přistěhovalec blíže seznamoval, a to díky tomu, že se spolu nejčastěji setkávali.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FB99-846B-4951-B8F1-DACDE01BC350}" type="slidenum">
              <a:rPr lang="cs-CZ" smtClean="0"/>
              <a:t>27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7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3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33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82560" y="302760"/>
            <a:ext cx="8265240" cy="12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582560" y="1595880"/>
            <a:ext cx="8265240" cy="52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8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64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4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1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2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42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38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8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582560" y="302760"/>
            <a:ext cx="8265240" cy="1259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58445" y="2301658"/>
            <a:ext cx="8568531" cy="1620430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Duše venkova</a:t>
            </a:r>
            <a:br>
              <a:rPr lang="cs-CZ" sz="5400" b="1" dirty="0" smtClean="0"/>
            </a:br>
            <a:r>
              <a:rPr lang="cs-CZ" sz="1800" b="1" i="1" dirty="0" smtClean="0"/>
              <a:t>o identitách venkova</a:t>
            </a:r>
            <a:endParaRPr lang="cs-CZ" sz="1800" i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v rámci kurzu HEN 555</a:t>
            </a:r>
          </a:p>
          <a:p>
            <a:r>
              <a:rPr lang="cs-CZ" dirty="0" smtClean="0"/>
              <a:t>Mgr. Lukáš Kala, Ph.D.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Venkov jako komunita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Individuální </a:t>
            </a:r>
            <a:r>
              <a:rPr lang="cs-CZ" dirty="0" smtClean="0"/>
              <a:t>identifikace </a:t>
            </a:r>
            <a:r>
              <a:rPr lang="cs-CZ" dirty="0" smtClean="0"/>
              <a:t>zdůrazňuje odlišnost, kolektivní identifikace naopak vyzdvihuje podobnost mezi svými členy (</a:t>
            </a:r>
            <a:r>
              <a:rPr lang="cs-CZ" dirty="0" err="1" smtClean="0"/>
              <a:t>Jenkins</a:t>
            </a:r>
            <a:r>
              <a:rPr lang="cs-CZ" dirty="0" smtClean="0"/>
              <a:t> 2008: 73, 145).</a:t>
            </a:r>
          </a:p>
          <a:p>
            <a:r>
              <a:rPr lang="cs-CZ" dirty="0" smtClean="0"/>
              <a:t>Venkov se vymezuje vůči městu, ale různé skupiny se vymezují také v rámci venkova (</a:t>
            </a:r>
            <a:r>
              <a:rPr lang="cs-CZ" dirty="0" err="1" smtClean="0"/>
              <a:t>horňáci</a:t>
            </a:r>
            <a:r>
              <a:rPr lang="cs-CZ" dirty="0" smtClean="0"/>
              <a:t> x </a:t>
            </a:r>
            <a:r>
              <a:rPr lang="cs-CZ" dirty="0" err="1" smtClean="0"/>
              <a:t>dolňáci</a:t>
            </a:r>
            <a:r>
              <a:rPr lang="cs-CZ" dirty="0" smtClean="0"/>
              <a:t>); členství...koreluje především s příbuzenskými a přátelskými svazky členů . (</a:t>
            </a:r>
            <a:r>
              <a:rPr lang="cs-CZ" dirty="0" err="1" smtClean="0"/>
              <a:t>Kandert</a:t>
            </a:r>
            <a:r>
              <a:rPr lang="cs-CZ" dirty="0" smtClean="0"/>
              <a:t> 2004: 199).</a:t>
            </a:r>
          </a:p>
          <a:p>
            <a:r>
              <a:rPr lang="de-DE" dirty="0" err="1" smtClean="0"/>
              <a:t>Tonnies</a:t>
            </a:r>
            <a:r>
              <a:rPr lang="de-DE" dirty="0" smtClean="0"/>
              <a:t> </a:t>
            </a:r>
            <a:r>
              <a:rPr lang="de-DE" i="1" dirty="0" smtClean="0"/>
              <a:t>„Gemeinschaft und </a:t>
            </a:r>
            <a:r>
              <a:rPr lang="de-DE" i="1" dirty="0" err="1" smtClean="0"/>
              <a:t>Gesellschafť</a:t>
            </a:r>
            <a:r>
              <a:rPr lang="cs-CZ" i="1" dirty="0" smtClean="0"/>
              <a:t>: pospolitost</a:t>
            </a:r>
            <a:r>
              <a:rPr lang="cs-CZ" dirty="0" smtClean="0"/>
              <a:t> a společnost; organický život, založený na blízkých vztazích jedinců, žijících pohromadě, oproti společnosti založené na imaginární, mechanické struktuře.</a:t>
            </a:r>
          </a:p>
          <a:p>
            <a:r>
              <a:rPr lang="pl-PL" dirty="0" smtClean="0"/>
              <a:t>Komunita vždy odkazuje k místu</a:t>
            </a:r>
            <a:r>
              <a:rPr lang="cs-CZ" dirty="0" smtClean="0"/>
              <a:t> v rámci něhož členové vstupují do vztahů. Zakládá sociální systém, který stojí na podobnosti životních podmínek (Flora 2004). Předpokládá společný života a starost o další členy. (</a:t>
            </a:r>
            <a:r>
              <a:rPr lang="cs-CZ" dirty="0" err="1" smtClean="0"/>
              <a:t>Urry</a:t>
            </a:r>
            <a:r>
              <a:rPr lang="cs-CZ" dirty="0" smtClean="0"/>
              <a:t> 2000)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 descr="maso_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719" y="583766"/>
            <a:ext cx="8225811" cy="617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venkovské komunity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Nespolupracující kliky; klika, která je </a:t>
            </a:r>
            <a:r>
              <a:rPr lang="cs-CZ" dirty="0" smtClean="0"/>
              <a:t>u moci, pak skrze své členy kontroluje všechny významné instituce ve vesnici </a:t>
            </a:r>
            <a:r>
              <a:rPr lang="cs-CZ" sz="3600" dirty="0" smtClean="0"/>
              <a:t>(</a:t>
            </a:r>
            <a:r>
              <a:rPr lang="cs-CZ" sz="3600" dirty="0" err="1" smtClean="0"/>
              <a:t>Haukanes</a:t>
            </a:r>
            <a:r>
              <a:rPr lang="cs-CZ" sz="3600" dirty="0" smtClean="0"/>
              <a:t> 2004) </a:t>
            </a:r>
            <a:endParaRPr lang="cs-CZ" dirty="0" smtClean="0"/>
          </a:p>
          <a:p>
            <a:r>
              <a:rPr lang="cs-CZ" dirty="0" smtClean="0"/>
              <a:t>Účastí na společenských aktivitách v obci vzniká vzájemný pocit sounáležitosti v dané komunitě </a:t>
            </a:r>
            <a:r>
              <a:rPr lang="en-US" dirty="0" smtClean="0"/>
              <a:t>– </a:t>
            </a:r>
            <a:r>
              <a:rPr lang="cs-CZ" dirty="0" smtClean="0"/>
              <a:t>pocit povinnosti se</a:t>
            </a:r>
            <a:r>
              <a:rPr lang="en-US" dirty="0" smtClean="0"/>
              <a:t> </a:t>
            </a:r>
            <a:r>
              <a:rPr lang="cs-CZ" dirty="0" smtClean="0"/>
              <a:t>zúčastnit </a:t>
            </a:r>
            <a:r>
              <a:rPr lang="cs-CZ" sz="3600" dirty="0" smtClean="0"/>
              <a:t>(</a:t>
            </a:r>
            <a:r>
              <a:rPr lang="cs-CZ" sz="3600" dirty="0" err="1" smtClean="0"/>
              <a:t>Haukanes</a:t>
            </a:r>
            <a:r>
              <a:rPr lang="cs-CZ" sz="3600" dirty="0" smtClean="0"/>
              <a:t> 2004) </a:t>
            </a:r>
            <a:endParaRPr lang="cs-CZ" dirty="0" smtClean="0"/>
          </a:p>
          <a:p>
            <a:r>
              <a:rPr lang="cs-CZ" dirty="0" smtClean="0"/>
              <a:t>Vztah k půdě skrze zahrádkaření: </a:t>
            </a:r>
            <a:r>
              <a:rPr lang="fi-FI" dirty="0" smtClean="0"/>
              <a:t>Haukanes (2004) oproti Perlínovi</a:t>
            </a:r>
            <a:r>
              <a:rPr lang="cs-CZ" dirty="0" smtClean="0"/>
              <a:t> vidí v restitucích určité oživení vztahu mezi identitou lidí a půdou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 descr="http://www.tvrtm.cz/magazin/foto/13573_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099" y="582011"/>
            <a:ext cx="76200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Dvojí zakotvení venkovského člověka</a:t>
            </a:r>
            <a:br>
              <a:rPr lang="cs-CZ" dirty="0" smtClean="0"/>
            </a:br>
            <a:r>
              <a:rPr lang="cs-CZ" sz="1600" i="1" dirty="0" smtClean="0"/>
              <a:t>Rolník a krajina (Lapka a </a:t>
            </a:r>
            <a:r>
              <a:rPr lang="cs-CZ" sz="1600" i="1" dirty="0" err="1" smtClean="0"/>
              <a:t>Gottlieb</a:t>
            </a:r>
            <a:r>
              <a:rPr lang="cs-CZ" sz="1600" i="1" dirty="0" smtClean="0"/>
              <a:t> 2000)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Rodová zakotvenost</a:t>
            </a:r>
          </a:p>
          <a:p>
            <a:pPr lvl="1"/>
            <a:r>
              <a:rPr lang="cs-CZ" dirty="0" smtClean="0"/>
              <a:t>Spoluexistence živých a mrtvých</a:t>
            </a:r>
          </a:p>
          <a:p>
            <a:pPr lvl="1"/>
            <a:r>
              <a:rPr lang="cs-CZ" dirty="0" smtClean="0"/>
              <a:t>Rolník není v prostoru a čase sám</a:t>
            </a:r>
          </a:p>
          <a:p>
            <a:pPr lvl="1"/>
            <a:r>
              <a:rPr lang="cs-CZ" dirty="0" smtClean="0"/>
              <a:t>Návaznost a odpovědnost</a:t>
            </a:r>
          </a:p>
          <a:p>
            <a:pPr lvl="0">
              <a:buNone/>
            </a:pPr>
            <a:r>
              <a:rPr lang="cs-CZ" dirty="0" smtClean="0">
                <a:solidFill>
                  <a:prstClr val="black"/>
                </a:solidFill>
              </a:rPr>
              <a:t>Transcendentální zakotvenost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„bytí na vídrholci“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činorodá víra (člověče přičiň se a Bůh ti požehná“)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soužití s přírodou (péče o boží dílo)</a:t>
            </a:r>
            <a:endParaRPr lang="cs-CZ" dirty="0" smtClean="0">
              <a:solidFill>
                <a:prstClr val="black"/>
              </a:solidFill>
            </a:endParaRP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856" y="396985"/>
            <a:ext cx="4209175" cy="6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 dirty="0" smtClean="0"/>
              <a:t>Kulturní participace v lokalitě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ja-JP" dirty="0"/>
              <a:t>J</a:t>
            </a:r>
            <a:r>
              <a:rPr lang="cs-CZ" altLang="ja-JP" dirty="0" smtClean="0"/>
              <a:t>e </a:t>
            </a:r>
            <a:r>
              <a:rPr lang="cs-CZ" altLang="ja-JP" dirty="0"/>
              <a:t>nezbytná složka zdravé a udržitelné </a:t>
            </a:r>
            <a:r>
              <a:rPr lang="cs-CZ" altLang="ja-JP" dirty="0" smtClean="0"/>
              <a:t>společnosti – kultura </a:t>
            </a:r>
            <a:r>
              <a:rPr lang="cs-CZ" altLang="ja-JP" dirty="0"/>
              <a:t>jako čtvrtý pilíř udržitelného rozvoje </a:t>
            </a:r>
            <a:r>
              <a:rPr lang="cs-CZ" altLang="ja-JP" dirty="0" smtClean="0"/>
              <a:t>Agendy 21</a:t>
            </a:r>
            <a:endParaRPr lang="cs-CZ" altLang="ja-JP" dirty="0"/>
          </a:p>
          <a:p>
            <a:pPr>
              <a:defRPr/>
            </a:pPr>
            <a:r>
              <a:rPr lang="cs-CZ" altLang="ja-JP" dirty="0"/>
              <a:t>P</a:t>
            </a:r>
            <a:r>
              <a:rPr lang="cs-CZ" altLang="ja-JP" dirty="0" smtClean="0"/>
              <a:t>odporuje </a:t>
            </a:r>
            <a:r>
              <a:rPr lang="cs-CZ" altLang="ja-JP" dirty="0"/>
              <a:t>lokální udržitelný rozvoj </a:t>
            </a:r>
          </a:p>
          <a:p>
            <a:pPr>
              <a:defRPr/>
            </a:pPr>
            <a:r>
              <a:rPr lang="cs-CZ" altLang="ja-JP" dirty="0"/>
              <a:t>N</a:t>
            </a:r>
            <a:r>
              <a:rPr lang="cs-CZ" altLang="ja-JP" dirty="0" smtClean="0"/>
              <a:t>apomáhá </a:t>
            </a:r>
            <a:r>
              <a:rPr lang="cs-CZ" altLang="ja-JP" dirty="0"/>
              <a:t>identifikaci s místem </a:t>
            </a:r>
            <a:endParaRPr lang="cs-CZ" altLang="ja-JP" dirty="0" smtClean="0"/>
          </a:p>
          <a:p>
            <a:pPr>
              <a:defRPr/>
            </a:pPr>
            <a:r>
              <a:rPr lang="cs-CZ" altLang="ja-JP" dirty="0" smtClean="0"/>
              <a:t>Přispívá </a:t>
            </a:r>
            <a:r>
              <a:rPr lang="cs-CZ" altLang="ja-JP" dirty="0"/>
              <a:t>k účasti na procesech lokální demokracie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venkovské kultury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04031" y="1636699"/>
            <a:ext cx="3821827" cy="52387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ja-JP" sz="3100" dirty="0" smtClean="0"/>
              <a:t> </a:t>
            </a:r>
            <a:r>
              <a:rPr lang="cs-CZ" altLang="ja-JP" sz="2400" dirty="0" smtClean="0"/>
              <a:t>Kulturní participace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 smtClean="0"/>
              <a:t>Městská </a:t>
            </a:r>
            <a:r>
              <a:rPr lang="cs-CZ" sz="2400" dirty="0"/>
              <a:t>kultura </a:t>
            </a:r>
            <a:r>
              <a:rPr lang="cs-CZ" sz="2400" dirty="0" smtClean="0"/>
              <a:t>– masová, vysoká, vázaná na kulturní zařízení a instituce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 smtClean="0"/>
              <a:t>Venkovská </a:t>
            </a:r>
            <a:r>
              <a:rPr lang="cs-CZ" sz="2400" dirty="0"/>
              <a:t>kultura - </a:t>
            </a:r>
            <a:r>
              <a:rPr lang="cs-CZ" sz="2400" dirty="0" smtClean="0"/>
              <a:t>lokální prostředí, lidová, vázaná na aktivní občany a místní </a:t>
            </a:r>
            <a:r>
              <a:rPr lang="cs-CZ" sz="2400" dirty="0" err="1" smtClean="0"/>
              <a:t>spolk</a:t>
            </a: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ja-JP" sz="2400" dirty="0"/>
              <a:t>Stírání </a:t>
            </a:r>
            <a:r>
              <a:rPr lang="cs-CZ" altLang="ja-JP" sz="2400" dirty="0" smtClean="0"/>
              <a:t>kulturních </a:t>
            </a:r>
            <a:r>
              <a:rPr lang="cs-CZ" altLang="ja-JP" sz="2400" dirty="0"/>
              <a:t>rozdílů mezi venkovským a městským </a:t>
            </a:r>
            <a:r>
              <a:rPr lang="cs-CZ" altLang="ja-JP" sz="2400" dirty="0" smtClean="0"/>
              <a:t>prostředím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Účast na lokální kultuře a identifikace s </a:t>
            </a:r>
            <a:r>
              <a:rPr lang="cs-CZ" sz="2400" dirty="0" smtClean="0"/>
              <a:t>lokalitou (větší ochota účastnit se akcí v místě)</a:t>
            </a:r>
          </a:p>
          <a:p>
            <a:pPr>
              <a:lnSpc>
                <a:spcPct val="80000"/>
              </a:lnSpc>
              <a:defRPr/>
            </a:pPr>
            <a:r>
              <a:rPr lang="cs-CZ" altLang="ja-JP" sz="2400" dirty="0" smtClean="0"/>
              <a:t>Spolková činnost a lokální identita</a:t>
            </a:r>
            <a:endParaRPr lang="cs-CZ" altLang="ja-JP" sz="2400" dirty="0"/>
          </a:p>
          <a:p>
            <a:pPr>
              <a:lnSpc>
                <a:spcPct val="80000"/>
              </a:lnSpc>
              <a:defRPr/>
            </a:pPr>
            <a:endParaRPr lang="cs-CZ" altLang="ja-JP" dirty="0" smtClean="0"/>
          </a:p>
          <a:p>
            <a:pPr>
              <a:lnSpc>
                <a:spcPct val="80000"/>
              </a:lnSpc>
              <a:defRPr/>
            </a:pPr>
            <a:endParaRPr lang="cs-CZ" altLang="ja-JP" dirty="0" smtClean="0"/>
          </a:p>
          <a:p>
            <a:pPr>
              <a:lnSpc>
                <a:spcPct val="80000"/>
              </a:lnSpc>
              <a:defRPr/>
            </a:pPr>
            <a:endParaRPr lang="cs-CZ" altLang="ja-JP" dirty="0"/>
          </a:p>
          <a:p>
            <a:pPr lvl="1">
              <a:lnSpc>
                <a:spcPct val="80000"/>
              </a:lnSpc>
              <a:defRPr/>
            </a:pPr>
            <a:endParaRPr lang="cs-CZ" altLang="ja-JP" sz="1500" dirty="0"/>
          </a:p>
          <a:p>
            <a:pPr lvl="1">
              <a:lnSpc>
                <a:spcPct val="80000"/>
              </a:lnSpc>
              <a:defRPr/>
            </a:pPr>
            <a:endParaRPr lang="cs-CZ" altLang="ja-JP" sz="1500" dirty="0" smtClean="0"/>
          </a:p>
          <a:p>
            <a:pPr lvl="1">
              <a:lnSpc>
                <a:spcPct val="80000"/>
              </a:lnSpc>
              <a:defRPr/>
            </a:pPr>
            <a:endParaRPr lang="cs-CZ" altLang="ja-JP" sz="1500" dirty="0"/>
          </a:p>
          <a:p>
            <a:pPr lvl="1">
              <a:lnSpc>
                <a:spcPct val="80000"/>
              </a:lnSpc>
              <a:defRPr/>
            </a:pPr>
            <a:endParaRPr lang="cs-CZ" altLang="ja-JP" sz="1500" dirty="0" smtClean="0"/>
          </a:p>
          <a:p>
            <a:pPr lvl="1">
              <a:lnSpc>
                <a:spcPct val="80000"/>
              </a:lnSpc>
              <a:defRPr/>
            </a:pPr>
            <a:endParaRPr lang="cs-CZ" altLang="ja-JP" sz="1500" dirty="0"/>
          </a:p>
          <a:p>
            <a:pPr lvl="1">
              <a:lnSpc>
                <a:spcPct val="80000"/>
              </a:lnSpc>
              <a:defRPr/>
            </a:pPr>
            <a:endParaRPr lang="cs-CZ" altLang="ja-JP" sz="1500" dirty="0" smtClean="0"/>
          </a:p>
          <a:p>
            <a:pPr lvl="1">
              <a:lnSpc>
                <a:spcPct val="80000"/>
              </a:lnSpc>
              <a:defRPr/>
            </a:pPr>
            <a:endParaRPr lang="cs-CZ" altLang="ja-JP" sz="1500" dirty="0"/>
          </a:p>
          <a:p>
            <a:pPr lvl="1">
              <a:lnSpc>
                <a:spcPct val="80000"/>
              </a:lnSpc>
              <a:defRPr/>
            </a:pPr>
            <a:endParaRPr lang="cs-CZ" altLang="ja-JP" sz="1500" dirty="0" smtClean="0"/>
          </a:p>
          <a:p>
            <a:pPr lvl="1">
              <a:lnSpc>
                <a:spcPct val="80000"/>
              </a:lnSpc>
              <a:defRPr/>
            </a:pPr>
            <a:endParaRPr lang="cs-CZ" altLang="ja-JP" sz="1500" dirty="0"/>
          </a:p>
          <a:p>
            <a:pPr lvl="1">
              <a:lnSpc>
                <a:spcPct val="80000"/>
              </a:lnSpc>
              <a:defRPr/>
            </a:pPr>
            <a:endParaRPr lang="cs-CZ" altLang="ja-JP" sz="1500" dirty="0" smtClean="0"/>
          </a:p>
          <a:p>
            <a:pPr lvl="1">
              <a:lnSpc>
                <a:spcPct val="80000"/>
              </a:lnSpc>
              <a:defRPr/>
            </a:pPr>
            <a:endParaRPr lang="cs-CZ" altLang="ja-JP" sz="1500" dirty="0"/>
          </a:p>
          <a:p>
            <a:pPr lvl="1">
              <a:lnSpc>
                <a:spcPct val="80000"/>
              </a:lnSpc>
              <a:defRPr/>
            </a:pPr>
            <a:endParaRPr lang="cs-CZ" altLang="ja-JP" sz="1500" dirty="0" smtClean="0"/>
          </a:p>
          <a:p>
            <a:pPr lvl="1">
              <a:lnSpc>
                <a:spcPct val="80000"/>
              </a:lnSpc>
              <a:defRPr/>
            </a:pPr>
            <a:endParaRPr lang="cs-CZ" altLang="ja-JP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802162" y="5764225"/>
            <a:ext cx="4455776" cy="3537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altLang="ja-JP" dirty="0" smtClean="0"/>
              <a:t>Naše společná přítomnost (</a:t>
            </a:r>
            <a:r>
              <a:rPr lang="cs-CZ" altLang="ja-JP" dirty="0" err="1" smtClean="0"/>
              <a:t>Šafr</a:t>
            </a:r>
            <a:r>
              <a:rPr lang="cs-CZ" altLang="ja-JP" dirty="0" smtClean="0"/>
              <a:t> </a:t>
            </a:r>
            <a:r>
              <a:rPr lang="cs-CZ" altLang="ja-JP" dirty="0" err="1" smtClean="0"/>
              <a:t>et</a:t>
            </a:r>
            <a:r>
              <a:rPr lang="cs-CZ" altLang="ja-JP" dirty="0" smtClean="0"/>
              <a:t> </a:t>
            </a:r>
            <a:r>
              <a:rPr lang="cs-CZ" altLang="ja-JP" dirty="0" err="1" smtClean="0"/>
              <a:t>al</a:t>
            </a:r>
            <a:r>
              <a:rPr lang="cs-CZ" altLang="ja-JP" dirty="0" smtClean="0"/>
              <a:t>. 2012) </a:t>
            </a:r>
            <a:endParaRPr lang="cs-CZ" dirty="0"/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4802162" y="1716075"/>
          <a:ext cx="5000388" cy="4011140"/>
        </p:xfrm>
        <a:graphic>
          <a:graphicData uri="http://schemas.openxmlformats.org/presentationml/2006/ole">
            <p:oleObj spid="_x0000_s1029" name="List" r:id="rId3" imgW="5196845" imgH="407661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http://g.denik.cz/47/06/num-1222-1_denik-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3529" cy="3965370"/>
          </a:xfrm>
          <a:prstGeom prst="rect">
            <a:avLst/>
          </a:prstGeom>
          <a:noFill/>
        </p:spPr>
      </p:pic>
      <p:pic>
        <p:nvPicPr>
          <p:cNvPr id="41988" name="Picture 4" descr="http://storage.pozary.cz/2014/07/53d202adc7a97/0nvmme5r3y/12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346" y="3994640"/>
            <a:ext cx="5666280" cy="3565035"/>
          </a:xfrm>
          <a:prstGeom prst="rect">
            <a:avLst/>
          </a:prstGeom>
          <a:noFill/>
        </p:spPr>
      </p:pic>
      <p:pic>
        <p:nvPicPr>
          <p:cNvPr id="41990" name="Picture 6" descr="http://g.denik.cz/55/28/6042865-fotbal-okresni-prebor-ofs-zlin-mladocva-b-nevsova_galerie-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7267" y="709448"/>
            <a:ext cx="4513358" cy="2523796"/>
          </a:xfrm>
          <a:prstGeom prst="rect">
            <a:avLst/>
          </a:prstGeom>
          <a:noFill/>
        </p:spPr>
      </p:pic>
      <p:pic>
        <p:nvPicPr>
          <p:cNvPr id="41992" name="Picture 8" descr="http://www.tyden.cz/obrazek/201411/54785e5565521/zahradka-547863782e1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211" y="4320422"/>
            <a:ext cx="3794120" cy="263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Lokální identita</a:t>
            </a:r>
            <a:br>
              <a:rPr lang="cs-CZ" dirty="0" smtClean="0"/>
            </a:br>
            <a:r>
              <a:rPr lang="cs-CZ" sz="1800" i="1" dirty="0" smtClean="0"/>
              <a:t> </a:t>
            </a:r>
            <a:r>
              <a:rPr lang="cs-CZ" sz="1800" i="1" dirty="0" err="1" smtClean="0"/>
              <a:t>Šafr</a:t>
            </a:r>
            <a:r>
              <a:rPr lang="cs-CZ" sz="1800" i="1" dirty="0" smtClean="0"/>
              <a:t>, Patočková 2012</a:t>
            </a:r>
            <a:endParaRPr lang="cs-CZ" sz="1800" i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Je podporována kulturní participací, zejména pak účastí na lokálních kulturních akcích</a:t>
            </a:r>
          </a:p>
          <a:p>
            <a:pPr>
              <a:defRPr/>
            </a:pPr>
            <a:r>
              <a:rPr lang="cs-CZ" dirty="0"/>
              <a:t>Obousměrný vztah: identifikace s místem, kde žiji, vede k zvýšení zájmu o kulturní dění a </a:t>
            </a:r>
            <a:r>
              <a:rPr lang="cs-CZ" dirty="0" smtClean="0"/>
              <a:t>spolky.</a:t>
            </a:r>
          </a:p>
          <a:p>
            <a:pPr>
              <a:defRPr/>
            </a:pPr>
            <a:r>
              <a:rPr lang="cs-CZ" dirty="0" smtClean="0"/>
              <a:t>Příslušnost </a:t>
            </a:r>
            <a:r>
              <a:rPr lang="cs-CZ" dirty="0"/>
              <a:t>k </a:t>
            </a:r>
            <a:r>
              <a:rPr lang="cs-CZ" dirty="0" smtClean="0"/>
              <a:t>nejbližšímu </a:t>
            </a:r>
            <a:r>
              <a:rPr lang="cs-CZ" dirty="0"/>
              <a:t>sousedství (na venkově pociťuje 70 % lidí silnou až velmi silnou vazbu</a:t>
            </a:r>
            <a:r>
              <a:rPr lang="cs-CZ" dirty="0" smtClean="0"/>
              <a:t>) </a:t>
            </a:r>
            <a:endParaRPr lang="cs-CZ" dirty="0"/>
          </a:p>
          <a:p>
            <a:pPr>
              <a:defRPr/>
            </a:pPr>
            <a:r>
              <a:rPr lang="cs-CZ" dirty="0" smtClean="0"/>
              <a:t>Pocit </a:t>
            </a:r>
            <a:r>
              <a:rPr lang="cs-CZ" dirty="0"/>
              <a:t>lokální identity silnější u „spolkových lidí“ –nezřetelněji u dobrovolných hasičů a členů kulturně-uměleckých sdruženích; souvislost se „zasíťováním“ (zapojení do sítě pomoci → strukturní sociální kapitál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Identita nesouvisí výrazněji s velikostí vesnice, ale je silněji pociťována s přibývajícím věkem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17" y="286995"/>
            <a:ext cx="9453662" cy="1260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Rekapitulace historických proměn </a:t>
            </a:r>
            <a:br>
              <a:rPr lang="cs-CZ" dirty="0" smtClean="0"/>
            </a:br>
            <a:r>
              <a:rPr lang="cs-CZ" dirty="0" smtClean="0"/>
              <a:t>venkova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" y="2002221"/>
            <a:ext cx="9065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zrušení poddanství </a:t>
            </a:r>
            <a:r>
              <a:rPr lang="cs-CZ" sz="2000" dirty="0"/>
              <a:t>a </a:t>
            </a:r>
            <a:r>
              <a:rPr lang="cs-CZ" sz="2000" dirty="0" smtClean="0"/>
              <a:t>roboty </a:t>
            </a:r>
            <a:r>
              <a:rPr lang="cs-CZ" sz="2000" dirty="0" smtClean="0"/>
              <a:t>(fakticky 1. </a:t>
            </a:r>
            <a:r>
              <a:rPr lang="cs-CZ" sz="2000" dirty="0" err="1" smtClean="0"/>
              <a:t>pol</a:t>
            </a:r>
            <a:r>
              <a:rPr lang="cs-CZ" sz="2000" dirty="0" smtClean="0"/>
              <a:t>. 19. stol.)→ </a:t>
            </a:r>
            <a:r>
              <a:rPr lang="cs-CZ" sz="2000" dirty="0"/>
              <a:t>neformální </a:t>
            </a:r>
            <a:r>
              <a:rPr lang="cs-CZ" sz="2000" dirty="0" smtClean="0"/>
              <a:t>poddanství, pachtování na panské půdě </a:t>
            </a:r>
            <a:r>
              <a:rPr lang="cs-CZ" sz="2000" dirty="0"/>
              <a:t>→ </a:t>
            </a:r>
            <a:r>
              <a:rPr lang="cs-CZ" sz="2000" b="1" dirty="0" smtClean="0"/>
              <a:t>dluhy </a:t>
            </a:r>
            <a:r>
              <a:rPr lang="cs-CZ" sz="2000" b="1" dirty="0"/>
              <a:t>a úvěrová </a:t>
            </a:r>
            <a:r>
              <a:rPr lang="cs-CZ" sz="2000" b="1" dirty="0" smtClean="0"/>
              <a:t>lichva </a:t>
            </a:r>
            <a:r>
              <a:rPr lang="cs-CZ" sz="2000" dirty="0" smtClean="0"/>
              <a:t>→ svépomocné spolky </a:t>
            </a:r>
            <a:r>
              <a:rPr lang="cs-CZ" sz="2000" dirty="0"/>
              <a:t>→ </a:t>
            </a:r>
            <a:r>
              <a:rPr lang="cs-CZ" sz="2000" dirty="0" smtClean="0"/>
              <a:t>nové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patent umožňující </a:t>
            </a:r>
            <a:r>
              <a:rPr lang="cs-CZ" sz="2000" b="1" dirty="0"/>
              <a:t>dělení </a:t>
            </a:r>
            <a:r>
              <a:rPr lang="cs-CZ" sz="2000" b="1" dirty="0" smtClean="0"/>
              <a:t>pozemků </a:t>
            </a:r>
            <a:r>
              <a:rPr lang="cs-CZ" sz="2000" b="1" dirty="0" smtClean="0"/>
              <a:t> </a:t>
            </a:r>
            <a:r>
              <a:rPr lang="cs-CZ" sz="2000" dirty="0" smtClean="0"/>
              <a:t>(2. </a:t>
            </a:r>
            <a:r>
              <a:rPr lang="cs-CZ" sz="2000" dirty="0" err="1" smtClean="0"/>
              <a:t>pol</a:t>
            </a:r>
            <a:r>
              <a:rPr lang="cs-CZ" sz="2000" dirty="0" smtClean="0"/>
              <a:t>. 19. stol.)→ </a:t>
            </a:r>
            <a:r>
              <a:rPr lang="cs-CZ" sz="2000" dirty="0"/>
              <a:t>majetková stratifikace </a:t>
            </a:r>
            <a:r>
              <a:rPr lang="cs-CZ" sz="2000" dirty="0" smtClean="0"/>
              <a:t>venkova </a:t>
            </a:r>
            <a:r>
              <a:rPr lang="cs-CZ" sz="2000" dirty="0"/>
              <a:t>→ </a:t>
            </a:r>
            <a:r>
              <a:rPr lang="cs-CZ" sz="2000" dirty="0" smtClean="0"/>
              <a:t> </a:t>
            </a:r>
            <a:r>
              <a:rPr lang="cs-CZ" sz="2000" b="1" dirty="0" smtClean="0"/>
              <a:t>sociální nerovnosti </a:t>
            </a:r>
            <a:r>
              <a:rPr lang="cs-CZ" sz="2000" dirty="0"/>
              <a:t>→ </a:t>
            </a:r>
            <a:r>
              <a:rPr lang="cs-CZ" sz="2000" dirty="0" smtClean="0"/>
              <a:t> odhod obyvatelstva do měst a zámoří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záborový zákon (1. republika)  a jeho selhání </a:t>
            </a:r>
            <a:r>
              <a:rPr lang="cs-CZ" sz="2000" dirty="0"/>
              <a:t>→ </a:t>
            </a:r>
            <a:r>
              <a:rPr lang="cs-CZ" sz="2000" b="1" dirty="0" smtClean="0"/>
              <a:t>prohlubování nerovností </a:t>
            </a:r>
            <a:r>
              <a:rPr lang="cs-CZ" sz="2000" dirty="0"/>
              <a:t>→ </a:t>
            </a:r>
            <a:r>
              <a:rPr lang="cs-CZ" sz="2000" dirty="0" smtClean="0"/>
              <a:t> ekonomická krize </a:t>
            </a:r>
            <a:r>
              <a:rPr lang="cs-CZ" sz="2000" dirty="0"/>
              <a:t>–</a:t>
            </a:r>
            <a:r>
              <a:rPr lang="en-US" sz="2000" dirty="0"/>
              <a:t>&gt;</a:t>
            </a:r>
            <a:r>
              <a:rPr lang="cs-CZ" sz="2000" dirty="0"/>
              <a:t> státní zakázky –</a:t>
            </a:r>
            <a:r>
              <a:rPr lang="en-US" sz="2000" dirty="0"/>
              <a:t>&gt;</a:t>
            </a:r>
            <a:r>
              <a:rPr lang="cs-CZ" sz="2000" dirty="0"/>
              <a:t> meliorace a inženýrské zásahy do krajiny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vyvlastnění  půdy a majetku </a:t>
            </a:r>
            <a:r>
              <a:rPr lang="cs-CZ" sz="2000" dirty="0" smtClean="0"/>
              <a:t> Čechů a Židů během </a:t>
            </a:r>
            <a:r>
              <a:rPr lang="cs-CZ" sz="2000" dirty="0" smtClean="0"/>
              <a:t>2. světové války </a:t>
            </a:r>
            <a:r>
              <a:rPr lang="cs-CZ" sz="2000" dirty="0"/>
              <a:t>–</a:t>
            </a:r>
            <a:r>
              <a:rPr lang="en-US" sz="2000" dirty="0"/>
              <a:t>&gt;</a:t>
            </a: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cs-CZ" sz="2000" b="1" dirty="0" smtClean="0"/>
              <a:t>odsun německého obyvatelstva po válce</a:t>
            </a:r>
            <a:r>
              <a:rPr lang="cs-CZ" sz="2000" dirty="0" smtClean="0"/>
              <a:t> </a:t>
            </a:r>
            <a:r>
              <a:rPr lang="cs-CZ" sz="2000" dirty="0"/>
              <a:t>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/>
              <a:t>přerozdělování 1/3 půdy </a:t>
            </a:r>
            <a:r>
              <a:rPr lang="cs-CZ" sz="2000" dirty="0" smtClean="0"/>
              <a:t>ČR </a:t>
            </a:r>
            <a:r>
              <a:rPr lang="cs-CZ" sz="2000" dirty="0"/>
              <a:t>–</a:t>
            </a:r>
            <a:r>
              <a:rPr lang="en-US" sz="2000" dirty="0"/>
              <a:t>&gt;</a:t>
            </a:r>
            <a:r>
              <a:rPr lang="cs-CZ" sz="2000" dirty="0"/>
              <a:t> </a:t>
            </a:r>
            <a:r>
              <a:rPr lang="cs-CZ" sz="2000" dirty="0" smtClean="0"/>
              <a:t>kolonizace  pohraničních oblastí </a:t>
            </a:r>
            <a:r>
              <a:rPr lang="cs-CZ" sz="2000" dirty="0"/>
              <a:t> –</a:t>
            </a:r>
            <a:r>
              <a:rPr lang="en-US" sz="2000" dirty="0"/>
              <a:t>&gt;</a:t>
            </a:r>
            <a:r>
              <a:rPr lang="cs-CZ" sz="2000" dirty="0"/>
              <a:t> </a:t>
            </a:r>
            <a:r>
              <a:rPr lang="cs-CZ" sz="2000" dirty="0" smtClean="0"/>
              <a:t> diverzifikace venkova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poválečný zákaz  agrární strany </a:t>
            </a:r>
            <a:r>
              <a:rPr lang="cs-CZ" sz="2000" dirty="0" smtClean="0"/>
              <a:t>–</a:t>
            </a:r>
            <a:r>
              <a:rPr lang="en-US" sz="2000" dirty="0" smtClean="0"/>
              <a:t>&gt; </a:t>
            </a:r>
            <a:r>
              <a:rPr lang="cs-CZ" sz="2000" b="1" dirty="0" smtClean="0"/>
              <a:t>potírání </a:t>
            </a:r>
            <a:r>
              <a:rPr lang="cs-CZ" sz="2000" b="1" dirty="0" smtClean="0"/>
              <a:t>tradic </a:t>
            </a:r>
            <a:r>
              <a:rPr lang="cs-CZ" sz="2000" dirty="0" smtClean="0"/>
              <a:t>–</a:t>
            </a:r>
            <a:r>
              <a:rPr lang="en-US" sz="2000" dirty="0" smtClean="0"/>
              <a:t>&gt;</a:t>
            </a:r>
            <a:r>
              <a:rPr lang="cs-CZ" sz="2000" dirty="0" smtClean="0"/>
              <a:t> upevňování vlivu KSČ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postupná </a:t>
            </a:r>
            <a:r>
              <a:rPr lang="cs-CZ" sz="2000" b="1" dirty="0" smtClean="0"/>
              <a:t>kolektivizace</a:t>
            </a:r>
            <a:r>
              <a:rPr lang="cs-CZ" sz="2000" dirty="0" smtClean="0"/>
              <a:t>  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 smtClean="0"/>
              <a:t>likvidační </a:t>
            </a:r>
            <a:r>
              <a:rPr lang="cs-CZ" sz="2000" dirty="0" smtClean="0"/>
              <a:t>odvody –</a:t>
            </a:r>
            <a:r>
              <a:rPr lang="en-US" sz="2000" dirty="0" smtClean="0"/>
              <a:t>&gt; </a:t>
            </a:r>
            <a:r>
              <a:rPr lang="cs-CZ" sz="2000" dirty="0" smtClean="0"/>
              <a:t>odhalování </a:t>
            </a:r>
            <a:r>
              <a:rPr lang="cs-CZ" sz="2000" dirty="0" err="1" smtClean="0"/>
              <a:t>kulaků</a:t>
            </a:r>
            <a:r>
              <a:rPr lang="cs-CZ" sz="2000" dirty="0" smtClean="0"/>
              <a:t> 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 smtClean="0"/>
              <a:t>znárodňování </a:t>
            </a:r>
            <a:r>
              <a:rPr lang="cs-CZ" sz="2000" dirty="0" smtClean="0"/>
              <a:t>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 smtClean="0"/>
              <a:t> </a:t>
            </a:r>
            <a:r>
              <a:rPr lang="cs-CZ" sz="2000" b="1" dirty="0" smtClean="0"/>
              <a:t>scelování půdy </a:t>
            </a:r>
            <a:r>
              <a:rPr lang="cs-CZ" sz="2000" dirty="0" smtClean="0"/>
              <a:t>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 smtClean="0"/>
              <a:t> intenzifikace zem. výroby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práce za  jednotku </a:t>
            </a:r>
            <a:r>
              <a:rPr lang="cs-CZ" sz="2000" dirty="0" smtClean="0"/>
              <a:t>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 smtClean="0"/>
              <a:t> zemědělství – nejhůře placená  profese </a:t>
            </a:r>
            <a:r>
              <a:rPr lang="cs-CZ" sz="2000" dirty="0" smtClean="0"/>
              <a:t>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b="1" dirty="0" smtClean="0"/>
              <a:t>odliv  lidí do města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efektivita </a:t>
            </a:r>
            <a:r>
              <a:rPr lang="cs-CZ" sz="2000" dirty="0" smtClean="0"/>
              <a:t>správy 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b="1" dirty="0" smtClean="0"/>
              <a:t>střediskové </a:t>
            </a:r>
            <a:r>
              <a:rPr lang="cs-CZ" sz="2000" b="1" dirty="0" smtClean="0"/>
              <a:t>obce </a:t>
            </a:r>
            <a:r>
              <a:rPr lang="cs-CZ" sz="2000" dirty="0" smtClean="0"/>
              <a:t>–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 smtClean="0"/>
              <a:t> úpadek větší části venkova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1415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http://files.fslipina.webnode.cz/200000091-50fe652f24/kroj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099" y="58332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 lokální identity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Konstrukce </a:t>
            </a:r>
            <a:r>
              <a:rPr lang="cs-CZ" dirty="0" smtClean="0"/>
              <a:t>identity </a:t>
            </a:r>
            <a:r>
              <a:rPr lang="cs-CZ" dirty="0" smtClean="0"/>
              <a:t>implikuje </a:t>
            </a:r>
            <a:r>
              <a:rPr lang="cs-CZ" dirty="0" smtClean="0"/>
              <a:t>tvorbu a udržování hranic mezi </a:t>
            </a:r>
            <a:r>
              <a:rPr lang="cs-CZ" dirty="0" smtClean="0"/>
              <a:t>členy komunity </a:t>
            </a:r>
            <a:r>
              <a:rPr lang="cs-CZ" dirty="0" smtClean="0"/>
              <a:t>a těmi druhými. (Bauman 2001; </a:t>
            </a:r>
            <a:r>
              <a:rPr lang="cs-CZ" dirty="0" err="1" smtClean="0"/>
              <a:t>Eriksen</a:t>
            </a:r>
            <a:r>
              <a:rPr lang="cs-CZ" dirty="0" smtClean="0"/>
              <a:t> </a:t>
            </a:r>
            <a:r>
              <a:rPr lang="cs-CZ" dirty="0" smtClean="0"/>
              <a:t>2007)</a:t>
            </a:r>
          </a:p>
          <a:p>
            <a:r>
              <a:rPr lang="cs-CZ" dirty="0" smtClean="0"/>
              <a:t>typizační schémata: </a:t>
            </a:r>
            <a:r>
              <a:rPr lang="cs-CZ" dirty="0" smtClean="0"/>
              <a:t>skrze která přisuzujeme jednotlivcům </a:t>
            </a:r>
            <a:r>
              <a:rPr lang="cs-CZ" dirty="0" smtClean="0"/>
              <a:t>členství (symbolické </a:t>
            </a:r>
            <a:r>
              <a:rPr lang="cs-CZ" dirty="0" smtClean="0"/>
              <a:t>kódování </a:t>
            </a:r>
            <a:r>
              <a:rPr lang="cs-CZ" dirty="0" smtClean="0"/>
              <a:t>)</a:t>
            </a:r>
          </a:p>
          <a:p>
            <a:r>
              <a:rPr lang="cs-CZ" dirty="0" smtClean="0"/>
              <a:t>variabilní </a:t>
            </a:r>
            <a:r>
              <a:rPr lang="cs-CZ" dirty="0" smtClean="0"/>
              <a:t>pojetí </a:t>
            </a:r>
            <a:r>
              <a:rPr lang="cs-CZ" dirty="0" smtClean="0"/>
              <a:t>symbolů příslušenství do skupiny (Berger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Luckmann</a:t>
            </a:r>
            <a:r>
              <a:rPr lang="cs-CZ" dirty="0" smtClean="0"/>
              <a:t> 1999; </a:t>
            </a:r>
            <a:r>
              <a:rPr lang="cs-CZ" dirty="0" err="1" smtClean="0"/>
              <a:t>Jenkins</a:t>
            </a:r>
            <a:r>
              <a:rPr lang="cs-CZ" dirty="0" smtClean="0"/>
              <a:t> 2008;</a:t>
            </a:r>
            <a:r>
              <a:rPr lang="cs-CZ" dirty="0" err="1" smtClean="0"/>
              <a:t>Szaló</a:t>
            </a:r>
            <a:r>
              <a:rPr lang="cs-CZ" dirty="0" smtClean="0"/>
              <a:t> 2003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Formální venkovské identity</a:t>
            </a:r>
          </a:p>
          <a:p>
            <a:pPr lvl="1"/>
            <a:r>
              <a:rPr lang="cs-CZ" dirty="0" smtClean="0"/>
              <a:t>marketingová venkovská identita (idyla,nostalgie, autenticita, zdraví…) – fiktivní reprezentace</a:t>
            </a:r>
          </a:p>
          <a:p>
            <a:pPr lvl="1"/>
            <a:r>
              <a:rPr lang="cs-CZ" dirty="0" smtClean="0"/>
              <a:t>zpolitizovaná venkovská identita 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Regionalismy </a:t>
            </a:r>
            <a:r>
              <a:rPr lang="cs-CZ" dirty="0" smtClean="0"/>
              <a:t>či dialektismy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217" y="6999890"/>
            <a:ext cx="9072563" cy="241744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zdroj: Český jazykový atlas</a:t>
            </a:r>
            <a:endParaRPr lang="cs-CZ" dirty="0"/>
          </a:p>
        </p:txBody>
      </p:sp>
      <p:pic>
        <p:nvPicPr>
          <p:cNvPr id="45058" name="Picture 2" descr="http://nase-rec.ujc.cas.cz/userfiles/image/84_04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209" y="1619962"/>
            <a:ext cx="8251803" cy="544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Obvyklé koncovky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6082" name="Picture 2" descr="http://u.smedata.sk/blogidnes/article/1/25/255111/255111_clanok_foto_362.jpg?r=0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04" y="1748712"/>
            <a:ext cx="4781157" cy="3044005"/>
          </a:xfrm>
          <a:prstGeom prst="rect">
            <a:avLst/>
          </a:prstGeom>
          <a:noFill/>
        </p:spPr>
      </p:pic>
      <p:pic>
        <p:nvPicPr>
          <p:cNvPr id="46084" name="Picture 4" descr="http://nase-rec.ujc.cas.cz/userfiles/image/86_01-05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021" y="2175806"/>
            <a:ext cx="4158269" cy="2506553"/>
          </a:xfrm>
          <a:prstGeom prst="rect">
            <a:avLst/>
          </a:prstGeom>
          <a:noFill/>
        </p:spPr>
      </p:pic>
      <p:pic>
        <p:nvPicPr>
          <p:cNvPr id="46086" name="Picture 6" descr="http://img.reflex.cz/img/3/article/2314277_cesky-jazykovy-at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3629"/>
            <a:ext cx="4974678" cy="2584708"/>
          </a:xfrm>
          <a:prstGeom prst="rect">
            <a:avLst/>
          </a:prstGeom>
          <a:noFill/>
        </p:spPr>
      </p:pic>
      <p:pic>
        <p:nvPicPr>
          <p:cNvPr id="46088" name="Picture 8" descr="http://nase-rec.ujc.cas.cz/userfiles/image/82_04/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1" y="4815216"/>
            <a:ext cx="4058197" cy="241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Specifická nářeční </a:t>
            </a:r>
            <a:r>
              <a:rPr lang="cs-CZ" dirty="0" smtClean="0"/>
              <a:t>pojmenování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9154" name="Picture 2" descr="http://nesmrtelnost.chrousta.cz/wp-content/uploads/2013/05/beruska-nare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979" y="1307446"/>
            <a:ext cx="8598009" cy="5637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0178" name="Picture 2" descr="http://www.gisportal.cz/wp-content/uploads/2013/09/ta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7256"/>
            <a:ext cx="9795217" cy="585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35" y="314296"/>
            <a:ext cx="9051198" cy="51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93684" y="6117020"/>
            <a:ext cx="811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Plod lopuchu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integrace na vesnici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letmé kontakty a trávení času </a:t>
            </a:r>
            <a:r>
              <a:rPr lang="cs-CZ" dirty="0" smtClean="0"/>
              <a:t>na veřejných </a:t>
            </a:r>
            <a:r>
              <a:rPr lang="cs-CZ" dirty="0" smtClean="0"/>
              <a:t>místech je klíčové</a:t>
            </a:r>
          </a:p>
          <a:p>
            <a:r>
              <a:rPr lang="cs-CZ" dirty="0" smtClean="0"/>
              <a:t>integrace obnáší zintenzivnění kontaktů (sdílení každodennosti – půjčování věcí, sousedská pomoc…)</a:t>
            </a:r>
          </a:p>
          <a:p>
            <a:r>
              <a:rPr lang="cs-CZ" dirty="0" smtClean="0"/>
              <a:t>nevybíravost – absolutní přijetí (heterogenita obyvatel jako klad i zápor) – </a:t>
            </a:r>
            <a:r>
              <a:rPr lang="en-US" dirty="0" smtClean="0"/>
              <a:t>&gt;</a:t>
            </a:r>
            <a:r>
              <a:rPr lang="cs-CZ" dirty="0" smtClean="0"/>
              <a:t> problémy </a:t>
            </a:r>
            <a:r>
              <a:rPr lang="cs-CZ" dirty="0" err="1" smtClean="0"/>
              <a:t>alternativců</a:t>
            </a:r>
            <a:r>
              <a:rPr lang="cs-CZ" dirty="0" smtClean="0"/>
              <a:t> (</a:t>
            </a:r>
            <a:r>
              <a:rPr lang="cs-CZ" dirty="0" err="1" smtClean="0"/>
              <a:t>socio</a:t>
            </a:r>
            <a:r>
              <a:rPr lang="cs-CZ" dirty="0" smtClean="0"/>
              <a:t>-kulturní propast)</a:t>
            </a:r>
          </a:p>
          <a:p>
            <a:r>
              <a:rPr lang="cs-CZ" dirty="0" smtClean="0"/>
              <a:t>situace nesouladu nabídky </a:t>
            </a:r>
            <a:r>
              <a:rPr lang="cs-CZ" dirty="0" smtClean="0"/>
              <a:t>a </a:t>
            </a:r>
            <a:r>
              <a:rPr lang="cs-CZ" dirty="0" smtClean="0"/>
              <a:t>poptávky spol. aktivit </a:t>
            </a:r>
            <a:r>
              <a:rPr lang="cs-CZ" dirty="0" smtClean="0"/>
              <a:t>–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smtClean="0"/>
              <a:t>přistěhovalci iniciují aktivity nové – </a:t>
            </a:r>
            <a:r>
              <a:rPr lang="en-US" dirty="0" smtClean="0"/>
              <a:t>&gt;</a:t>
            </a:r>
            <a:r>
              <a:rPr lang="cs-CZ" dirty="0" smtClean="0"/>
              <a:t> vnímané jako „mentorování </a:t>
            </a:r>
            <a:r>
              <a:rPr lang="cs-CZ" dirty="0" smtClean="0"/>
              <a:t>z </a:t>
            </a:r>
            <a:r>
              <a:rPr lang="cs-CZ" dirty="0" smtClean="0"/>
              <a:t>města“  (zvlášť </a:t>
            </a:r>
            <a:r>
              <a:rPr lang="cs-CZ" dirty="0" err="1" smtClean="0"/>
              <a:t>envi</a:t>
            </a:r>
            <a:r>
              <a:rPr lang="cs-CZ" dirty="0" smtClean="0"/>
              <a:t>. </a:t>
            </a:r>
            <a:r>
              <a:rPr lang="cs-CZ" dirty="0" smtClean="0"/>
              <a:t>a</a:t>
            </a:r>
            <a:r>
              <a:rPr lang="cs-CZ" dirty="0" smtClean="0"/>
              <a:t>ktivity) </a:t>
            </a:r>
          </a:p>
          <a:p>
            <a:r>
              <a:rPr lang="cs-CZ" dirty="0" smtClean="0"/>
              <a:t>vesnice nekladly integraci </a:t>
            </a:r>
            <a:r>
              <a:rPr lang="cs-CZ" dirty="0" smtClean="0"/>
              <a:t>přistěhovalců z </a:t>
            </a:r>
            <a:r>
              <a:rPr lang="cs-CZ" dirty="0" smtClean="0"/>
              <a:t>města velký </a:t>
            </a:r>
            <a:r>
              <a:rPr lang="cs-CZ" dirty="0" smtClean="0"/>
              <a:t>odpor,  ale sami přistěhovalci měli </a:t>
            </a:r>
            <a:r>
              <a:rPr lang="cs-CZ" dirty="0" smtClean="0"/>
              <a:t>snahu </a:t>
            </a:r>
            <a:r>
              <a:rPr lang="cs-CZ" dirty="0" smtClean="0"/>
              <a:t>integrovat </a:t>
            </a:r>
            <a:r>
              <a:rPr lang="pt-BR" dirty="0" smtClean="0"/>
              <a:t>se </a:t>
            </a:r>
            <a:r>
              <a:rPr lang="pt-BR" dirty="0" smtClean="0"/>
              <a:t>pouze do určitého </a:t>
            </a:r>
            <a:r>
              <a:rPr lang="pt-BR" dirty="0" smtClean="0"/>
              <a:t>stupně</a:t>
            </a:r>
            <a:r>
              <a:rPr lang="cs-CZ" dirty="0" smtClean="0"/>
              <a:t>. „Řada </a:t>
            </a:r>
            <a:r>
              <a:rPr lang="cs-CZ" dirty="0" smtClean="0"/>
              <a:t>z nich se vesnického života příliš </a:t>
            </a:r>
            <a:r>
              <a:rPr lang="cs-CZ" dirty="0" smtClean="0"/>
              <a:t>neúčastní, neboť </a:t>
            </a:r>
            <a:r>
              <a:rPr lang="cs-CZ" dirty="0" smtClean="0"/>
              <a:t>neodpovídá jejich zájmům</a:t>
            </a:r>
            <a:r>
              <a:rPr lang="cs-CZ" dirty="0" smtClean="0"/>
              <a:t>.“ (Bernard 2006)</a:t>
            </a:r>
          </a:p>
          <a:p>
            <a:r>
              <a:rPr lang="cs-CZ" dirty="0" smtClean="0"/>
              <a:t>Integrace obnášení přijetí mnohdy neartikulovaných „deontologických hodnot“  a tradičních postupů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Venkovský tradicionalizmus není uzavření se do sebe, ale způsob zvládání změn</a:t>
            </a:r>
            <a:r>
              <a:rPr lang="cs-CZ" dirty="0" smtClean="0"/>
              <a:t>. (Blažek)</a:t>
            </a:r>
          </a:p>
          <a:p>
            <a:endParaRPr lang="cs-CZ" dirty="0"/>
          </a:p>
        </p:txBody>
      </p:sp>
      <p:pic>
        <p:nvPicPr>
          <p:cNvPr id="30722" name="Picture 2" descr="http://g.denik.cz/92/db/krtek_odpuzovac_denik-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12" y="-1"/>
            <a:ext cx="3533557" cy="4704503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598" y="2554014"/>
            <a:ext cx="3706895" cy="214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066" y="0"/>
            <a:ext cx="3587203" cy="243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.denik.cz/1/a5/ctk-sudety-vysidlovani-nemcu_denik-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7" y="204952"/>
            <a:ext cx="4643013" cy="3484179"/>
          </a:xfrm>
          <a:prstGeom prst="rect">
            <a:avLst/>
          </a:prstGeom>
          <a:noFill/>
        </p:spPr>
      </p:pic>
      <p:pic>
        <p:nvPicPr>
          <p:cNvPr id="9220" name="Picture 4" descr="Odstřel kostela. 4. června 1959 byl v pohraniční osadě Kapličky na Českokrumlovsku zbořen kostel sv. Jana a Pavla. Církevní památky u hranic se Západem, stojící na viditelných místech, se likvidovaly také proto, aby znemožnily orientaci „narušitelům hranic“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22" name="Picture 6" descr="Odstřel kostela. 4. června 1959 byl v pohraniční osadě Kapličky na Českokrumlovsku zbořen kostel sv. Jana a Pavla. Církevní památky u hranic se Západem, stojící na viditelných místech, se likvidovaly také proto, aby znemožnily orientaci „narušitelům hranic“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24" name="Picture 8" descr="Odstřel kostela. 4. června 1959 byl v pohraniční osadě Kapličky na Českokrumlovsku zbořen kostel sv. Jana a Pavla. Církevní památky u hranic se Západem, stojící na viditelných místech, se likvidovaly také proto, aby znemožnily orientaci „narušitelům hranic“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26" name="Picture 10" descr="Odstřel kostela. 4. června 1959 byl v pohraniční osadě Kapličky na Českokrumlovsku zbořen kostel sv. Jana a Pavla. Církevní památky u hranic se Západem, stojící na viditelných místech, se likvidovaly také proto, aby znemožnily orientaci „narušitelům hranic“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28" name="Picture 12" descr="Odstřel kostela. 4. června 1959 byl v pohraniční osadě Kapličky na Českokrumlovsku zbořen kostel sv. Jana a Pavla. Církevní památky u hranic se Západem, stojící na viditelných místech, se likvidovaly také proto, aby znemožnily orientaci „narušitelům hranic“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30" name="Picture 14" descr="Odstřel kostela. 4. června 1959 byl v pohraniční osadě Kapličky na Českokrumlovsku zbořen kostel sv. Jana a Pavla. Církevní památky u hranic se Západem, stojící na viditelných místech, se likvidovaly také proto, aby znemožnily orientaci „narušitelům hranic“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145" y="233788"/>
            <a:ext cx="4679845" cy="34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4966" y="3883866"/>
            <a:ext cx="4792717" cy="339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523" y="3913626"/>
            <a:ext cx="4938281" cy="337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http://img.geocaching.com/cache/large/74d88b4f-2642-4f00-acde-62835a3e87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076" y="2936383"/>
            <a:ext cx="4540469" cy="1589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8276"/>
            <a:ext cx="9942567" cy="326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8043"/>
            <a:ext cx="10080625" cy="329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35117" y="0"/>
            <a:ext cx="8457243" cy="7725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Zmizelá Šumava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                  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Zmizelé Krušné hory</a:t>
            </a:r>
            <a:endParaRPr lang="cs-CZ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4256032"/>
            <a:ext cx="9074150" cy="28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51" y="1320912"/>
            <a:ext cx="8929961" cy="29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80084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Zmizelé Jeseníky a Orlické hory</a:t>
            </a:r>
            <a:endParaRPr lang="cs-CZ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3" y="1508990"/>
            <a:ext cx="9074150" cy="30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5" y="4532931"/>
            <a:ext cx="9101904" cy="3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Rozorání mezí – vymazání paměti?</a:t>
            </a:r>
            <a:endParaRPr lang="cs-CZ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2" y="1687490"/>
            <a:ext cx="3400645" cy="223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413" y="3333527"/>
            <a:ext cx="3930978" cy="291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img2.ct24.cz/cache/616x411/article/43/4204/420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79" y="5360276"/>
            <a:ext cx="3554373" cy="2002220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0480" y="1569709"/>
            <a:ext cx="3381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http://www.muzeumhk.cz/files/mod_galerie/normal-7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5034" y="5145222"/>
            <a:ext cx="3695591" cy="2414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Kolektivní paměť jako zdroj identity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800" dirty="0" smtClean="0"/>
              <a:t>Konstrukce kolektivní identity dané komunity se odvíjí od kolektivní paměti</a:t>
            </a:r>
          </a:p>
          <a:p>
            <a:r>
              <a:rPr lang="cs-CZ" sz="3800" dirty="0" smtClean="0"/>
              <a:t>Kolektivní paměť je všeobsažná, není vázána pouze na očité svědky; vzpomínky se předávají dalším generacím skrze komunitu (</a:t>
            </a:r>
            <a:r>
              <a:rPr lang="cs-CZ" sz="3800" dirty="0" err="1" smtClean="0"/>
              <a:t>Jenkins</a:t>
            </a:r>
            <a:r>
              <a:rPr lang="cs-CZ" sz="3800" dirty="0" smtClean="0"/>
              <a:t> 2008); sahá tam, kde jsou vzpomínky schopné žít ve vědomí skupiny – pak teprve začíná historie (</a:t>
            </a:r>
            <a:r>
              <a:rPr lang="cs-CZ" sz="3800" dirty="0" err="1" smtClean="0"/>
              <a:t>Halbwachs</a:t>
            </a:r>
            <a:r>
              <a:rPr lang="cs-CZ" sz="3800" dirty="0" smtClean="0"/>
              <a:t> 2009)</a:t>
            </a:r>
          </a:p>
          <a:p>
            <a:r>
              <a:rPr lang="cs-CZ" sz="3800" dirty="0" smtClean="0"/>
              <a:t>Venkov uchovává otisk dávno odešlých generací nejen v příbězích, ale také v </a:t>
            </a:r>
            <a:r>
              <a:rPr lang="cs-CZ" sz="3800" dirty="0" err="1" smtClean="0"/>
              <a:t>materialitě</a:t>
            </a:r>
            <a:r>
              <a:rPr lang="cs-CZ" sz="3800" dirty="0" smtClean="0"/>
              <a:t> a krajině.</a:t>
            </a:r>
          </a:p>
          <a:p>
            <a:r>
              <a:rPr lang="cs-CZ" sz="3800" dirty="0" smtClean="0"/>
              <a:t>Skrze příběhy uchovávané v kolektivní paměti obyvatel bývá obhajována i samostatnost a svébytnost dané skupiny </a:t>
            </a:r>
          </a:p>
          <a:p>
            <a:r>
              <a:rPr lang="cs-CZ" sz="3800" dirty="0" smtClean="0"/>
              <a:t>Pohled do minulosti slouží mnohdy i pro vysvětlení různého chování; tendenci vysvětlovat současné události v rodinách zpětně po linii generací minulých  (</a:t>
            </a:r>
            <a:r>
              <a:rPr lang="cs-CZ" sz="3800" dirty="0" err="1" smtClean="0"/>
              <a:t>Haukanes</a:t>
            </a:r>
            <a:r>
              <a:rPr lang="cs-CZ" sz="3800" dirty="0" smtClean="0"/>
              <a:t> 2004) a k tvorbě předsudků ohledně jejich chování v budoucnosti (</a:t>
            </a:r>
            <a:r>
              <a:rPr lang="cs-CZ" sz="3800" dirty="0" err="1" smtClean="0"/>
              <a:t>Kandert</a:t>
            </a:r>
            <a:r>
              <a:rPr lang="cs-CZ" sz="3800" dirty="0" smtClean="0"/>
              <a:t> 2004).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www.dedictvivysociny.cz/files/_legacy1598/thumb-o/12832-IMG_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239" y="3645886"/>
            <a:ext cx="5218386" cy="3913789"/>
          </a:xfrm>
          <a:prstGeom prst="rect">
            <a:avLst/>
          </a:prstGeom>
          <a:noFill/>
        </p:spPr>
      </p:pic>
      <p:pic>
        <p:nvPicPr>
          <p:cNvPr id="2052" name="Picture 4" descr="http://media0.webgarden.name/images/media0:4f6b92a74aa54.jpg/bozi-muka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717"/>
            <a:ext cx="4680900" cy="7007663"/>
          </a:xfrm>
          <a:prstGeom prst="rect">
            <a:avLst/>
          </a:prstGeom>
          <a:noFill/>
        </p:spPr>
      </p:pic>
      <p:pic>
        <p:nvPicPr>
          <p:cNvPr id="2054" name="Picture 6" descr="http://www.cestyapamatky.cz/img/galerie/pam/0094/img_1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254" y="0"/>
            <a:ext cx="2287982" cy="3436883"/>
          </a:xfrm>
          <a:prstGeom prst="rect">
            <a:avLst/>
          </a:prstGeom>
          <a:noFill/>
        </p:spPr>
      </p:pic>
      <p:pic>
        <p:nvPicPr>
          <p:cNvPr id="2056" name="Picture 8" descr="http://www.dedictvivysociny.cz/files/_legacy202/thumb-o/dsc_0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1898" y="0"/>
            <a:ext cx="2227510" cy="335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1095</Words>
  <Application>Microsoft Office PowerPoint</Application>
  <PresentationFormat>Vlastní</PresentationFormat>
  <Paragraphs>113</Paragraphs>
  <Slides>28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Motiv systému Office</vt:lpstr>
      <vt:lpstr>List</vt:lpstr>
      <vt:lpstr>Duše venkova o identitách venkova</vt:lpstr>
      <vt:lpstr>Rekapitulace historických proměn  venkova </vt:lpstr>
      <vt:lpstr>Snímek 3</vt:lpstr>
      <vt:lpstr>Zmizelá Šumava</vt:lpstr>
      <vt:lpstr>Zmizelé Krušné hory</vt:lpstr>
      <vt:lpstr>Zmizelé Jeseníky a Orlické hory</vt:lpstr>
      <vt:lpstr>Rozorání mezí – vymazání paměti?</vt:lpstr>
      <vt:lpstr>Kolektivní paměť jako zdroj identity</vt:lpstr>
      <vt:lpstr>Snímek 9</vt:lpstr>
      <vt:lpstr>Venkov jako komunita</vt:lpstr>
      <vt:lpstr>Snímek 11</vt:lpstr>
      <vt:lpstr>Specifika venkovské komunity</vt:lpstr>
      <vt:lpstr>Snímek 13</vt:lpstr>
      <vt:lpstr>Dvojí zakotvení venkovského člověka Rolník a krajina (Lapka a Gottlieb 2000)</vt:lpstr>
      <vt:lpstr>Snímek 15</vt:lpstr>
      <vt:lpstr>Kulturní participace v lokalitě</vt:lpstr>
      <vt:lpstr>Specifika venkovské kultury</vt:lpstr>
      <vt:lpstr>Snímek 18</vt:lpstr>
      <vt:lpstr>Lokální identita  Šafr, Patočková 2012</vt:lpstr>
      <vt:lpstr>Snímek 20</vt:lpstr>
      <vt:lpstr>Konstrukce lokální identity </vt:lpstr>
      <vt:lpstr>Regionalismy či dialektismy</vt:lpstr>
      <vt:lpstr>Obvyklé koncovky</vt:lpstr>
      <vt:lpstr>Specifická nářeční pojmenování </vt:lpstr>
      <vt:lpstr>Snímek 25</vt:lpstr>
      <vt:lpstr>Snímek 26</vt:lpstr>
      <vt:lpstr>Sociální integrace na vesnici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Kala</dc:creator>
  <cp:lastModifiedBy>P</cp:lastModifiedBy>
  <cp:revision>85</cp:revision>
  <dcterms:modified xsi:type="dcterms:W3CDTF">2016-03-29T22:12:57Z</dcterms:modified>
</cp:coreProperties>
</file>