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347" r:id="rId3"/>
    <p:sldId id="340" r:id="rId4"/>
    <p:sldId id="341" r:id="rId5"/>
    <p:sldId id="302" r:id="rId6"/>
    <p:sldId id="316" r:id="rId7"/>
    <p:sldId id="311" r:id="rId8"/>
    <p:sldId id="308" r:id="rId9"/>
    <p:sldId id="342" r:id="rId10"/>
    <p:sldId id="348" r:id="rId11"/>
    <p:sldId id="317" r:id="rId12"/>
    <p:sldId id="329" r:id="rId13"/>
    <p:sldId id="320" r:id="rId14"/>
    <p:sldId id="318" r:id="rId15"/>
    <p:sldId id="319" r:id="rId16"/>
    <p:sldId id="322" r:id="rId17"/>
    <p:sldId id="331" r:id="rId18"/>
    <p:sldId id="323" r:id="rId19"/>
    <p:sldId id="325" r:id="rId20"/>
    <p:sldId id="324" r:id="rId21"/>
    <p:sldId id="326" r:id="rId22"/>
    <p:sldId id="332" r:id="rId23"/>
    <p:sldId id="327" r:id="rId24"/>
    <p:sldId id="321" r:id="rId25"/>
    <p:sldId id="328" r:id="rId26"/>
    <p:sldId id="333" r:id="rId27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A48"/>
    <a:srgbClr val="F56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73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18.3.2016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18.3.2016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halklands.wordpres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6/63/Charles_Meynier_-_Napoleon_in_Berlin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Anglo</a:t>
            </a:r>
            <a:r>
              <a:rPr lang="cs-CZ" b="1" dirty="0" smtClean="0"/>
              <a:t>-nizozemské </a:t>
            </a:r>
            <a:r>
              <a:rPr lang="cs-CZ" dirty="0" smtClean="0"/>
              <a:t>války,</a:t>
            </a:r>
            <a:r>
              <a:rPr lang="cs-CZ" b="1" dirty="0" smtClean="0"/>
              <a:t> </a:t>
            </a:r>
            <a:r>
              <a:rPr lang="cs-CZ" dirty="0" smtClean="0"/>
              <a:t>soupeření </a:t>
            </a:r>
            <a:r>
              <a:rPr lang="cs-CZ" b="1" dirty="0" smtClean="0"/>
              <a:t>Británie </a:t>
            </a:r>
            <a:r>
              <a:rPr lang="cs-CZ" dirty="0" smtClean="0"/>
              <a:t>a</a:t>
            </a:r>
            <a:r>
              <a:rPr lang="cs-CZ" b="1" dirty="0" smtClean="0"/>
              <a:t> Francie</a:t>
            </a:r>
            <a:r>
              <a:rPr lang="cs-CZ" dirty="0" smtClean="0"/>
              <a:t>,</a:t>
            </a:r>
            <a:r>
              <a:rPr lang="cs-CZ" b="1" dirty="0" smtClean="0"/>
              <a:t> Britské impérium v Asii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whenintime.com/tli/blaureano/an_overview_of_american_history/71a5c55e-62cb-4cbe-b1fb-c7dd9985cd4a/JS%2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21447" cy="59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6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Soupeření </a:t>
            </a:r>
            <a:r>
              <a:rPr lang="cs-CZ" sz="2800" b="1" dirty="0" smtClean="0">
                <a:solidFill>
                  <a:srgbClr val="0070C0"/>
                </a:solidFill>
              </a:rPr>
              <a:t>Británie</a:t>
            </a:r>
            <a:r>
              <a:rPr lang="cs-CZ" sz="2800" b="1" dirty="0" smtClean="0"/>
              <a:t> a </a:t>
            </a:r>
            <a:r>
              <a:rPr lang="cs-CZ" sz="2800" b="1" dirty="0" smtClean="0">
                <a:solidFill>
                  <a:srgbClr val="FF0000"/>
                </a:solidFill>
              </a:rPr>
              <a:t>Francie</a:t>
            </a:r>
            <a:r>
              <a:rPr lang="cs-CZ" sz="2800" b="1" dirty="0" smtClean="0"/>
              <a:t> o zámořské impérium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60486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1689-1815: </a:t>
            </a:r>
            <a:r>
              <a:rPr lang="cs-CZ" b="1" dirty="0" smtClean="0"/>
              <a:t>64 let válčení</a:t>
            </a:r>
            <a:r>
              <a:rPr lang="cs-CZ" dirty="0" smtClean="0"/>
              <a:t>; střet </a:t>
            </a:r>
            <a:r>
              <a:rPr lang="cs-CZ" b="1" dirty="0" smtClean="0"/>
              <a:t>námořní</a:t>
            </a:r>
            <a:r>
              <a:rPr lang="cs-CZ" dirty="0" smtClean="0"/>
              <a:t> a </a:t>
            </a:r>
            <a:r>
              <a:rPr lang="cs-CZ" b="1" dirty="0" smtClean="0"/>
              <a:t>pozemní</a:t>
            </a:r>
            <a:r>
              <a:rPr lang="cs-CZ" dirty="0" smtClean="0"/>
              <a:t> velmoci;</a:t>
            </a:r>
          </a:p>
          <a:p>
            <a:endParaRPr lang="cs-CZ" sz="1800" dirty="0" smtClean="0"/>
          </a:p>
          <a:p>
            <a:r>
              <a:rPr lang="cs-CZ" b="1" dirty="0" smtClean="0"/>
              <a:t>Francie</a:t>
            </a:r>
            <a:r>
              <a:rPr lang="cs-CZ" dirty="0" smtClean="0"/>
              <a:t> v </a:t>
            </a:r>
            <a:r>
              <a:rPr lang="cs-CZ" b="1" dirty="0"/>
              <a:t>N</a:t>
            </a:r>
            <a:r>
              <a:rPr lang="cs-CZ" b="1" dirty="0" smtClean="0"/>
              <a:t>ovém světě </a:t>
            </a:r>
            <a:r>
              <a:rPr lang="cs-CZ" dirty="0" smtClean="0"/>
              <a:t>(NS): </a:t>
            </a:r>
          </a:p>
          <a:p>
            <a:pPr lvl="1"/>
            <a:r>
              <a:rPr lang="cs-CZ" b="1" dirty="0" smtClean="0"/>
              <a:t>poslední</a:t>
            </a:r>
            <a:r>
              <a:rPr lang="cs-CZ" dirty="0" smtClean="0"/>
              <a:t>, severní cesta; tresky a kožešiny, obchodní stanice a kontakty s indiány;</a:t>
            </a:r>
          </a:p>
          <a:p>
            <a:pPr lvl="1"/>
            <a:r>
              <a:rPr lang="cs-CZ" b="1" u="sng" dirty="0" smtClean="0"/>
              <a:t>Nová Francie </a:t>
            </a:r>
            <a:r>
              <a:rPr lang="cs-CZ" dirty="0" smtClean="0"/>
              <a:t>(NF): 1608 </a:t>
            </a:r>
            <a:r>
              <a:rPr lang="cs-CZ" b="1" dirty="0" err="1" smtClean="0"/>
              <a:t>Quebeck</a:t>
            </a:r>
            <a:r>
              <a:rPr lang="cs-CZ" dirty="0" smtClean="0"/>
              <a:t>, </a:t>
            </a:r>
            <a:r>
              <a:rPr lang="cs-CZ" b="1" dirty="0" smtClean="0"/>
              <a:t>Montreal</a:t>
            </a:r>
            <a:r>
              <a:rPr lang="cs-CZ" dirty="0" smtClean="0"/>
              <a:t>; řetěz opevněných osad, Mississippi a 1718 </a:t>
            </a:r>
            <a:r>
              <a:rPr lang="cs-CZ" b="1" dirty="0" smtClean="0"/>
              <a:t>New</a:t>
            </a:r>
            <a:r>
              <a:rPr lang="cs-CZ" dirty="0" smtClean="0"/>
              <a:t> </a:t>
            </a:r>
            <a:r>
              <a:rPr lang="cs-CZ" b="1" dirty="0" smtClean="0"/>
              <a:t>Orleans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Nedovolili Hugenotům emigraci, nezájem na masové </a:t>
            </a:r>
            <a:r>
              <a:rPr lang="cs-CZ" b="1" dirty="0" smtClean="0"/>
              <a:t>migraci</a:t>
            </a:r>
            <a:r>
              <a:rPr lang="cs-CZ" dirty="0" smtClean="0"/>
              <a:t> (zisky a mzdy), vysoké </a:t>
            </a:r>
            <a:r>
              <a:rPr lang="cs-CZ" b="1" dirty="0" smtClean="0"/>
              <a:t>náklady</a:t>
            </a:r>
            <a:r>
              <a:rPr lang="cs-CZ" dirty="0" smtClean="0"/>
              <a:t> na obranu;</a:t>
            </a:r>
          </a:p>
          <a:p>
            <a:pPr lvl="1"/>
            <a:r>
              <a:rPr lang="cs-CZ" b="1" u="sng" dirty="0" smtClean="0"/>
              <a:t>Karibik</a:t>
            </a:r>
            <a:r>
              <a:rPr lang="cs-CZ" dirty="0" smtClean="0"/>
              <a:t>: </a:t>
            </a:r>
            <a:r>
              <a:rPr lang="cs-CZ" dirty="0" err="1" smtClean="0"/>
              <a:t>Martinique</a:t>
            </a:r>
            <a:r>
              <a:rPr lang="cs-CZ" dirty="0" smtClean="0"/>
              <a:t>, Guadeloupe, </a:t>
            </a:r>
            <a:r>
              <a:rPr lang="cs-CZ" b="1" dirty="0" smtClean="0"/>
              <a:t>Saint-</a:t>
            </a:r>
            <a:r>
              <a:rPr lang="cs-CZ" b="1" dirty="0" err="1" smtClean="0"/>
              <a:t>Domingue</a:t>
            </a:r>
            <a:r>
              <a:rPr lang="cs-CZ" dirty="0" smtClean="0"/>
              <a:t> – třtina (otroci); </a:t>
            </a:r>
            <a:endParaRPr lang="cs-CZ" dirty="0" smtClean="0"/>
          </a:p>
          <a:p>
            <a:pPr lvl="1"/>
            <a:endParaRPr lang="cs-CZ" sz="1500" dirty="0" smtClean="0"/>
          </a:p>
          <a:p>
            <a:r>
              <a:rPr lang="cs-CZ" dirty="0" smtClean="0"/>
              <a:t>Mocenské soupeření v koloniích odrazem </a:t>
            </a:r>
            <a:r>
              <a:rPr lang="cs-CZ" b="1" dirty="0" smtClean="0"/>
              <a:t>válek</a:t>
            </a:r>
            <a:r>
              <a:rPr lang="cs-CZ" dirty="0" smtClean="0"/>
              <a:t> na kontinentu:</a:t>
            </a:r>
          </a:p>
          <a:p>
            <a:pPr lvl="1"/>
            <a:r>
              <a:rPr lang="cs-CZ" b="1" dirty="0"/>
              <a:t>Augšpurské ligy</a:t>
            </a:r>
            <a:r>
              <a:rPr lang="cs-CZ" dirty="0"/>
              <a:t> </a:t>
            </a:r>
            <a:r>
              <a:rPr lang="cs-CZ" dirty="0" smtClean="0"/>
              <a:t>(1688-1697) </a:t>
            </a:r>
            <a:r>
              <a:rPr lang="cs-CZ" dirty="0"/>
              <a:t>(FRA L.XIV) – válka krále Viléma (</a:t>
            </a:r>
            <a:r>
              <a:rPr lang="cs-CZ" dirty="0" err="1"/>
              <a:t>Iroquéská</a:t>
            </a:r>
            <a:r>
              <a:rPr lang="cs-CZ" dirty="0"/>
              <a:t> konfederace);</a:t>
            </a:r>
          </a:p>
          <a:p>
            <a:pPr lvl="1"/>
            <a:r>
              <a:rPr lang="cs-CZ" b="1" dirty="0"/>
              <a:t>Španělské dědictví </a:t>
            </a:r>
            <a:r>
              <a:rPr lang="cs-CZ" dirty="0"/>
              <a:t>(1701-1714) (L.XIV a Filip z Anjou </a:t>
            </a:r>
            <a:r>
              <a:rPr lang="cs-CZ" dirty="0" smtClean="0"/>
              <a:t>- SPA</a:t>
            </a:r>
            <a:r>
              <a:rPr lang="cs-CZ" dirty="0"/>
              <a:t>), v NS znesnadnění merkantilistických restrikcí, 1703 CA;</a:t>
            </a:r>
          </a:p>
          <a:p>
            <a:pPr lvl="1"/>
            <a:r>
              <a:rPr lang="cs-CZ" dirty="0" err="1"/>
              <a:t>Jenkinsovo</a:t>
            </a:r>
            <a:r>
              <a:rPr lang="cs-CZ" dirty="0"/>
              <a:t> ucho (1739-1748) – </a:t>
            </a:r>
            <a:r>
              <a:rPr lang="cs-CZ" dirty="0" err="1"/>
              <a:t>asiento</a:t>
            </a:r>
            <a:r>
              <a:rPr lang="cs-CZ" dirty="0"/>
              <a:t> (dovoz do SPA kolonií), nájezd na </a:t>
            </a:r>
            <a:r>
              <a:rPr lang="cs-CZ" dirty="0" err="1"/>
              <a:t>Portobello</a:t>
            </a:r>
            <a:r>
              <a:rPr lang="cs-CZ" dirty="0"/>
              <a:t> (PAN);</a:t>
            </a:r>
          </a:p>
          <a:p>
            <a:pPr lvl="1"/>
            <a:r>
              <a:rPr lang="cs-CZ" dirty="0"/>
              <a:t>(Rakouské dědictví 1740-1768);</a:t>
            </a:r>
          </a:p>
          <a:p>
            <a:pPr lvl="1"/>
            <a:r>
              <a:rPr lang="cs-CZ" b="1" dirty="0"/>
              <a:t>Sedmiletá válka </a:t>
            </a:r>
            <a:r>
              <a:rPr lang="cs-CZ" dirty="0"/>
              <a:t>(1756-1763): </a:t>
            </a:r>
            <a:endParaRPr lang="cs-CZ" dirty="0" smtClean="0"/>
          </a:p>
          <a:p>
            <a:pPr lvl="2"/>
            <a:r>
              <a:rPr lang="cs-CZ" dirty="0" smtClean="0"/>
              <a:t>GB </a:t>
            </a:r>
            <a:r>
              <a:rPr lang="cs-CZ" dirty="0"/>
              <a:t>vs. FRA v Atlantiku + RAK vs. PRU (Kladsko a Slezsko); </a:t>
            </a:r>
            <a:endParaRPr lang="cs-CZ" dirty="0" smtClean="0"/>
          </a:p>
          <a:p>
            <a:pPr lvl="2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NS od 1753 – tlak na </a:t>
            </a:r>
            <a:r>
              <a:rPr lang="cs-CZ" dirty="0" err="1" smtClean="0"/>
              <a:t>Mississipi</a:t>
            </a:r>
            <a:r>
              <a:rPr lang="cs-CZ" dirty="0" smtClean="0"/>
              <a:t> </a:t>
            </a:r>
            <a:r>
              <a:rPr lang="cs-CZ" dirty="0"/>
              <a:t>+ New Orleans; </a:t>
            </a:r>
            <a:endParaRPr lang="cs-CZ" dirty="0" smtClean="0"/>
          </a:p>
          <a:p>
            <a:pPr lvl="2"/>
            <a:r>
              <a:rPr lang="cs-CZ" dirty="0" smtClean="0"/>
              <a:t>v Evropě </a:t>
            </a:r>
            <a:r>
              <a:rPr lang="cs-CZ" dirty="0"/>
              <a:t>s </a:t>
            </a:r>
            <a:r>
              <a:rPr lang="cs-CZ" b="1" dirty="0"/>
              <a:t>GB</a:t>
            </a:r>
            <a:r>
              <a:rPr lang="cs-CZ" dirty="0"/>
              <a:t> jen </a:t>
            </a:r>
            <a:r>
              <a:rPr lang="cs-CZ" b="1" dirty="0"/>
              <a:t>HAN</a:t>
            </a:r>
            <a:r>
              <a:rPr lang="cs-CZ" dirty="0"/>
              <a:t> a </a:t>
            </a:r>
            <a:r>
              <a:rPr lang="cs-CZ" b="1" dirty="0"/>
              <a:t>PRU</a:t>
            </a:r>
            <a:r>
              <a:rPr lang="cs-CZ" dirty="0"/>
              <a:t> (</a:t>
            </a:r>
            <a:r>
              <a:rPr lang="cs-CZ" dirty="0" smtClean="0"/>
              <a:t>Friedrich </a:t>
            </a:r>
            <a:r>
              <a:rPr lang="cs-CZ" dirty="0"/>
              <a:t>II. – úspěchy</a:t>
            </a:r>
            <a:r>
              <a:rPr lang="cs-CZ" dirty="0" smtClean="0"/>
              <a:t>); </a:t>
            </a:r>
          </a:p>
          <a:p>
            <a:pPr lvl="2"/>
            <a:r>
              <a:rPr lang="cs-CZ" b="1" dirty="0" smtClean="0"/>
              <a:t>FRA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b="1" dirty="0"/>
              <a:t>fiasko</a:t>
            </a:r>
            <a:r>
              <a:rPr lang="cs-CZ" dirty="0"/>
              <a:t>, místo invaze do GB prohry </a:t>
            </a:r>
            <a:r>
              <a:rPr lang="cs-CZ" b="1" dirty="0"/>
              <a:t>Lagos</a:t>
            </a:r>
            <a:r>
              <a:rPr lang="cs-CZ" dirty="0"/>
              <a:t> a </a:t>
            </a:r>
            <a:r>
              <a:rPr lang="cs-CZ" b="1" dirty="0" err="1"/>
              <a:t>Quiberon</a:t>
            </a:r>
            <a:r>
              <a:rPr lang="cs-CZ" dirty="0"/>
              <a:t> – fatální pro </a:t>
            </a:r>
            <a:r>
              <a:rPr lang="cs-CZ" dirty="0" smtClean="0"/>
              <a:t>kolonie; </a:t>
            </a:r>
          </a:p>
          <a:p>
            <a:pPr lvl="2"/>
            <a:r>
              <a:rPr lang="cs-CZ" b="1" dirty="0" smtClean="0"/>
              <a:t>1759</a:t>
            </a:r>
            <a:r>
              <a:rPr lang="cs-CZ" dirty="0" smtClean="0"/>
              <a:t> </a:t>
            </a:r>
            <a:r>
              <a:rPr lang="cs-CZ" dirty="0"/>
              <a:t>rok </a:t>
            </a:r>
            <a:r>
              <a:rPr lang="cs-CZ" dirty="0" smtClean="0"/>
              <a:t>zázraků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dobyli </a:t>
            </a:r>
            <a:r>
              <a:rPr lang="cs-CZ" b="1" dirty="0" err="1"/>
              <a:t>Quebeck</a:t>
            </a:r>
            <a:r>
              <a:rPr lang="cs-CZ" dirty="0"/>
              <a:t> a Montreal, </a:t>
            </a:r>
            <a:r>
              <a:rPr lang="cs-CZ" dirty="0" err="1" smtClean="0"/>
              <a:t>Gua+Mar</a:t>
            </a:r>
            <a:r>
              <a:rPr lang="cs-CZ" dirty="0"/>
              <a:t>, </a:t>
            </a:r>
            <a:r>
              <a:rPr lang="cs-CZ" b="1" dirty="0" err="1"/>
              <a:t>Pondichery</a:t>
            </a:r>
            <a:r>
              <a:rPr lang="cs-CZ" dirty="0"/>
              <a:t> 1761, pevnosti v SEN a GAM; vstup </a:t>
            </a:r>
            <a:r>
              <a:rPr lang="cs-CZ" b="1" dirty="0"/>
              <a:t>SPA</a:t>
            </a:r>
            <a:r>
              <a:rPr lang="cs-CZ" dirty="0"/>
              <a:t> 1762 – GB obsadilo Kubu a Filipíny; </a:t>
            </a:r>
            <a:endParaRPr lang="cs-CZ" dirty="0" smtClean="0"/>
          </a:p>
          <a:p>
            <a:pPr lvl="2"/>
            <a:r>
              <a:rPr lang="cs-CZ" dirty="0" smtClean="0"/>
              <a:t>mír</a:t>
            </a:r>
            <a:r>
              <a:rPr lang="cs-CZ" dirty="0"/>
              <a:t>: </a:t>
            </a:r>
            <a:r>
              <a:rPr lang="cs-CZ" b="1" dirty="0"/>
              <a:t>NF pod GB </a:t>
            </a:r>
            <a:r>
              <a:rPr lang="cs-CZ" dirty="0"/>
              <a:t>+ karibské ostrovy a Florida, FRA vráceny cukrové ostrovy a SPA Manila a Havana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Námořní dominance</a:t>
            </a:r>
            <a:r>
              <a:rPr lang="cs-CZ" dirty="0" smtClean="0"/>
              <a:t>: západní </a:t>
            </a:r>
            <a:r>
              <a:rPr lang="cs-CZ" dirty="0" err="1" smtClean="0"/>
              <a:t>squadrona</a:t>
            </a:r>
            <a:r>
              <a:rPr lang="cs-CZ" dirty="0" smtClean="0"/>
              <a:t>, řadové lodě, obrovské náklady;</a:t>
            </a:r>
          </a:p>
          <a:p>
            <a:r>
              <a:rPr lang="cs-CZ" dirty="0" smtClean="0"/>
              <a:t>Poválečná </a:t>
            </a:r>
            <a:r>
              <a:rPr lang="cs-CZ" b="1" dirty="0" smtClean="0"/>
              <a:t>recese</a:t>
            </a:r>
            <a:r>
              <a:rPr lang="cs-CZ" dirty="0" smtClean="0"/>
              <a:t> – GB Parlament odmítá daně i default, přesun </a:t>
            </a:r>
            <a:r>
              <a:rPr lang="cs-CZ" b="1" dirty="0" smtClean="0"/>
              <a:t>nákladů na kolonie </a:t>
            </a:r>
            <a:r>
              <a:rPr lang="cs-CZ" dirty="0" smtClean="0"/>
              <a:t>(podmínka zastoupení); </a:t>
            </a:r>
            <a:r>
              <a:rPr lang="cs-CZ" b="1" dirty="0" smtClean="0"/>
              <a:t>zákaz expanze </a:t>
            </a:r>
            <a:r>
              <a:rPr lang="cs-CZ" dirty="0" smtClean="0"/>
              <a:t>na západ; požadavek </a:t>
            </a:r>
            <a:r>
              <a:rPr lang="cs-CZ" b="1" dirty="0" smtClean="0"/>
              <a:t>nezávislosti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ev.Am</a:t>
            </a:r>
            <a:r>
              <a:rPr lang="cs-CZ" dirty="0" smtClean="0"/>
              <a:t>. kolonií </a:t>
            </a:r>
            <a:r>
              <a:rPr lang="cs-CZ" b="1" dirty="0" smtClean="0"/>
              <a:t>1776</a:t>
            </a:r>
            <a:r>
              <a:rPr lang="cs-CZ" dirty="0" smtClean="0"/>
              <a:t> (1778 FRA, NIZ, SPA); GB v izolaci; </a:t>
            </a:r>
            <a:r>
              <a:rPr lang="cs-CZ" b="1" dirty="0" smtClean="0"/>
              <a:t>1783</a:t>
            </a:r>
            <a:r>
              <a:rPr lang="cs-CZ" dirty="0" smtClean="0"/>
              <a:t> nezávislost </a:t>
            </a:r>
            <a:r>
              <a:rPr lang="cs-CZ" b="1" dirty="0" smtClean="0"/>
              <a:t>USA</a:t>
            </a:r>
            <a:r>
              <a:rPr lang="cs-CZ" dirty="0"/>
              <a:t>.</a:t>
            </a:r>
            <a:r>
              <a:rPr lang="cs-CZ" dirty="0" smtClean="0"/>
              <a:t>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729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the-battle-of-quiberon-bay-12-november-1759-the-day-after-1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7" y="0"/>
            <a:ext cx="8187614" cy="68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2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Střední Amerika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19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15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Politický vývoj ve </a:t>
            </a:r>
            <a:r>
              <a:rPr lang="cs-CZ" sz="3000" b="1" dirty="0" smtClean="0">
                <a:solidFill>
                  <a:srgbClr val="FF0000"/>
                </a:solidFill>
              </a:rPr>
              <a:t>Francii</a:t>
            </a:r>
            <a:r>
              <a:rPr lang="cs-CZ" sz="3000" dirty="0" smtClean="0"/>
              <a:t>,</a:t>
            </a:r>
            <a:r>
              <a:rPr lang="cs-CZ" sz="3000" b="1" dirty="0" smtClean="0"/>
              <a:t> </a:t>
            </a:r>
            <a:r>
              <a:rPr lang="cs-CZ" sz="3000" b="1" dirty="0" smtClean="0">
                <a:solidFill>
                  <a:srgbClr val="0070C0"/>
                </a:solidFill>
              </a:rPr>
              <a:t>GB</a:t>
            </a:r>
            <a:r>
              <a:rPr lang="cs-CZ" sz="3000" b="1" dirty="0" smtClean="0"/>
              <a:t> a atlantický obchod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1680-1780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/>
              <a:t> </a:t>
            </a:r>
            <a:r>
              <a:rPr lang="cs-CZ" b="1" dirty="0" smtClean="0"/>
              <a:t>arm</a:t>
            </a:r>
            <a:r>
              <a:rPr lang="cs-CZ" dirty="0" smtClean="0"/>
              <a:t>. a </a:t>
            </a:r>
            <a:r>
              <a:rPr lang="cs-CZ" b="1" dirty="0" smtClean="0"/>
              <a:t>nám</a:t>
            </a:r>
            <a:r>
              <a:rPr lang="cs-CZ" dirty="0" smtClean="0"/>
              <a:t>. se ztrojnásobilo (</a:t>
            </a:r>
            <a:r>
              <a:rPr lang="cs-CZ" sz="2900" dirty="0" smtClean="0"/>
              <a:t>vojenské </a:t>
            </a:r>
            <a:r>
              <a:rPr lang="cs-CZ" sz="2900" b="1" dirty="0" smtClean="0"/>
              <a:t>výdaje</a:t>
            </a:r>
            <a:r>
              <a:rPr lang="cs-CZ" sz="2900" dirty="0" smtClean="0"/>
              <a:t> 70%+ výdajů státu a 14% HDP v 1760</a:t>
            </a:r>
            <a:r>
              <a:rPr lang="cs-CZ" dirty="0" smtClean="0"/>
              <a:t>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výběr daní </a:t>
            </a:r>
            <a:r>
              <a:rPr lang="cs-CZ" dirty="0" smtClean="0"/>
              <a:t>– centralizovaná správa, nepřímé daně (2x/obyv. vs. FRA); nižší </a:t>
            </a:r>
            <a:r>
              <a:rPr lang="cs-CZ" b="1" dirty="0" smtClean="0"/>
              <a:t>úroky</a:t>
            </a:r>
            <a:r>
              <a:rPr lang="cs-CZ" dirty="0" smtClean="0"/>
              <a:t> z půjček; (NED top zdanění – ochrana obchodu);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FRA</a:t>
            </a:r>
            <a:r>
              <a:rPr lang="cs-CZ" dirty="0" smtClean="0"/>
              <a:t>: do revoluce </a:t>
            </a:r>
            <a:r>
              <a:rPr lang="cs-CZ" b="1" dirty="0" smtClean="0">
                <a:solidFill>
                  <a:srgbClr val="0070C0"/>
                </a:solidFill>
              </a:rPr>
              <a:t>absolutismus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aristokracie</a:t>
            </a:r>
            <a:r>
              <a:rPr lang="cs-CZ" dirty="0" smtClean="0"/>
              <a:t> a </a:t>
            </a:r>
            <a:r>
              <a:rPr lang="cs-CZ" b="1" dirty="0" smtClean="0"/>
              <a:t>klérus</a:t>
            </a:r>
            <a:r>
              <a:rPr lang="cs-CZ" dirty="0" smtClean="0"/>
              <a:t> neplatí daně a rolnické dávky, </a:t>
            </a:r>
            <a:r>
              <a:rPr lang="cs-CZ" b="1" dirty="0" smtClean="0"/>
              <a:t>cechy</a:t>
            </a:r>
            <a:r>
              <a:rPr lang="cs-CZ" dirty="0" smtClean="0"/>
              <a:t> nepřipouští trh; </a:t>
            </a:r>
            <a:r>
              <a:rPr lang="cs-CZ" b="1" dirty="0" smtClean="0"/>
              <a:t>merkantilismus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Colberta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(1665-1683) protekcionismus a státní podpora </a:t>
            </a:r>
            <a:r>
              <a:rPr lang="cs-CZ" b="1" dirty="0" smtClean="0"/>
              <a:t>průmyslu</a:t>
            </a:r>
            <a:r>
              <a:rPr lang="cs-CZ" dirty="0" smtClean="0"/>
              <a:t>; </a:t>
            </a:r>
          </a:p>
          <a:p>
            <a:r>
              <a:rPr lang="cs-CZ" dirty="0" smtClean="0"/>
              <a:t>Neúnosné </a:t>
            </a:r>
            <a:r>
              <a:rPr lang="cs-CZ" b="1" dirty="0" smtClean="0">
                <a:solidFill>
                  <a:srgbClr val="0070C0"/>
                </a:solidFill>
              </a:rPr>
              <a:t>náklady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válek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katastrofální stav rozpočtu a nutnost daňové reformy:</a:t>
            </a:r>
          </a:p>
          <a:p>
            <a:pPr lvl="1"/>
            <a:r>
              <a:rPr lang="cs-CZ" b="1" dirty="0" smtClean="0"/>
              <a:t>1787</a:t>
            </a:r>
            <a:r>
              <a:rPr lang="cs-CZ" dirty="0" smtClean="0"/>
              <a:t> svolání </a:t>
            </a:r>
            <a:r>
              <a:rPr lang="cs-CZ" dirty="0"/>
              <a:t>S</a:t>
            </a:r>
            <a:r>
              <a:rPr lang="cs-CZ" dirty="0" smtClean="0"/>
              <a:t>hromáždění </a:t>
            </a:r>
            <a:r>
              <a:rPr lang="cs-CZ" b="1" dirty="0" smtClean="0"/>
              <a:t>notáblů</a:t>
            </a:r>
            <a:r>
              <a:rPr lang="cs-CZ" dirty="0" smtClean="0"/>
              <a:t>, neúspěch a svolání </a:t>
            </a:r>
            <a:r>
              <a:rPr lang="cs-CZ" b="1" dirty="0" smtClean="0"/>
              <a:t>Generálních stavů </a:t>
            </a:r>
            <a:r>
              <a:rPr lang="cs-CZ" dirty="0" smtClean="0"/>
              <a:t>(od 1614) – snaha o </a:t>
            </a:r>
            <a:r>
              <a:rPr lang="cs-CZ" b="1" dirty="0" smtClean="0"/>
              <a:t>udržení privilegií </a:t>
            </a:r>
            <a:r>
              <a:rPr lang="cs-CZ" dirty="0" smtClean="0"/>
              <a:t>-&gt; omezení absolutismu;</a:t>
            </a:r>
          </a:p>
          <a:p>
            <a:pPr lvl="1"/>
            <a:r>
              <a:rPr lang="cs-CZ" b="1" dirty="0" smtClean="0"/>
              <a:t>Národní shromáždění </a:t>
            </a:r>
            <a:r>
              <a:rPr lang="cs-CZ" dirty="0" smtClean="0"/>
              <a:t>– reprezentován </a:t>
            </a:r>
            <a:r>
              <a:rPr lang="cs-CZ" b="1" dirty="0" smtClean="0"/>
              <a:t>třetí stav </a:t>
            </a:r>
            <a:r>
              <a:rPr lang="cs-CZ" dirty="0" smtClean="0"/>
              <a:t>(podpora </a:t>
            </a:r>
            <a:r>
              <a:rPr lang="cs-CZ" b="1" dirty="0" smtClean="0"/>
              <a:t>ulice</a:t>
            </a:r>
            <a:r>
              <a:rPr lang="cs-CZ" dirty="0" smtClean="0"/>
              <a:t>, Bastila);</a:t>
            </a:r>
          </a:p>
          <a:p>
            <a:pPr lvl="1"/>
            <a:r>
              <a:rPr lang="cs-CZ" dirty="0" smtClean="0"/>
              <a:t>Nová </a:t>
            </a:r>
            <a:r>
              <a:rPr lang="cs-CZ" b="1" dirty="0" smtClean="0">
                <a:solidFill>
                  <a:srgbClr val="0070C0"/>
                </a:solidFill>
              </a:rPr>
              <a:t>ústava 1791</a:t>
            </a:r>
            <a:r>
              <a:rPr lang="cs-CZ" dirty="0" smtClean="0"/>
              <a:t>: </a:t>
            </a:r>
            <a:r>
              <a:rPr lang="cs-CZ" b="1" dirty="0" smtClean="0"/>
              <a:t>radikální</a:t>
            </a:r>
            <a:r>
              <a:rPr lang="cs-CZ" dirty="0" smtClean="0"/>
              <a:t> (</a:t>
            </a:r>
            <a:r>
              <a:rPr lang="cs-CZ" b="1" dirty="0" smtClean="0"/>
              <a:t>feudální</a:t>
            </a:r>
            <a:r>
              <a:rPr lang="cs-CZ" dirty="0" smtClean="0"/>
              <a:t> systém, privilegia, </a:t>
            </a:r>
            <a:r>
              <a:rPr lang="cs-CZ" b="1" dirty="0" smtClean="0"/>
              <a:t>způsobilost</a:t>
            </a:r>
            <a:r>
              <a:rPr lang="cs-CZ" dirty="0" smtClean="0"/>
              <a:t>, </a:t>
            </a:r>
            <a:r>
              <a:rPr lang="cs-CZ" b="1" dirty="0" smtClean="0"/>
              <a:t>cechy</a:t>
            </a:r>
            <a:r>
              <a:rPr lang="cs-CZ" dirty="0" smtClean="0"/>
              <a:t>) (útěk a poprava krále 1793);</a:t>
            </a:r>
          </a:p>
          <a:p>
            <a:pPr lvl="1"/>
            <a:r>
              <a:rPr lang="cs-CZ" dirty="0" smtClean="0"/>
              <a:t>Od roku 1792 </a:t>
            </a:r>
            <a:r>
              <a:rPr lang="cs-CZ" b="1" dirty="0" smtClean="0"/>
              <a:t>protifrancouzské koalice</a:t>
            </a:r>
            <a:r>
              <a:rPr lang="cs-CZ" dirty="0" smtClean="0"/>
              <a:t>…</a:t>
            </a:r>
          </a:p>
          <a:p>
            <a:pPr lvl="1"/>
            <a:endParaRPr lang="cs-CZ" sz="1100" dirty="0" smtClean="0"/>
          </a:p>
          <a:p>
            <a:r>
              <a:rPr lang="cs-CZ" dirty="0" smtClean="0"/>
              <a:t> </a:t>
            </a:r>
            <a:r>
              <a:rPr lang="cs-CZ" sz="3600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moderní průmyslové výroby </a:t>
            </a:r>
            <a:r>
              <a:rPr lang="cs-CZ" dirty="0" smtClean="0"/>
              <a:t>(železo, uhlí, papír…bavlna), </a:t>
            </a:r>
            <a:r>
              <a:rPr lang="cs-CZ" b="1" dirty="0" smtClean="0"/>
              <a:t>obchod</a:t>
            </a:r>
            <a:r>
              <a:rPr lang="cs-CZ" dirty="0" smtClean="0"/>
              <a:t> a </a:t>
            </a:r>
            <a:r>
              <a:rPr lang="cs-CZ" b="1" dirty="0" smtClean="0"/>
              <a:t>zpracování</a:t>
            </a:r>
            <a:r>
              <a:rPr lang="cs-CZ" dirty="0" smtClean="0"/>
              <a:t> </a:t>
            </a:r>
            <a:r>
              <a:rPr lang="cs-CZ" b="1" dirty="0" smtClean="0"/>
              <a:t>koloniálních</a:t>
            </a:r>
            <a:r>
              <a:rPr lang="cs-CZ" dirty="0" smtClean="0"/>
              <a:t> produktů; </a:t>
            </a:r>
          </a:p>
          <a:p>
            <a:pPr lvl="1"/>
            <a:r>
              <a:rPr lang="cs-CZ" b="1" dirty="0" smtClean="0"/>
              <a:t>Impérium</a:t>
            </a:r>
            <a:r>
              <a:rPr lang="cs-CZ" dirty="0" smtClean="0"/>
              <a:t>: 1/3 daňových výnosů 1800 z </a:t>
            </a:r>
            <a:r>
              <a:rPr lang="cs-CZ" b="1" dirty="0" smtClean="0"/>
              <a:t>koloniálního zboží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čaj, cukr, tabák zboží </a:t>
            </a:r>
            <a:r>
              <a:rPr lang="cs-CZ" b="1" dirty="0" smtClean="0"/>
              <a:t>masové spotřeby</a:t>
            </a:r>
            <a:r>
              <a:rPr lang="cs-CZ" dirty="0" smtClean="0"/>
              <a:t>; </a:t>
            </a:r>
            <a:r>
              <a:rPr lang="cs-CZ" b="1" dirty="0" smtClean="0"/>
              <a:t>zámořské exporty </a:t>
            </a:r>
            <a:r>
              <a:rPr lang="cs-CZ" dirty="0" smtClean="0"/>
              <a:t>(drobné </a:t>
            </a:r>
            <a:r>
              <a:rPr lang="cs-CZ" dirty="0" err="1" smtClean="0"/>
              <a:t>pům.zboží</a:t>
            </a:r>
            <a:r>
              <a:rPr lang="cs-CZ" dirty="0" smtClean="0"/>
              <a:t>) na konci 18st. 3x více než do E (vs. </a:t>
            </a:r>
            <a:r>
              <a:rPr lang="cs-CZ" b="1" dirty="0" smtClean="0"/>
              <a:t>FRA</a:t>
            </a:r>
            <a:r>
              <a:rPr lang="cs-CZ" dirty="0" smtClean="0"/>
              <a:t> absence </a:t>
            </a:r>
            <a:r>
              <a:rPr lang="cs-CZ" dirty="0" err="1" smtClean="0"/>
              <a:t>dyn.trhu</a:t>
            </a:r>
            <a:r>
              <a:rPr lang="cs-CZ" dirty="0" smtClean="0"/>
              <a:t>, reexport cukru ze S-D);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Proměna </a:t>
            </a:r>
            <a:r>
              <a:rPr lang="cs-CZ" b="1" dirty="0" smtClean="0"/>
              <a:t>GB </a:t>
            </a:r>
            <a:r>
              <a:rPr lang="cs-CZ" b="1" dirty="0" smtClean="0">
                <a:solidFill>
                  <a:srgbClr val="0070C0"/>
                </a:solidFill>
              </a:rPr>
              <a:t>obchodu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před občanskou válkou 80% exportů </a:t>
            </a:r>
            <a:r>
              <a:rPr lang="cs-CZ" b="1" dirty="0" smtClean="0">
                <a:solidFill>
                  <a:srgbClr val="0070C0"/>
                </a:solidFill>
              </a:rPr>
              <a:t>vlněné produkty </a:t>
            </a:r>
            <a:r>
              <a:rPr lang="cs-CZ" b="1" dirty="0" smtClean="0"/>
              <a:t>do E</a:t>
            </a:r>
            <a:r>
              <a:rPr lang="cs-CZ" dirty="0" smtClean="0"/>
              <a:t>; v 1700 </a:t>
            </a:r>
            <a:r>
              <a:rPr lang="cs-CZ" b="1" dirty="0" smtClean="0"/>
              <a:t>nové </a:t>
            </a:r>
            <a:r>
              <a:rPr lang="cs-CZ" b="1" dirty="0" smtClean="0">
                <a:solidFill>
                  <a:srgbClr val="0070C0"/>
                </a:solidFill>
              </a:rPr>
              <a:t>koloniální produkty </a:t>
            </a:r>
            <a:r>
              <a:rPr lang="cs-CZ" dirty="0" smtClean="0"/>
              <a:t>již 50% -&gt; rozvoj </a:t>
            </a:r>
            <a:r>
              <a:rPr lang="cs-CZ" b="1" dirty="0" smtClean="0"/>
              <a:t>dopravních</a:t>
            </a:r>
            <a:r>
              <a:rPr lang="cs-CZ" dirty="0" smtClean="0"/>
              <a:t> a </a:t>
            </a:r>
            <a:r>
              <a:rPr lang="cs-CZ" b="1" dirty="0" smtClean="0"/>
              <a:t>finančních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služeb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(NED);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dstranění </a:t>
            </a:r>
            <a:r>
              <a:rPr lang="cs-CZ" b="1" dirty="0" smtClean="0"/>
              <a:t>korporátních monopolistických </a:t>
            </a:r>
            <a:r>
              <a:rPr lang="cs-CZ" b="1" dirty="0" smtClean="0">
                <a:solidFill>
                  <a:srgbClr val="0070C0"/>
                </a:solidFill>
              </a:rPr>
              <a:t>privilegií</a:t>
            </a:r>
            <a:r>
              <a:rPr lang="cs-CZ" b="1" dirty="0" smtClean="0"/>
              <a:t> </a:t>
            </a:r>
            <a:r>
              <a:rPr lang="cs-CZ" dirty="0" smtClean="0"/>
              <a:t>–&gt; </a:t>
            </a:r>
            <a:r>
              <a:rPr lang="cs-CZ" b="1" dirty="0" smtClean="0"/>
              <a:t>národní „monopoly“</a:t>
            </a:r>
            <a:r>
              <a:rPr lang="cs-CZ" dirty="0" smtClean="0"/>
              <a:t>; </a:t>
            </a:r>
            <a:r>
              <a:rPr lang="cs-CZ" b="1" dirty="0" smtClean="0"/>
              <a:t>parlament</a:t>
            </a:r>
            <a:r>
              <a:rPr lang="cs-CZ" dirty="0" smtClean="0"/>
              <a:t> – </a:t>
            </a:r>
            <a:r>
              <a:rPr lang="cs-CZ" b="1" dirty="0" smtClean="0"/>
              <a:t>podnikatelská</a:t>
            </a:r>
            <a:r>
              <a:rPr lang="cs-CZ" dirty="0" smtClean="0"/>
              <a:t> </a:t>
            </a:r>
            <a:r>
              <a:rPr lang="cs-CZ" b="1" dirty="0" smtClean="0"/>
              <a:t>třída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0070C0"/>
                </a:solidFill>
              </a:rPr>
              <a:t>národní zájem </a:t>
            </a:r>
            <a:r>
              <a:rPr lang="cs-CZ" dirty="0" smtClean="0"/>
              <a:t>-</a:t>
            </a:r>
            <a:r>
              <a:rPr lang="cs-CZ" b="1" dirty="0" smtClean="0"/>
              <a:t> národní stát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36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283152" cy="65293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Britské impérium </a:t>
            </a:r>
            <a:r>
              <a:rPr lang="cs-CZ" sz="2800" b="1" dirty="0" smtClean="0"/>
              <a:t>v Asii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55054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0070C0"/>
                </a:solidFill>
              </a:rPr>
              <a:t>Vých.ind</a:t>
            </a:r>
            <a:r>
              <a:rPr lang="cs-CZ" sz="1800" b="1" dirty="0" smtClean="0">
                <a:solidFill>
                  <a:srgbClr val="0070C0"/>
                </a:solidFill>
              </a:rPr>
              <a:t>. </a:t>
            </a:r>
            <a:r>
              <a:rPr lang="cs-CZ" sz="1800" b="1" dirty="0">
                <a:solidFill>
                  <a:srgbClr val="0070C0"/>
                </a:solidFill>
              </a:rPr>
              <a:t>s</a:t>
            </a:r>
            <a:r>
              <a:rPr lang="cs-CZ" sz="1800" b="1" dirty="0" smtClean="0">
                <a:solidFill>
                  <a:srgbClr val="0070C0"/>
                </a:solidFill>
              </a:rPr>
              <a:t>pol. </a:t>
            </a:r>
            <a:r>
              <a:rPr lang="cs-CZ" sz="1800" dirty="0" smtClean="0"/>
              <a:t>(EIC 1600); cíl </a:t>
            </a:r>
            <a:r>
              <a:rPr lang="cs-CZ" sz="1800" b="1" dirty="0" smtClean="0"/>
              <a:t>koření</a:t>
            </a:r>
            <a:r>
              <a:rPr lang="cs-CZ" sz="1800" dirty="0" smtClean="0"/>
              <a:t> na Molukách (neúspěch NED); </a:t>
            </a:r>
            <a:r>
              <a:rPr lang="cs-CZ" sz="1800" b="1" dirty="0" smtClean="0"/>
              <a:t>pobřeží Indie</a:t>
            </a:r>
            <a:r>
              <a:rPr lang="cs-CZ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1607 </a:t>
            </a:r>
            <a:r>
              <a:rPr lang="cs-CZ" sz="1400" b="1" dirty="0" err="1" smtClean="0"/>
              <a:t>Surat</a:t>
            </a:r>
            <a:r>
              <a:rPr lang="cs-CZ" sz="1400" dirty="0" smtClean="0"/>
              <a:t> (dostupnost zboží a blízkost </a:t>
            </a:r>
            <a:r>
              <a:rPr lang="cs-CZ" sz="1400" dirty="0" err="1" smtClean="0"/>
              <a:t>Mugh.říše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dirty="0">
                <a:solidFill>
                  <a:srgbClr val="0070C0"/>
                </a:solidFill>
              </a:rPr>
              <a:t>b</a:t>
            </a:r>
            <a:r>
              <a:rPr lang="cs-CZ" sz="1400" dirty="0" smtClean="0">
                <a:solidFill>
                  <a:srgbClr val="0070C0"/>
                </a:solidFill>
              </a:rPr>
              <a:t>udování pozice </a:t>
            </a:r>
            <a:r>
              <a:rPr lang="cs-CZ" sz="1400" dirty="0" smtClean="0"/>
              <a:t>– eskorty obchodníků a poutníků – obchodní </a:t>
            </a:r>
            <a:r>
              <a:rPr lang="cs-CZ" sz="1400" b="1" dirty="0" smtClean="0"/>
              <a:t>privilegia</a:t>
            </a:r>
            <a:r>
              <a:rPr lang="cs-CZ" sz="1400" dirty="0" smtClean="0"/>
              <a:t>: </a:t>
            </a:r>
            <a:r>
              <a:rPr lang="cs-CZ" sz="1400" b="1" dirty="0" smtClean="0"/>
              <a:t>Madras</a:t>
            </a:r>
            <a:r>
              <a:rPr lang="cs-CZ" sz="1400" dirty="0" smtClean="0"/>
              <a:t> 1639, </a:t>
            </a:r>
            <a:r>
              <a:rPr lang="cs-CZ" sz="1400" b="1" dirty="0" smtClean="0"/>
              <a:t>Bombaj</a:t>
            </a:r>
            <a:r>
              <a:rPr lang="cs-CZ" sz="1400" dirty="0" smtClean="0"/>
              <a:t> 1661 a </a:t>
            </a:r>
            <a:r>
              <a:rPr lang="cs-CZ" sz="1400" b="1" dirty="0" smtClean="0"/>
              <a:t>Kalkata</a:t>
            </a:r>
            <a:r>
              <a:rPr lang="cs-CZ" sz="1400" dirty="0" smtClean="0"/>
              <a:t> 1690; zakoupení „feudálních práv“ v </a:t>
            </a:r>
            <a:r>
              <a:rPr lang="cs-CZ" sz="1400" b="1" dirty="0" smtClean="0">
                <a:solidFill>
                  <a:srgbClr val="0070C0"/>
                </a:solidFill>
              </a:rPr>
              <a:t>Bengálsku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(1698);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roztržka s říší 1688 </a:t>
            </a:r>
            <a:r>
              <a:rPr lang="cs-CZ" sz="1400" dirty="0" smtClean="0"/>
              <a:t>– obsazení skladišť v </a:t>
            </a:r>
            <a:r>
              <a:rPr lang="cs-CZ" sz="1400" dirty="0" err="1" smtClean="0"/>
              <a:t>Suratu</a:t>
            </a:r>
            <a:r>
              <a:rPr lang="cs-CZ" sz="1400" dirty="0" smtClean="0"/>
              <a:t>, obnovení privilegií; 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0070C0"/>
                </a:solidFill>
              </a:rPr>
              <a:t>Mughálská</a:t>
            </a:r>
            <a:r>
              <a:rPr lang="cs-CZ" sz="1800" b="1" dirty="0" smtClean="0">
                <a:solidFill>
                  <a:srgbClr val="0070C0"/>
                </a:solidFill>
              </a:rPr>
              <a:t> říše </a:t>
            </a:r>
            <a:r>
              <a:rPr lang="cs-CZ" sz="1800" dirty="0" smtClean="0"/>
              <a:t>(1526-1858) nejvýznamnější v Indii:</a:t>
            </a:r>
          </a:p>
          <a:p>
            <a:pPr lvl="1">
              <a:spcBef>
                <a:spcPts val="0"/>
              </a:spcBef>
            </a:pPr>
            <a:r>
              <a:rPr lang="cs-CZ" sz="1400" dirty="0" err="1" smtClean="0"/>
              <a:t>Bábur</a:t>
            </a:r>
            <a:r>
              <a:rPr lang="cs-CZ" sz="1400" dirty="0" smtClean="0"/>
              <a:t> z Kábulu (turkický kmen), </a:t>
            </a:r>
            <a:r>
              <a:rPr lang="cs-CZ" sz="1400" b="1" dirty="0" err="1" smtClean="0"/>
              <a:t>Pánípat</a:t>
            </a:r>
            <a:r>
              <a:rPr lang="cs-CZ" sz="1400" dirty="0" smtClean="0"/>
              <a:t> </a:t>
            </a:r>
            <a:r>
              <a:rPr lang="cs-CZ" sz="1400" b="1" dirty="0" smtClean="0"/>
              <a:t>1526</a:t>
            </a:r>
            <a:r>
              <a:rPr lang="cs-CZ" sz="1400" dirty="0" smtClean="0"/>
              <a:t> vítězí nad </a:t>
            </a:r>
            <a:r>
              <a:rPr lang="cs-CZ" sz="1400" dirty="0" err="1" smtClean="0"/>
              <a:t>Dillím</a:t>
            </a:r>
            <a:r>
              <a:rPr lang="cs-CZ" sz="1400" dirty="0" smtClean="0"/>
              <a:t> – obsazení Dillí a Agry (centra);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Expanze za Kabara a </a:t>
            </a:r>
            <a:r>
              <a:rPr lang="cs-CZ" sz="1400" b="1" dirty="0" err="1" smtClean="0"/>
              <a:t>Aurangzéba</a:t>
            </a:r>
            <a:r>
              <a:rPr lang="cs-CZ" sz="1400" dirty="0" smtClean="0"/>
              <a:t> (1658-1701) (výnosy 10x L.XIV), 150mil obyv., překročení </a:t>
            </a:r>
            <a:r>
              <a:rPr lang="cs-CZ" sz="1400" b="1" dirty="0" smtClean="0"/>
              <a:t>optimálního bodu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Agresivní </a:t>
            </a:r>
            <a:r>
              <a:rPr lang="cs-CZ" sz="1400" b="1" dirty="0" smtClean="0"/>
              <a:t>konfederace </a:t>
            </a:r>
            <a:r>
              <a:rPr lang="cs-CZ" sz="1400" b="1" dirty="0" err="1" smtClean="0"/>
              <a:t>Maratha</a:t>
            </a:r>
            <a:r>
              <a:rPr lang="cs-CZ" sz="1400" b="1" dirty="0" smtClean="0"/>
              <a:t> </a:t>
            </a:r>
            <a:r>
              <a:rPr lang="cs-CZ" sz="1400" dirty="0" smtClean="0"/>
              <a:t>(</a:t>
            </a:r>
            <a:r>
              <a:rPr lang="cs-CZ" sz="1400" dirty="0" err="1" smtClean="0"/>
              <a:t>šiíté</a:t>
            </a:r>
            <a:r>
              <a:rPr lang="cs-CZ" sz="1400" dirty="0" smtClean="0"/>
              <a:t>) – konec </a:t>
            </a:r>
            <a:r>
              <a:rPr lang="cs-CZ" sz="1400" b="1" dirty="0" err="1" smtClean="0"/>
              <a:t>náb.tolerance</a:t>
            </a:r>
            <a:r>
              <a:rPr lang="cs-CZ" sz="1400" dirty="0" smtClean="0"/>
              <a:t> v </a:t>
            </a:r>
            <a:r>
              <a:rPr lang="cs-CZ" sz="1400" dirty="0" err="1" smtClean="0"/>
              <a:t>Mugh.říši</a:t>
            </a:r>
            <a:r>
              <a:rPr lang="cs-CZ" sz="1400" dirty="0" smtClean="0"/>
              <a:t> – finanční </a:t>
            </a:r>
            <a:r>
              <a:rPr lang="cs-CZ" sz="1400" b="1" dirty="0" smtClean="0"/>
              <a:t>přetížení</a:t>
            </a:r>
            <a:r>
              <a:rPr lang="cs-CZ" sz="1400" dirty="0" smtClean="0"/>
              <a:t> a úpadek;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1803</a:t>
            </a:r>
            <a:r>
              <a:rPr lang="cs-CZ" sz="1400" dirty="0" smtClean="0"/>
              <a:t> císař Šáh </a:t>
            </a:r>
            <a:r>
              <a:rPr lang="cs-CZ" sz="1400" dirty="0" err="1" smtClean="0"/>
              <a:t>Alem</a:t>
            </a:r>
            <a:r>
              <a:rPr lang="cs-CZ" sz="1400" dirty="0" smtClean="0"/>
              <a:t> pod </a:t>
            </a:r>
            <a:r>
              <a:rPr lang="cs-CZ" sz="1400" b="1" dirty="0" smtClean="0"/>
              <a:t>GB ochranu</a:t>
            </a:r>
            <a:r>
              <a:rPr lang="cs-CZ" sz="1400" dirty="0" smtClean="0"/>
              <a:t>, </a:t>
            </a:r>
            <a:r>
              <a:rPr lang="cs-CZ" sz="1400" b="1" dirty="0" smtClean="0"/>
              <a:t>1858</a:t>
            </a:r>
            <a:r>
              <a:rPr lang="cs-CZ" sz="1400" dirty="0" smtClean="0"/>
              <a:t> </a:t>
            </a:r>
            <a:r>
              <a:rPr lang="cs-CZ" sz="1400" b="1" dirty="0" smtClean="0"/>
              <a:t>Viktorie</a:t>
            </a:r>
            <a:r>
              <a:rPr lang="cs-CZ" sz="1400" dirty="0" smtClean="0"/>
              <a:t> císařovna Indická;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Ek.systém</a:t>
            </a:r>
            <a:r>
              <a:rPr lang="cs-CZ" sz="1400" dirty="0" smtClean="0"/>
              <a:t>: </a:t>
            </a:r>
            <a:r>
              <a:rPr lang="cs-CZ" sz="1400" b="1" dirty="0" err="1" smtClean="0"/>
              <a:t>džagír</a:t>
            </a:r>
            <a:r>
              <a:rPr lang="cs-CZ" sz="1400" dirty="0" smtClean="0"/>
              <a:t> (nedědičně propůjčená půda), </a:t>
            </a:r>
            <a:r>
              <a:rPr lang="cs-CZ" sz="1400" dirty="0" err="1" smtClean="0"/>
              <a:t>mansab</a:t>
            </a:r>
            <a:r>
              <a:rPr lang="cs-CZ" sz="1400" dirty="0" smtClean="0"/>
              <a:t> (+voj. povinnost); polygamní dvory, </a:t>
            </a:r>
            <a:r>
              <a:rPr lang="cs-CZ" sz="1400" b="1" dirty="0" smtClean="0"/>
              <a:t>kasty</a:t>
            </a:r>
            <a:r>
              <a:rPr lang="cs-CZ" sz="1400" dirty="0" smtClean="0"/>
              <a:t>; postupně monetizace-daně, doplněk: obchodní příjmy; špičkový </a:t>
            </a:r>
            <a:r>
              <a:rPr lang="cs-CZ" sz="1400" b="1" dirty="0" smtClean="0">
                <a:solidFill>
                  <a:srgbClr val="0070C0"/>
                </a:solidFill>
              </a:rPr>
              <a:t>exportér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manuf.textilní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produkce (celosvětová poptávka – od mušelín po </a:t>
            </a:r>
            <a:r>
              <a:rPr lang="cs-CZ" sz="1400" dirty="0" err="1" smtClean="0"/>
              <a:t>koromandel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b="1" dirty="0"/>
              <a:t>z</a:t>
            </a:r>
            <a:r>
              <a:rPr lang="cs-CZ" sz="1400" b="1" dirty="0" smtClean="0"/>
              <a:t>aostávání</a:t>
            </a:r>
            <a:r>
              <a:rPr lang="cs-CZ" sz="1400" dirty="0" smtClean="0"/>
              <a:t> v inovacích (železo, ocelové zbraně), dostupnost </a:t>
            </a:r>
            <a:r>
              <a:rPr lang="cs-CZ" sz="1400" b="1" dirty="0" smtClean="0"/>
              <a:t>pracovní</a:t>
            </a:r>
            <a:r>
              <a:rPr lang="cs-CZ" sz="1400" dirty="0" smtClean="0"/>
              <a:t> </a:t>
            </a:r>
            <a:r>
              <a:rPr lang="cs-CZ" sz="1400" b="1" dirty="0" smtClean="0"/>
              <a:t>síly</a:t>
            </a:r>
            <a:r>
              <a:rPr lang="cs-CZ" sz="1400" dirty="0" smtClean="0"/>
              <a:t>, </a:t>
            </a:r>
            <a:r>
              <a:rPr lang="cs-CZ" sz="1400" b="1" dirty="0" smtClean="0"/>
              <a:t>nízké</a:t>
            </a:r>
            <a:r>
              <a:rPr lang="cs-CZ" sz="1400" dirty="0" smtClean="0"/>
              <a:t> mzdové </a:t>
            </a:r>
            <a:r>
              <a:rPr lang="cs-CZ" sz="1400" b="1" dirty="0" smtClean="0"/>
              <a:t>náklady</a:t>
            </a:r>
            <a:r>
              <a:rPr lang="cs-CZ" sz="1400" dirty="0" smtClean="0"/>
              <a:t>; pak </a:t>
            </a:r>
            <a:r>
              <a:rPr lang="cs-CZ" sz="1400" b="1" dirty="0" smtClean="0"/>
              <a:t>politiky</a:t>
            </a:r>
            <a:r>
              <a:rPr lang="cs-CZ" sz="1400" dirty="0" smtClean="0"/>
              <a:t> </a:t>
            </a:r>
            <a:r>
              <a:rPr lang="cs-CZ" sz="1400" b="1" dirty="0" smtClean="0"/>
              <a:t>GB</a:t>
            </a:r>
            <a:r>
              <a:rPr lang="cs-CZ" sz="1400" dirty="0" smtClean="0"/>
              <a:t> (dovoz surovin, likvidace </a:t>
            </a:r>
            <a:r>
              <a:rPr lang="cs-CZ" sz="1400" dirty="0" err="1" smtClean="0"/>
              <a:t>prům</a:t>
            </a:r>
            <a:r>
              <a:rPr lang="cs-CZ" sz="1400" dirty="0" smtClean="0"/>
              <a:t>.);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800" b="1" dirty="0" smtClean="0"/>
              <a:t>Britská </a:t>
            </a:r>
            <a:r>
              <a:rPr lang="cs-CZ" sz="1800" b="1" dirty="0" smtClean="0">
                <a:solidFill>
                  <a:srgbClr val="0070C0"/>
                </a:solidFill>
              </a:rPr>
              <a:t>expanze</a:t>
            </a:r>
            <a:r>
              <a:rPr lang="cs-CZ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malá armáda místních + </a:t>
            </a:r>
            <a:r>
              <a:rPr lang="cs-CZ" sz="1400" b="1" dirty="0" smtClean="0"/>
              <a:t>E. důstojníci </a:t>
            </a:r>
            <a:r>
              <a:rPr lang="cs-CZ" sz="1400" dirty="0" smtClean="0"/>
              <a:t>a </a:t>
            </a:r>
            <a:r>
              <a:rPr lang="cs-CZ" sz="1400" b="1" dirty="0" smtClean="0"/>
              <a:t>dělostřelectvo</a:t>
            </a:r>
            <a:r>
              <a:rPr lang="cs-CZ" sz="1400" dirty="0" smtClean="0"/>
              <a:t> + </a:t>
            </a:r>
            <a:r>
              <a:rPr lang="cs-CZ" sz="1400" b="1" dirty="0" smtClean="0"/>
              <a:t>diplomacie</a:t>
            </a:r>
            <a:r>
              <a:rPr lang="cs-CZ" sz="1400" dirty="0" smtClean="0"/>
              <a:t> využívající místní konflikty -&gt; možnost ovládnutí lokálních států a provincií jako loutek (</a:t>
            </a:r>
            <a:r>
              <a:rPr lang="cs-CZ" sz="1400" dirty="0" err="1" smtClean="0"/>
              <a:t>Dupleix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b="1" u="sng" dirty="0" smtClean="0">
                <a:solidFill>
                  <a:srgbClr val="0070C0"/>
                </a:solidFill>
              </a:rPr>
              <a:t>Bengálsko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– autonomní vláda, </a:t>
            </a:r>
            <a:r>
              <a:rPr lang="cs-CZ" sz="1400" b="1" dirty="0" smtClean="0"/>
              <a:t>bavlněný</a:t>
            </a:r>
            <a:r>
              <a:rPr lang="cs-CZ" sz="1400" dirty="0" smtClean="0"/>
              <a:t> </a:t>
            </a:r>
            <a:r>
              <a:rPr lang="cs-CZ" sz="1400" b="1" dirty="0" smtClean="0"/>
              <a:t>textil</a:t>
            </a:r>
            <a:r>
              <a:rPr lang="cs-CZ" sz="1400" dirty="0" smtClean="0"/>
              <a:t>, </a:t>
            </a:r>
            <a:r>
              <a:rPr lang="cs-CZ" sz="1400" b="1" dirty="0" smtClean="0"/>
              <a:t>1756</a:t>
            </a:r>
            <a:r>
              <a:rPr lang="cs-CZ" sz="1400" dirty="0" smtClean="0"/>
              <a:t> přepad </a:t>
            </a:r>
            <a:r>
              <a:rPr lang="cs-CZ" sz="1400" b="1" dirty="0" smtClean="0"/>
              <a:t>Kalkaty</a:t>
            </a:r>
            <a:r>
              <a:rPr lang="cs-CZ" sz="1400" dirty="0" smtClean="0"/>
              <a:t> (podpora FRA), expedice Roberta </a:t>
            </a:r>
            <a:r>
              <a:rPr lang="cs-CZ" sz="1400" b="1" dirty="0" err="1" smtClean="0"/>
              <a:t>Clivea</a:t>
            </a:r>
            <a:r>
              <a:rPr lang="cs-CZ" sz="1400" dirty="0" smtClean="0"/>
              <a:t>: obsazení Kalkaty a bitva u </a:t>
            </a:r>
            <a:r>
              <a:rPr lang="cs-CZ" sz="1400" b="1" dirty="0" err="1" smtClean="0">
                <a:solidFill>
                  <a:srgbClr val="0070C0"/>
                </a:solidFill>
              </a:rPr>
              <a:t>Palásí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1757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(3050 vs. 62k) -&gt; </a:t>
            </a:r>
            <a:r>
              <a:rPr lang="cs-CZ" sz="1400" b="1" dirty="0" smtClean="0"/>
              <a:t>smlouva</a:t>
            </a:r>
            <a:r>
              <a:rPr lang="cs-CZ" sz="1400" dirty="0" smtClean="0"/>
              <a:t> 1756 na právo </a:t>
            </a:r>
            <a:r>
              <a:rPr lang="cs-CZ" sz="1400" b="1" dirty="0" smtClean="0"/>
              <a:t>výběru výnosů </a:t>
            </a:r>
            <a:r>
              <a:rPr lang="cs-CZ" sz="1400" dirty="0" smtClean="0"/>
              <a:t>z bavlny a hedvábí; </a:t>
            </a:r>
            <a:r>
              <a:rPr lang="cs-CZ" sz="1400" b="1" dirty="0" smtClean="0"/>
              <a:t>GB protektorát </a:t>
            </a:r>
            <a:r>
              <a:rPr lang="cs-CZ" sz="1400" dirty="0" smtClean="0"/>
              <a:t>– skandály a reforma;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Obchod s </a:t>
            </a:r>
            <a:r>
              <a:rPr lang="cs-CZ" sz="1400" b="1" dirty="0" smtClean="0"/>
              <a:t>bavlněnými látkami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oděvy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– </a:t>
            </a:r>
            <a:r>
              <a:rPr lang="cs-CZ" sz="1400" b="1" dirty="0" smtClean="0"/>
              <a:t>Indie</a:t>
            </a:r>
            <a:r>
              <a:rPr lang="cs-CZ" sz="1400" dirty="0" smtClean="0"/>
              <a:t> největší producent, </a:t>
            </a:r>
            <a:r>
              <a:rPr lang="cs-CZ" sz="1400" b="1" dirty="0" smtClean="0"/>
              <a:t>60-80% obchodu EIC </a:t>
            </a:r>
            <a:r>
              <a:rPr lang="cs-CZ" sz="1400" dirty="0" smtClean="0"/>
              <a:t>v </a:t>
            </a:r>
            <a:r>
              <a:rPr lang="cs-CZ" sz="1400" b="1" dirty="0" smtClean="0"/>
              <a:t>1750</a:t>
            </a:r>
            <a:r>
              <a:rPr lang="cs-CZ" sz="1400" dirty="0" smtClean="0"/>
              <a:t>; objednávky z GB, kontrakt s místními obchodníky, zpracování v manufakturách ve vnitrozemí, dodání do přístavů a do GB;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Obchod s </a:t>
            </a:r>
            <a:r>
              <a:rPr lang="cs-CZ" sz="1400" b="1" dirty="0" smtClean="0"/>
              <a:t>čajem</a:t>
            </a:r>
            <a:r>
              <a:rPr lang="cs-CZ" sz="1400" dirty="0" smtClean="0"/>
              <a:t> (1/3 obchodu) a </a:t>
            </a:r>
            <a:r>
              <a:rPr lang="cs-CZ" sz="1400" b="1" dirty="0" smtClean="0">
                <a:solidFill>
                  <a:srgbClr val="0070C0"/>
                </a:solidFill>
              </a:rPr>
              <a:t>opiem</a:t>
            </a:r>
            <a:r>
              <a:rPr lang="cs-CZ" sz="1400" dirty="0" smtClean="0"/>
              <a:t>: postupný </a:t>
            </a:r>
            <a:r>
              <a:rPr lang="cs-CZ" sz="1400" b="1" dirty="0" smtClean="0"/>
              <a:t>pokles potřeby stříbra </a:t>
            </a:r>
            <a:r>
              <a:rPr lang="cs-CZ" sz="1400" dirty="0" smtClean="0"/>
              <a:t>(z 75% exp.GB na 30%); </a:t>
            </a:r>
            <a:r>
              <a:rPr lang="cs-CZ" sz="1400" b="1" dirty="0" smtClean="0"/>
              <a:t>opium</a:t>
            </a:r>
            <a:r>
              <a:rPr lang="cs-CZ" sz="1400" dirty="0" smtClean="0"/>
              <a:t> za </a:t>
            </a:r>
            <a:r>
              <a:rPr lang="cs-CZ" sz="1400" b="1" dirty="0" smtClean="0"/>
              <a:t>čaj</a:t>
            </a:r>
            <a:r>
              <a:rPr lang="cs-CZ" sz="1400" dirty="0" smtClean="0"/>
              <a:t> (Kalkata - Kanton)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dříve </a:t>
            </a:r>
            <a:r>
              <a:rPr lang="cs-CZ" sz="1400" b="1" dirty="0" smtClean="0"/>
              <a:t>E poptávka zlepšovala</a:t>
            </a:r>
            <a:r>
              <a:rPr lang="cs-CZ" sz="1400" dirty="0" smtClean="0"/>
              <a:t> </a:t>
            </a:r>
            <a:r>
              <a:rPr lang="cs-CZ" sz="1400" b="1" dirty="0" err="1" smtClean="0"/>
              <a:t>ToT</a:t>
            </a:r>
            <a:r>
              <a:rPr lang="cs-CZ" sz="1400" b="1" dirty="0" smtClean="0"/>
              <a:t> Asie</a:t>
            </a:r>
            <a:r>
              <a:rPr lang="cs-CZ" sz="1400" dirty="0" smtClean="0"/>
              <a:t>, daně z </a:t>
            </a:r>
            <a:r>
              <a:rPr lang="cs-CZ" sz="1400" b="1" dirty="0" smtClean="0"/>
              <a:t>BENG</a:t>
            </a:r>
            <a:r>
              <a:rPr lang="cs-CZ" sz="1400" dirty="0" smtClean="0"/>
              <a:t> a </a:t>
            </a:r>
            <a:r>
              <a:rPr lang="cs-CZ" sz="1400" b="1" dirty="0" smtClean="0"/>
              <a:t>opium</a:t>
            </a:r>
            <a:r>
              <a:rPr lang="cs-CZ" sz="1400" dirty="0" smtClean="0"/>
              <a:t>:</a:t>
            </a:r>
            <a:r>
              <a:rPr lang="cs-CZ" sz="1400" b="1" dirty="0" smtClean="0"/>
              <a:t> obrat</a:t>
            </a:r>
            <a:r>
              <a:rPr lang="cs-CZ" sz="1400" dirty="0" smtClean="0"/>
              <a:t> v toku </a:t>
            </a:r>
            <a:r>
              <a:rPr lang="cs-CZ" sz="1400" b="1" dirty="0" smtClean="0"/>
              <a:t>stříbra</a:t>
            </a:r>
            <a:r>
              <a:rPr lang="cs-CZ" sz="1400" dirty="0" smtClean="0"/>
              <a:t> a </a:t>
            </a:r>
            <a:r>
              <a:rPr lang="cs-CZ" sz="1400" b="1" dirty="0" err="1" smtClean="0">
                <a:solidFill>
                  <a:srgbClr val="0070C0"/>
                </a:solidFill>
              </a:rPr>
              <a:t>dezindustrializace</a:t>
            </a:r>
            <a:r>
              <a:rPr lang="cs-CZ" sz="1400" dirty="0" smtClean="0"/>
              <a:t>;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9501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Indie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832648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529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707.photobucket.com/albums/ww71/chalklands/scan0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59" y="52419"/>
            <a:ext cx="5273121" cy="66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5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Komoditní složení evropských exportů z Asie do Evropy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61091"/>
              </p:ext>
            </p:extLst>
          </p:nvPr>
        </p:nvGraphicFramePr>
        <p:xfrm>
          <a:off x="1763688" y="908711"/>
          <a:ext cx="5006268" cy="5258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730"/>
                <a:gridCol w="1362769"/>
                <a:gridCol w="1362769"/>
              </a:tblGrid>
              <a:tr h="360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</a:rPr>
                        <a:t>Portugalsko </a:t>
                      </a:r>
                      <a:r>
                        <a:rPr lang="cs-CZ" sz="14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1513–1519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1608–1610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80,0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Molucké koření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 koření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10,9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Textil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7,8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Indigo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VOC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Nizozemí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1619–1621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1778–1780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56,4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11,0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Jiné koření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17,6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24,4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Textil a surové hedvábí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16,1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32,7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Čaj a káva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22,9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EIC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400" dirty="0">
                          <a:solidFill>
                            <a:srgbClr val="0070C0"/>
                          </a:solidFill>
                          <a:effectLst/>
                        </a:rPr>
                        <a:t>Británie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1668–1670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1758–1760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25,3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4,4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Textil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56,6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53,5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Surové hedvábí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12,3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Čaj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25,3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17,5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44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Mandžuská </a:t>
            </a:r>
            <a:r>
              <a:rPr lang="cs-CZ" sz="3200" b="1" dirty="0" smtClean="0">
                <a:solidFill>
                  <a:srgbClr val="FFC000"/>
                </a:solidFill>
              </a:rPr>
              <a:t>Čína</a:t>
            </a:r>
            <a:r>
              <a:rPr lang="cs-CZ" sz="3200" b="1" dirty="0" smtClean="0"/>
              <a:t> </a:t>
            </a:r>
            <a:r>
              <a:rPr lang="cs-CZ" sz="3200" dirty="0" smtClean="0"/>
              <a:t>a pozemní obchod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>
            <a:normAutofit fontScale="55000" lnSpcReduction="20000"/>
          </a:bodyPr>
          <a:lstStyle/>
          <a:p>
            <a:r>
              <a:rPr lang="cs-CZ" dirty="0" err="1" smtClean="0"/>
              <a:t>Džurdženi</a:t>
            </a:r>
            <a:r>
              <a:rPr lang="cs-CZ" dirty="0" smtClean="0"/>
              <a:t> -&gt; </a:t>
            </a:r>
            <a:r>
              <a:rPr lang="cs-CZ" b="1" dirty="0" smtClean="0"/>
              <a:t>Mandžuové</a:t>
            </a:r>
            <a:r>
              <a:rPr lang="cs-CZ" dirty="0" smtClean="0"/>
              <a:t>; </a:t>
            </a:r>
            <a:r>
              <a:rPr lang="cs-CZ" dirty="0" err="1" smtClean="0"/>
              <a:t>Nurhači</a:t>
            </a:r>
            <a:r>
              <a:rPr lang="cs-CZ" dirty="0" smtClean="0"/>
              <a:t> (1607-1626) a </a:t>
            </a:r>
            <a:r>
              <a:rPr lang="cs-CZ" dirty="0" err="1" smtClean="0"/>
              <a:t>Abachaj</a:t>
            </a:r>
            <a:r>
              <a:rPr lang="cs-CZ" dirty="0" smtClean="0"/>
              <a:t> (1635-1643) ovládli Mongolsko a Koreu; 1635 pečeť chánů a </a:t>
            </a:r>
            <a:r>
              <a:rPr lang="cs-CZ" b="1" dirty="0" smtClean="0"/>
              <a:t>nástupnictví</a:t>
            </a:r>
            <a:r>
              <a:rPr lang="cs-CZ" dirty="0" smtClean="0"/>
              <a:t> k </a:t>
            </a:r>
            <a:r>
              <a:rPr lang="cs-CZ" b="1" dirty="0" err="1" smtClean="0"/>
              <a:t>Jüan</a:t>
            </a:r>
            <a:r>
              <a:rPr lang="cs-CZ" dirty="0" smtClean="0"/>
              <a:t> jako </a:t>
            </a:r>
            <a:r>
              <a:rPr lang="cs-CZ" b="1" dirty="0" err="1" smtClean="0"/>
              <a:t>Čhing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Nájezdy</a:t>
            </a:r>
            <a:r>
              <a:rPr lang="cs-CZ" dirty="0" smtClean="0"/>
              <a:t> na Čínu od </a:t>
            </a:r>
            <a:r>
              <a:rPr lang="cs-CZ" b="1" dirty="0" smtClean="0"/>
              <a:t>1644</a:t>
            </a:r>
            <a:r>
              <a:rPr lang="cs-CZ" dirty="0" smtClean="0"/>
              <a:t>, režim </a:t>
            </a:r>
            <a:r>
              <a:rPr lang="cs-CZ" b="1" dirty="0" smtClean="0"/>
              <a:t>Ming</a:t>
            </a:r>
            <a:r>
              <a:rPr lang="cs-CZ" dirty="0" smtClean="0"/>
              <a:t> čelí </a:t>
            </a:r>
            <a:r>
              <a:rPr lang="cs-CZ" b="1" dirty="0" smtClean="0"/>
              <a:t>povstáním</a:t>
            </a:r>
            <a:r>
              <a:rPr lang="cs-CZ" dirty="0" smtClean="0"/>
              <a:t> a </a:t>
            </a:r>
            <a:r>
              <a:rPr lang="cs-CZ" b="1" dirty="0" smtClean="0"/>
              <a:t>zve</a:t>
            </a:r>
            <a:r>
              <a:rPr lang="cs-CZ" dirty="0" smtClean="0"/>
              <a:t> Mandžui do severní Číny – ti rozdrtí povstání a </a:t>
            </a:r>
            <a:r>
              <a:rPr lang="cs-CZ" b="1" dirty="0" smtClean="0"/>
              <a:t>zmocnili</a:t>
            </a:r>
            <a:r>
              <a:rPr lang="cs-CZ" dirty="0" smtClean="0"/>
              <a:t> se </a:t>
            </a:r>
            <a:r>
              <a:rPr lang="cs-CZ" b="1" dirty="0" smtClean="0"/>
              <a:t>severu</a:t>
            </a:r>
            <a:r>
              <a:rPr lang="cs-CZ" dirty="0" smtClean="0"/>
              <a:t> Číny;</a:t>
            </a:r>
          </a:p>
          <a:p>
            <a:r>
              <a:rPr lang="cs-CZ" dirty="0" smtClean="0"/>
              <a:t>V 80. letech 17st. </a:t>
            </a:r>
            <a:r>
              <a:rPr lang="cs-CZ" b="1" dirty="0" smtClean="0"/>
              <a:t>dobyli Čínu</a:t>
            </a:r>
            <a:r>
              <a:rPr lang="cs-CZ" dirty="0" smtClean="0"/>
              <a:t>, odpor </a:t>
            </a:r>
            <a:r>
              <a:rPr lang="cs-CZ" b="1" dirty="0" smtClean="0"/>
              <a:t>loajalistů Ming </a:t>
            </a:r>
            <a:r>
              <a:rPr lang="cs-CZ" dirty="0" smtClean="0"/>
              <a:t>v </a:t>
            </a:r>
            <a:r>
              <a:rPr lang="cs-CZ" b="1" dirty="0" smtClean="0"/>
              <a:t>jižní</a:t>
            </a:r>
            <a:r>
              <a:rPr lang="cs-CZ" dirty="0" smtClean="0"/>
              <a:t> </a:t>
            </a:r>
            <a:r>
              <a:rPr lang="cs-CZ" b="1" dirty="0"/>
              <a:t>Č</a:t>
            </a:r>
            <a:r>
              <a:rPr lang="cs-CZ" b="1" dirty="0" smtClean="0"/>
              <a:t>íně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„Dynamičtí“ císaři: </a:t>
            </a:r>
          </a:p>
          <a:p>
            <a:pPr lvl="1"/>
            <a:r>
              <a:rPr lang="cs-CZ" dirty="0" smtClean="0"/>
              <a:t>zničili </a:t>
            </a:r>
            <a:r>
              <a:rPr lang="cs-CZ" b="1" dirty="0" err="1" smtClean="0"/>
              <a:t>Ojratskou</a:t>
            </a:r>
            <a:r>
              <a:rPr lang="cs-CZ" b="1" dirty="0" smtClean="0"/>
              <a:t> říši </a:t>
            </a:r>
            <a:r>
              <a:rPr lang="cs-CZ" dirty="0" smtClean="0"/>
              <a:t>a </a:t>
            </a:r>
            <a:r>
              <a:rPr lang="cs-CZ" b="1" dirty="0" smtClean="0"/>
              <a:t>západní Mongoly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náklonost</a:t>
            </a:r>
            <a:r>
              <a:rPr lang="cs-CZ" dirty="0" smtClean="0"/>
              <a:t> čínských vzdělanců, přijali </a:t>
            </a:r>
            <a:r>
              <a:rPr lang="cs-CZ" b="1" dirty="0" smtClean="0"/>
              <a:t>čínskou administrativu</a:t>
            </a:r>
            <a:r>
              <a:rPr lang="cs-CZ" dirty="0" smtClean="0"/>
              <a:t>, udrželi </a:t>
            </a:r>
            <a:r>
              <a:rPr lang="cs-CZ" b="1" dirty="0" smtClean="0"/>
              <a:t>kulturu a identitu </a:t>
            </a:r>
            <a:r>
              <a:rPr lang="cs-CZ" dirty="0" smtClean="0"/>
              <a:t>(duální vedení úřadů a zákaz sňatků);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ísto spoléhání na </a:t>
            </a:r>
            <a:r>
              <a:rPr lang="cs-CZ" b="1" dirty="0" smtClean="0"/>
              <a:t>zeď</a:t>
            </a:r>
            <a:r>
              <a:rPr lang="cs-CZ" dirty="0" smtClean="0"/>
              <a:t> zničili </a:t>
            </a:r>
            <a:r>
              <a:rPr lang="cs-CZ" b="1" dirty="0" err="1" smtClean="0"/>
              <a:t>džungarskou</a:t>
            </a:r>
            <a:r>
              <a:rPr lang="cs-CZ" b="1" dirty="0" smtClean="0"/>
              <a:t> říši </a:t>
            </a:r>
            <a:r>
              <a:rPr lang="cs-CZ" dirty="0" smtClean="0"/>
              <a:t>1757 a ovládli </a:t>
            </a:r>
            <a:r>
              <a:rPr lang="cs-CZ" b="1" dirty="0" smtClean="0"/>
              <a:t>nomádské oblasti</a:t>
            </a:r>
            <a:r>
              <a:rPr lang="cs-CZ" dirty="0" smtClean="0"/>
              <a:t>; </a:t>
            </a:r>
          </a:p>
          <a:p>
            <a:pPr lvl="1"/>
            <a:r>
              <a:rPr lang="cs-CZ" b="1" dirty="0"/>
              <a:t>t</a:t>
            </a:r>
            <a:r>
              <a:rPr lang="cs-CZ" b="1" dirty="0" smtClean="0"/>
              <a:t>ributární síť</a:t>
            </a:r>
            <a:r>
              <a:rPr lang="cs-CZ" dirty="0" smtClean="0"/>
              <a:t> států (Korea, Barma, Vietnam); </a:t>
            </a:r>
          </a:p>
          <a:p>
            <a:pPr lvl="1"/>
            <a:r>
              <a:rPr lang="cs-CZ" dirty="0" smtClean="0"/>
              <a:t>zvětšení oblasti </a:t>
            </a:r>
            <a:r>
              <a:rPr lang="cs-CZ" b="1" dirty="0" smtClean="0"/>
              <a:t>kultivace</a:t>
            </a:r>
            <a:r>
              <a:rPr lang="cs-CZ" dirty="0" smtClean="0"/>
              <a:t> – </a:t>
            </a:r>
            <a:r>
              <a:rPr lang="cs-CZ" b="1" dirty="0" smtClean="0"/>
              <a:t>růst populace </a:t>
            </a:r>
            <a:r>
              <a:rPr lang="cs-CZ" dirty="0" smtClean="0"/>
              <a:t>(1600-160mil, 1680 – 126mil, 1700-138 mil, 1710-157 mil, 1820-381mil a 1850-412mil);</a:t>
            </a:r>
          </a:p>
          <a:p>
            <a:r>
              <a:rPr lang="cs-CZ" b="1" dirty="0" smtClean="0"/>
              <a:t>Obchodní komunity </a:t>
            </a:r>
            <a:r>
              <a:rPr lang="cs-CZ" dirty="0" smtClean="0"/>
              <a:t>na </a:t>
            </a:r>
            <a:r>
              <a:rPr lang="cs-CZ" b="1" dirty="0" smtClean="0"/>
              <a:t>jihu</a:t>
            </a:r>
            <a:r>
              <a:rPr lang="cs-CZ" dirty="0" smtClean="0"/>
              <a:t> – povstání </a:t>
            </a:r>
            <a:r>
              <a:rPr lang="cs-CZ" b="1" dirty="0" err="1" smtClean="0"/>
              <a:t>Zheng</a:t>
            </a:r>
            <a:r>
              <a:rPr lang="cs-CZ" dirty="0" smtClean="0"/>
              <a:t> </a:t>
            </a:r>
            <a:r>
              <a:rPr lang="cs-CZ" b="1" dirty="0" smtClean="0"/>
              <a:t>poraženo</a:t>
            </a:r>
            <a:r>
              <a:rPr lang="cs-CZ" dirty="0" smtClean="0"/>
              <a:t> (multietnická armáda); </a:t>
            </a:r>
            <a:r>
              <a:rPr lang="cs-CZ" b="1" dirty="0" smtClean="0"/>
              <a:t>vnitrozemské</a:t>
            </a:r>
            <a:r>
              <a:rPr lang="cs-CZ" dirty="0" smtClean="0"/>
              <a:t>, </a:t>
            </a:r>
            <a:r>
              <a:rPr lang="cs-CZ" b="1" dirty="0" smtClean="0"/>
              <a:t>vojenské</a:t>
            </a:r>
            <a:r>
              <a:rPr lang="cs-CZ" dirty="0" smtClean="0"/>
              <a:t>, </a:t>
            </a:r>
            <a:r>
              <a:rPr lang="cs-CZ" b="1" dirty="0" smtClean="0"/>
              <a:t>agrární</a:t>
            </a:r>
            <a:r>
              <a:rPr lang="cs-CZ" dirty="0" smtClean="0"/>
              <a:t> </a:t>
            </a:r>
            <a:r>
              <a:rPr lang="cs-CZ" b="1" dirty="0" smtClean="0"/>
              <a:t>impérium</a:t>
            </a:r>
            <a:r>
              <a:rPr lang="cs-CZ" dirty="0" smtClean="0"/>
              <a:t> (vnitřní Mongolsko);</a:t>
            </a:r>
          </a:p>
          <a:p>
            <a:r>
              <a:rPr lang="cs-CZ" b="1" dirty="0" smtClean="0"/>
              <a:t>Zámořský ochod </a:t>
            </a:r>
            <a:r>
              <a:rPr lang="cs-CZ" dirty="0" smtClean="0"/>
              <a:t>– </a:t>
            </a:r>
          </a:p>
          <a:p>
            <a:pPr lvl="1"/>
            <a:r>
              <a:rPr lang="cs-CZ" dirty="0" smtClean="0"/>
              <a:t>monopolistická </a:t>
            </a:r>
            <a:r>
              <a:rPr lang="cs-CZ" b="1" dirty="0" smtClean="0"/>
              <a:t>gilda</a:t>
            </a:r>
            <a:r>
              <a:rPr lang="cs-CZ" dirty="0" smtClean="0"/>
              <a:t> (odpovědnost za cizince); </a:t>
            </a:r>
          </a:p>
          <a:p>
            <a:pPr lvl="1"/>
            <a:r>
              <a:rPr lang="cs-CZ" b="1" dirty="0" smtClean="0"/>
              <a:t>čaj</a:t>
            </a:r>
            <a:r>
              <a:rPr lang="cs-CZ" dirty="0" smtClean="0"/>
              <a:t> (GB růst z 1kt 1720 na 18kt 1850);  dovoz </a:t>
            </a:r>
            <a:r>
              <a:rPr lang="cs-CZ" b="1" dirty="0" smtClean="0"/>
              <a:t>opia</a:t>
            </a:r>
            <a:r>
              <a:rPr lang="cs-CZ" dirty="0" smtClean="0"/>
              <a:t> do CH v roce 1821 převyšuje export čaje;</a:t>
            </a:r>
          </a:p>
          <a:p>
            <a:pPr lvl="1"/>
            <a:r>
              <a:rPr lang="cs-CZ" b="1" dirty="0"/>
              <a:t>r</a:t>
            </a:r>
            <a:r>
              <a:rPr lang="cs-CZ" b="1" dirty="0" smtClean="0"/>
              <a:t>egulace obchodu </a:t>
            </a:r>
            <a:r>
              <a:rPr lang="cs-CZ" dirty="0" smtClean="0"/>
              <a:t>– obava ze ztráty kontroly nad čínskými obchodními komunitami;</a:t>
            </a:r>
          </a:p>
          <a:p>
            <a:pPr marL="457200" lvl="1" indent="0">
              <a:buNone/>
            </a:pPr>
            <a:r>
              <a:rPr lang="cs-CZ" sz="1500" dirty="0" smtClean="0"/>
              <a:t> </a:t>
            </a:r>
          </a:p>
          <a:p>
            <a:r>
              <a:rPr lang="cs-CZ" b="1" dirty="0" smtClean="0"/>
              <a:t>RUS</a:t>
            </a:r>
            <a:r>
              <a:rPr lang="cs-CZ" dirty="0" smtClean="0"/>
              <a:t> – otevřeli </a:t>
            </a:r>
            <a:r>
              <a:rPr lang="cs-CZ" b="1" dirty="0" smtClean="0"/>
              <a:t>Sibiř</a:t>
            </a:r>
            <a:r>
              <a:rPr lang="cs-CZ" dirty="0" smtClean="0"/>
              <a:t> v 17st. – </a:t>
            </a:r>
            <a:r>
              <a:rPr lang="cs-CZ" b="1" dirty="0" smtClean="0"/>
              <a:t>kožešiny</a:t>
            </a:r>
            <a:r>
              <a:rPr lang="cs-CZ" dirty="0" smtClean="0"/>
              <a:t>; 1689 </a:t>
            </a:r>
            <a:r>
              <a:rPr lang="cs-CZ" b="1" dirty="0" err="1" smtClean="0"/>
              <a:t>Nerčinská</a:t>
            </a:r>
            <a:r>
              <a:rPr lang="cs-CZ" b="1" dirty="0" smtClean="0"/>
              <a:t> smlouva </a:t>
            </a:r>
            <a:r>
              <a:rPr lang="cs-CZ" dirty="0" smtClean="0"/>
              <a:t>– obchod s </a:t>
            </a:r>
            <a:r>
              <a:rPr lang="cs-CZ" b="1" dirty="0" smtClean="0"/>
              <a:t>hedvábím</a:t>
            </a:r>
            <a:r>
              <a:rPr lang="cs-CZ" dirty="0" smtClean="0"/>
              <a:t> a </a:t>
            </a:r>
            <a:r>
              <a:rPr lang="cs-CZ" b="1" dirty="0" smtClean="0"/>
              <a:t>kožešinami</a:t>
            </a:r>
            <a:r>
              <a:rPr lang="cs-CZ" dirty="0" smtClean="0"/>
              <a:t>, státní karavany; </a:t>
            </a:r>
            <a:r>
              <a:rPr lang="cs-CZ" b="1" dirty="0" smtClean="0"/>
              <a:t>1727</a:t>
            </a:r>
            <a:r>
              <a:rPr lang="cs-CZ" dirty="0" smtClean="0"/>
              <a:t> otevřena obchodní osada </a:t>
            </a:r>
            <a:r>
              <a:rPr lang="cs-CZ" b="1" dirty="0" err="1" smtClean="0"/>
              <a:t>Kjachta</a:t>
            </a:r>
            <a:r>
              <a:rPr lang="cs-CZ" dirty="0" smtClean="0"/>
              <a:t> (systém fungoval do 1860); přátelské vztahy (</a:t>
            </a:r>
            <a:r>
              <a:rPr lang="cs-CZ" dirty="0"/>
              <a:t>ale dodávky po moři </a:t>
            </a:r>
            <a:r>
              <a:rPr lang="cs-CZ" dirty="0" smtClean="0"/>
              <a:t>neakceptovány), později i vlněné látky;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97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8331" cy="704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2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Čína ming-čching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84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Napoleonské války </a:t>
            </a:r>
            <a:r>
              <a:rPr lang="cs-CZ" sz="2800" b="1" dirty="0" smtClean="0"/>
              <a:t>a kontinentální blokáda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904656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Proti revoluční FRA </a:t>
            </a:r>
            <a:r>
              <a:rPr lang="cs-CZ" b="1" dirty="0" smtClean="0"/>
              <a:t>koalice</a:t>
            </a:r>
            <a:r>
              <a:rPr lang="cs-CZ" dirty="0" smtClean="0"/>
              <a:t> SŘŘ a Pruska, pak GB, SPA, Italské státy;</a:t>
            </a:r>
          </a:p>
          <a:p>
            <a:r>
              <a:rPr lang="cs-CZ" b="1" dirty="0" smtClean="0"/>
              <a:t>Egypt 1798 </a:t>
            </a:r>
            <a:r>
              <a:rPr lang="cs-CZ" dirty="0" smtClean="0"/>
              <a:t>– neúspěch zpět do E; stabilizace poměrů ve FRA a </a:t>
            </a:r>
            <a:r>
              <a:rPr lang="cs-CZ" b="1" dirty="0" smtClean="0"/>
              <a:t>obsazení ITA</a:t>
            </a:r>
            <a:r>
              <a:rPr lang="cs-CZ" dirty="0" smtClean="0"/>
              <a:t>; plán </a:t>
            </a:r>
            <a:r>
              <a:rPr lang="cs-CZ" b="1" dirty="0" smtClean="0"/>
              <a:t>invaze do GB </a:t>
            </a:r>
            <a:r>
              <a:rPr lang="cs-CZ" dirty="0" smtClean="0"/>
              <a:t>(</a:t>
            </a:r>
            <a:r>
              <a:rPr lang="cs-CZ" dirty="0" err="1" smtClean="0"/>
              <a:t>Trafalgar</a:t>
            </a:r>
            <a:r>
              <a:rPr lang="cs-CZ" dirty="0" smtClean="0"/>
              <a:t> 1805);</a:t>
            </a:r>
          </a:p>
          <a:p>
            <a:r>
              <a:rPr lang="cs-CZ" dirty="0" smtClean="0"/>
              <a:t>Směr </a:t>
            </a:r>
            <a:r>
              <a:rPr lang="cs-CZ" b="1" dirty="0" smtClean="0"/>
              <a:t>Vídeň</a:t>
            </a:r>
            <a:r>
              <a:rPr lang="cs-CZ" dirty="0" smtClean="0"/>
              <a:t> (Slavkov 1805), ovládnutí </a:t>
            </a:r>
            <a:r>
              <a:rPr lang="cs-CZ" b="1" dirty="0" smtClean="0"/>
              <a:t>německých států </a:t>
            </a:r>
            <a:r>
              <a:rPr lang="cs-CZ" dirty="0" smtClean="0"/>
              <a:t>a </a:t>
            </a:r>
            <a:r>
              <a:rPr lang="cs-CZ" b="1" dirty="0" smtClean="0"/>
              <a:t>Rýnský spolek</a:t>
            </a:r>
            <a:r>
              <a:rPr lang="cs-CZ" dirty="0"/>
              <a:t>;</a:t>
            </a:r>
            <a:r>
              <a:rPr lang="cs-CZ" dirty="0" smtClean="0"/>
              <a:t> porážka Pruska a vstup do </a:t>
            </a:r>
            <a:r>
              <a:rPr lang="cs-CZ" b="1" dirty="0" smtClean="0"/>
              <a:t>Berlína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1806 Berlínský dekret</a:t>
            </a:r>
            <a:r>
              <a:rPr lang="cs-CZ" dirty="0" smtClean="0"/>
              <a:t>: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ontinentální blokáda </a:t>
            </a:r>
            <a:r>
              <a:rPr lang="cs-CZ" dirty="0" smtClean="0"/>
              <a:t>(zákaz obchodu, konfiskace zboží, uzavření přístavů GB lodím); </a:t>
            </a:r>
            <a:r>
              <a:rPr lang="cs-CZ" b="1" dirty="0" smtClean="0"/>
              <a:t>režim</a:t>
            </a:r>
            <a:r>
              <a:rPr lang="cs-CZ" dirty="0" smtClean="0"/>
              <a:t> </a:t>
            </a:r>
            <a:r>
              <a:rPr lang="cs-CZ" b="1" dirty="0" smtClean="0"/>
              <a:t>prosazen</a:t>
            </a:r>
            <a:r>
              <a:rPr lang="cs-CZ" dirty="0" smtClean="0"/>
              <a:t> do všech zemí E kromě POR a TUR;</a:t>
            </a:r>
          </a:p>
          <a:p>
            <a:pPr lvl="1"/>
            <a:r>
              <a:rPr lang="cs-CZ" dirty="0" smtClean="0"/>
              <a:t>1807 donuceno </a:t>
            </a:r>
            <a:r>
              <a:rPr lang="cs-CZ" b="1" dirty="0" smtClean="0"/>
              <a:t>RUS</a:t>
            </a:r>
            <a:r>
              <a:rPr lang="cs-CZ" dirty="0" smtClean="0"/>
              <a:t> k účasti; snaha vyhnat </a:t>
            </a:r>
            <a:r>
              <a:rPr lang="cs-CZ" b="1" dirty="0" smtClean="0"/>
              <a:t>GB </a:t>
            </a:r>
            <a:r>
              <a:rPr lang="cs-CZ" dirty="0" smtClean="0"/>
              <a:t>z</a:t>
            </a:r>
            <a:r>
              <a:rPr lang="cs-CZ" b="1" dirty="0" smtClean="0"/>
              <a:t> Baltu </a:t>
            </a:r>
            <a:r>
              <a:rPr lang="cs-CZ" dirty="0" smtClean="0"/>
              <a:t>(Dánsko a SKAN);</a:t>
            </a:r>
          </a:p>
          <a:p>
            <a:pPr lvl="1"/>
            <a:r>
              <a:rPr lang="cs-CZ" b="1" dirty="0" smtClean="0"/>
              <a:t>USA</a:t>
            </a:r>
            <a:r>
              <a:rPr lang="cs-CZ" dirty="0" smtClean="0"/>
              <a:t> – </a:t>
            </a:r>
            <a:r>
              <a:rPr lang="cs-CZ" b="1" dirty="0" smtClean="0"/>
              <a:t>neutrální</a:t>
            </a:r>
            <a:r>
              <a:rPr lang="cs-CZ" dirty="0" smtClean="0"/>
              <a:t> </a:t>
            </a:r>
            <a:r>
              <a:rPr lang="cs-CZ" b="1" dirty="0" smtClean="0"/>
              <a:t>obchod</a:t>
            </a:r>
            <a:r>
              <a:rPr lang="cs-CZ" dirty="0" smtClean="0"/>
              <a:t> FRA kolonie – FRA; </a:t>
            </a:r>
            <a:r>
              <a:rPr lang="cs-CZ" b="1" dirty="0" smtClean="0"/>
              <a:t>GB protiopatření </a:t>
            </a:r>
            <a:r>
              <a:rPr lang="cs-CZ" dirty="0" smtClean="0"/>
              <a:t>(licence nebo zabavení) -&gt; FRA </a:t>
            </a:r>
            <a:r>
              <a:rPr lang="cs-CZ" b="1" dirty="0" smtClean="0"/>
              <a:t>Milánský dekret </a:t>
            </a:r>
            <a:r>
              <a:rPr lang="cs-CZ" dirty="0" smtClean="0"/>
              <a:t>(konfiskace lodí v kontaktu s Brity); </a:t>
            </a:r>
            <a:r>
              <a:rPr lang="cs-CZ" b="1" dirty="0" smtClean="0"/>
              <a:t>USA embargo </a:t>
            </a:r>
            <a:r>
              <a:rPr lang="cs-CZ" dirty="0" smtClean="0"/>
              <a:t>(válka 1812);</a:t>
            </a:r>
          </a:p>
          <a:p>
            <a:pPr lvl="1"/>
            <a:r>
              <a:rPr lang="cs-CZ" dirty="0" smtClean="0"/>
              <a:t>GB narušuje blokádu </a:t>
            </a:r>
            <a:r>
              <a:rPr lang="cs-CZ" b="1" dirty="0" smtClean="0"/>
              <a:t>pašováním</a:t>
            </a:r>
            <a:r>
              <a:rPr lang="cs-CZ" dirty="0" smtClean="0"/>
              <a:t> (Helgoland, Soluň, Malta) + růst </a:t>
            </a:r>
            <a:r>
              <a:rPr lang="cs-CZ" b="1" dirty="0" smtClean="0"/>
              <a:t>obchodu s mimo E</a:t>
            </a:r>
            <a:r>
              <a:rPr lang="cs-CZ" dirty="0" smtClean="0"/>
              <a:t>; GB obchod během blokády vzrostl;</a:t>
            </a:r>
          </a:p>
          <a:p>
            <a:r>
              <a:rPr lang="cs-CZ" dirty="0" smtClean="0"/>
              <a:t>Napoleon musel </a:t>
            </a:r>
            <a:r>
              <a:rPr lang="cs-CZ" b="1" dirty="0" smtClean="0"/>
              <a:t>povolit</a:t>
            </a:r>
            <a:r>
              <a:rPr lang="cs-CZ" dirty="0" smtClean="0"/>
              <a:t> </a:t>
            </a:r>
            <a:r>
              <a:rPr lang="cs-CZ" b="1" dirty="0" smtClean="0"/>
              <a:t>dovozy</a:t>
            </a:r>
            <a:r>
              <a:rPr lang="cs-CZ" dirty="0" smtClean="0"/>
              <a:t> vstupů pro </a:t>
            </a:r>
            <a:r>
              <a:rPr lang="cs-CZ" dirty="0" err="1" smtClean="0"/>
              <a:t>prům</a:t>
            </a:r>
            <a:r>
              <a:rPr lang="cs-CZ" dirty="0" smtClean="0"/>
              <a:t>.+ vývoz </a:t>
            </a:r>
            <a:r>
              <a:rPr lang="cs-CZ" b="1" dirty="0" smtClean="0"/>
              <a:t>pšenice</a:t>
            </a:r>
            <a:r>
              <a:rPr lang="cs-CZ" dirty="0" smtClean="0"/>
              <a:t> </a:t>
            </a:r>
            <a:r>
              <a:rPr lang="cs-CZ" b="1" dirty="0" smtClean="0"/>
              <a:t>1810</a:t>
            </a:r>
            <a:r>
              <a:rPr lang="cs-CZ" dirty="0" smtClean="0"/>
              <a:t>; </a:t>
            </a:r>
            <a:r>
              <a:rPr lang="cs-CZ" b="1" dirty="0" smtClean="0"/>
              <a:t>GB</a:t>
            </a:r>
            <a:r>
              <a:rPr lang="cs-CZ" dirty="0" smtClean="0"/>
              <a:t> situaci zvládá </a:t>
            </a:r>
            <a:r>
              <a:rPr lang="cs-CZ" b="1" dirty="0" smtClean="0"/>
              <a:t>cly</a:t>
            </a:r>
            <a:r>
              <a:rPr lang="cs-CZ" dirty="0" smtClean="0"/>
              <a:t>, </a:t>
            </a:r>
            <a:r>
              <a:rPr lang="cs-CZ" b="1" dirty="0" smtClean="0"/>
              <a:t>zdaněním</a:t>
            </a:r>
            <a:r>
              <a:rPr lang="cs-CZ" dirty="0" smtClean="0"/>
              <a:t> a </a:t>
            </a:r>
            <a:r>
              <a:rPr lang="cs-CZ" b="1" dirty="0" smtClean="0"/>
              <a:t>půjčkami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FRA</a:t>
            </a:r>
            <a:r>
              <a:rPr lang="cs-CZ" dirty="0" smtClean="0"/>
              <a:t>: propad cel, neochota zavést daně -&gt; válečné </a:t>
            </a:r>
            <a:r>
              <a:rPr lang="cs-CZ" b="1" dirty="0" smtClean="0"/>
              <a:t>retribuce</a:t>
            </a:r>
            <a:r>
              <a:rPr lang="cs-CZ" dirty="0" smtClean="0"/>
              <a:t>, země pokrývají </a:t>
            </a:r>
            <a:r>
              <a:rPr lang="cs-CZ" b="1" dirty="0" smtClean="0"/>
              <a:t>náklady okupačních armád</a:t>
            </a:r>
            <a:r>
              <a:rPr lang="cs-CZ" dirty="0" smtClean="0"/>
              <a:t>, </a:t>
            </a:r>
            <a:r>
              <a:rPr lang="cs-CZ" b="1" dirty="0" smtClean="0"/>
              <a:t>bezcelní přístup </a:t>
            </a:r>
            <a:r>
              <a:rPr lang="cs-CZ" dirty="0" smtClean="0"/>
              <a:t>na trhy pro FRA zboží; </a:t>
            </a:r>
            <a:r>
              <a:rPr lang="cs-CZ" b="1" dirty="0" smtClean="0"/>
              <a:t>Italské daně</a:t>
            </a:r>
            <a:r>
              <a:rPr lang="cs-CZ" dirty="0" smtClean="0"/>
              <a:t>; </a:t>
            </a:r>
            <a:r>
              <a:rPr lang="cs-CZ" b="1" dirty="0" smtClean="0"/>
              <a:t>branná povinnost </a:t>
            </a:r>
            <a:r>
              <a:rPr lang="cs-CZ" dirty="0" smtClean="0"/>
              <a:t>od 1793 (obrovská síla);</a:t>
            </a:r>
          </a:p>
          <a:p>
            <a:r>
              <a:rPr lang="cs-CZ" b="1" dirty="0" smtClean="0"/>
              <a:t>Zvrat</a:t>
            </a:r>
            <a:r>
              <a:rPr lang="cs-CZ" dirty="0" smtClean="0"/>
              <a:t>: 1810 </a:t>
            </a:r>
            <a:r>
              <a:rPr lang="cs-CZ" b="1" dirty="0" smtClean="0"/>
              <a:t>RUS</a:t>
            </a:r>
            <a:r>
              <a:rPr lang="cs-CZ" dirty="0" smtClean="0"/>
              <a:t> neakceptují škody z přerušení obchodu, otevírají přístavy neutrálním lodím; </a:t>
            </a:r>
            <a:r>
              <a:rPr lang="cs-CZ" b="1" dirty="0" smtClean="0"/>
              <a:t>1812</a:t>
            </a:r>
            <a:r>
              <a:rPr lang="cs-CZ" dirty="0" smtClean="0"/>
              <a:t> </a:t>
            </a:r>
            <a:r>
              <a:rPr lang="cs-CZ" b="1" dirty="0" smtClean="0"/>
              <a:t>invaze</a:t>
            </a:r>
            <a:r>
              <a:rPr lang="cs-CZ" dirty="0" smtClean="0"/>
              <a:t> Napoleona do RUS – </a:t>
            </a:r>
            <a:r>
              <a:rPr lang="cs-CZ" b="1" dirty="0" smtClean="0"/>
              <a:t>katastrofa</a:t>
            </a:r>
            <a:r>
              <a:rPr lang="cs-CZ" dirty="0"/>
              <a:t>;</a:t>
            </a:r>
            <a:r>
              <a:rPr lang="cs-CZ" dirty="0" smtClean="0"/>
              <a:t> prohra u Lipska (1813) a </a:t>
            </a:r>
            <a:r>
              <a:rPr lang="cs-CZ" b="1" dirty="0" smtClean="0"/>
              <a:t>invaze</a:t>
            </a:r>
            <a:r>
              <a:rPr lang="cs-CZ" dirty="0" smtClean="0"/>
              <a:t> do </a:t>
            </a:r>
            <a:r>
              <a:rPr lang="cs-CZ" b="1" dirty="0" smtClean="0"/>
              <a:t>FRA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obchod zasažen málo, </a:t>
            </a:r>
            <a:r>
              <a:rPr lang="cs-CZ" b="1" dirty="0" smtClean="0"/>
              <a:t>FRA</a:t>
            </a:r>
            <a:r>
              <a:rPr lang="cs-CZ" dirty="0" smtClean="0"/>
              <a:t> pokles na polovinu;</a:t>
            </a:r>
          </a:p>
          <a:p>
            <a:r>
              <a:rPr lang="cs-CZ" sz="1700" dirty="0" smtClean="0"/>
              <a:t> </a:t>
            </a:r>
          </a:p>
          <a:p>
            <a:r>
              <a:rPr lang="cs-CZ" dirty="0" smtClean="0"/>
              <a:t>Válka utrpení, ale také zásadní </a:t>
            </a:r>
            <a:r>
              <a:rPr lang="cs-CZ" b="1" dirty="0" smtClean="0"/>
              <a:t>externí šok</a:t>
            </a:r>
            <a:r>
              <a:rPr lang="cs-CZ" dirty="0" smtClean="0"/>
              <a:t>, který </a:t>
            </a:r>
            <a:r>
              <a:rPr lang="cs-CZ" b="1" dirty="0" smtClean="0"/>
              <a:t>změnil</a:t>
            </a:r>
            <a:r>
              <a:rPr lang="cs-CZ" dirty="0" smtClean="0"/>
              <a:t> absolutistické </a:t>
            </a:r>
            <a:r>
              <a:rPr lang="cs-CZ" b="1" dirty="0" smtClean="0"/>
              <a:t>feudální režimy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Prusko, Belgie, Nizozemí, Německo, Švýcarsko – </a:t>
            </a:r>
            <a:r>
              <a:rPr lang="cs-CZ" b="1" dirty="0" smtClean="0"/>
              <a:t>radikální reformy</a:t>
            </a:r>
            <a:r>
              <a:rPr lang="cs-CZ" dirty="0" smtClean="0"/>
              <a:t> (zrušeny feudální pozemkové vztahy a cechy, rovnost </a:t>
            </a:r>
            <a:r>
              <a:rPr lang="cs-CZ" dirty="0" err="1" smtClean="0"/>
              <a:t>předzáikonem</a:t>
            </a:r>
            <a:r>
              <a:rPr lang="cs-CZ" dirty="0" smtClean="0"/>
              <a:t>, klérus zbaven výsad, zlomeny cechy); změny </a:t>
            </a:r>
            <a:r>
              <a:rPr lang="cs-CZ" b="1" dirty="0" smtClean="0"/>
              <a:t>přežily</a:t>
            </a:r>
            <a:r>
              <a:rPr lang="cs-CZ" dirty="0" smtClean="0"/>
              <a:t> i </a:t>
            </a:r>
            <a:r>
              <a:rPr lang="cs-CZ" b="1" dirty="0" smtClean="0"/>
              <a:t>restaurace</a:t>
            </a:r>
            <a:r>
              <a:rPr lang="cs-CZ" dirty="0" smtClean="0"/>
              <a:t>;</a:t>
            </a:r>
          </a:p>
          <a:p>
            <a:r>
              <a:rPr lang="cs-CZ" dirty="0" smtClean="0"/>
              <a:t>Blokády nastartovaly </a:t>
            </a:r>
            <a:r>
              <a:rPr lang="cs-CZ" b="1" dirty="0" smtClean="0"/>
              <a:t>protekcionistickou </a:t>
            </a:r>
            <a:r>
              <a:rPr lang="cs-CZ" b="1" dirty="0" err="1" smtClean="0"/>
              <a:t>prům.loby</a:t>
            </a:r>
            <a:r>
              <a:rPr lang="cs-CZ" dirty="0"/>
              <a:t>:</a:t>
            </a:r>
            <a:endParaRPr lang="cs-CZ" b="1" dirty="0" smtClean="0"/>
          </a:p>
          <a:p>
            <a:pPr lvl="1"/>
            <a:r>
              <a:rPr lang="cs-CZ" b="1" dirty="0" smtClean="0"/>
              <a:t>absence</a:t>
            </a:r>
            <a:r>
              <a:rPr lang="cs-CZ" dirty="0" smtClean="0"/>
              <a:t> </a:t>
            </a:r>
            <a:r>
              <a:rPr lang="cs-CZ" b="1" dirty="0" smtClean="0"/>
              <a:t>GB</a:t>
            </a:r>
            <a:r>
              <a:rPr lang="cs-CZ" dirty="0" smtClean="0"/>
              <a:t> (strojní) </a:t>
            </a:r>
            <a:r>
              <a:rPr lang="cs-CZ" b="1" dirty="0" smtClean="0"/>
              <a:t>konkurence</a:t>
            </a:r>
            <a:r>
              <a:rPr lang="cs-CZ" dirty="0" smtClean="0"/>
              <a:t>; ve </a:t>
            </a:r>
            <a:r>
              <a:rPr lang="cs-CZ" b="1" dirty="0" smtClean="0"/>
              <a:t>FRA</a:t>
            </a:r>
            <a:r>
              <a:rPr lang="cs-CZ" dirty="0" smtClean="0"/>
              <a:t> přesun zpracovatelských odvětví z Atlantického pobřeží (cukr, len, oděvy pro Karibik) do </a:t>
            </a:r>
            <a:r>
              <a:rPr lang="cs-CZ" b="1" dirty="0" smtClean="0"/>
              <a:t>vnitrozemí</a:t>
            </a:r>
            <a:r>
              <a:rPr lang="cs-CZ" dirty="0" smtClean="0"/>
              <a:t> a SZM – </a:t>
            </a:r>
            <a:r>
              <a:rPr lang="cs-CZ" b="1" dirty="0" smtClean="0"/>
              <a:t>reorientace</a:t>
            </a:r>
            <a:r>
              <a:rPr lang="cs-CZ" dirty="0" smtClean="0"/>
              <a:t> na </a:t>
            </a:r>
            <a:r>
              <a:rPr lang="cs-CZ" b="1" dirty="0" smtClean="0"/>
              <a:t>E trh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po válce </a:t>
            </a:r>
            <a:r>
              <a:rPr lang="cs-CZ" b="1" dirty="0" smtClean="0"/>
              <a:t>návrat GB </a:t>
            </a:r>
            <a:r>
              <a:rPr lang="cs-CZ" dirty="0" smtClean="0"/>
              <a:t>a požadavek </a:t>
            </a:r>
            <a:r>
              <a:rPr lang="cs-CZ" b="1" dirty="0" smtClean="0"/>
              <a:t>ochrany</a:t>
            </a:r>
            <a:r>
              <a:rPr lang="cs-CZ" dirty="0" smtClean="0"/>
              <a:t>; klíčovým odvětvím pak zpracování bavlny;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709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Charles Meynier - Napoleon in Berli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9" y="306263"/>
            <a:ext cx="8885466" cy="59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68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Hospodářský a politický vývoj </a:t>
            </a:r>
            <a:r>
              <a:rPr lang="cs-CZ" sz="3200" b="1" dirty="0" smtClean="0">
                <a:solidFill>
                  <a:srgbClr val="0070C0"/>
                </a:solidFill>
              </a:rPr>
              <a:t>Francie</a:t>
            </a:r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FRA: restaurace </a:t>
            </a:r>
            <a:r>
              <a:rPr lang="cs-CZ" b="1" dirty="0" smtClean="0"/>
              <a:t>Bourbonů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L.XVIII a Karel X. – </a:t>
            </a:r>
            <a:r>
              <a:rPr lang="cs-CZ" b="1" dirty="0" smtClean="0"/>
              <a:t>konzervativní</a:t>
            </a:r>
            <a:r>
              <a:rPr lang="cs-CZ" dirty="0" smtClean="0"/>
              <a:t>, katolická politika, snaha o </a:t>
            </a:r>
            <a:r>
              <a:rPr lang="cs-CZ" b="1" dirty="0" smtClean="0"/>
              <a:t>revizi</a:t>
            </a:r>
            <a:r>
              <a:rPr lang="cs-CZ" dirty="0" smtClean="0"/>
              <a:t> volebního práva -&gt; </a:t>
            </a:r>
            <a:r>
              <a:rPr lang="cs-CZ" b="1" dirty="0" smtClean="0"/>
              <a:t>červencová revoluce </a:t>
            </a:r>
            <a:r>
              <a:rPr lang="cs-CZ" dirty="0" smtClean="0"/>
              <a:t>1830;</a:t>
            </a:r>
          </a:p>
          <a:p>
            <a:pPr lvl="1"/>
            <a:r>
              <a:rPr lang="cs-CZ" dirty="0" smtClean="0"/>
              <a:t>nástup </a:t>
            </a:r>
            <a:r>
              <a:rPr lang="cs-CZ" b="1" dirty="0" smtClean="0"/>
              <a:t>liberálního</a:t>
            </a:r>
            <a:r>
              <a:rPr lang="cs-CZ" dirty="0" smtClean="0"/>
              <a:t> Ludvíka </a:t>
            </a:r>
            <a:r>
              <a:rPr lang="cs-CZ" b="1" dirty="0" smtClean="0"/>
              <a:t>Filipa Orleánského </a:t>
            </a:r>
            <a:r>
              <a:rPr lang="cs-CZ" dirty="0" smtClean="0"/>
              <a:t>1830-1848, reformy; </a:t>
            </a:r>
          </a:p>
          <a:p>
            <a:pPr lvl="1"/>
            <a:r>
              <a:rPr lang="cs-CZ" dirty="0" smtClean="0"/>
              <a:t>abdikace po </a:t>
            </a:r>
            <a:r>
              <a:rPr lang="cs-CZ" b="1" dirty="0" smtClean="0"/>
              <a:t>revoluci 1848</a:t>
            </a:r>
            <a:r>
              <a:rPr lang="cs-CZ" dirty="0" smtClean="0"/>
              <a:t>, volba </a:t>
            </a:r>
            <a:r>
              <a:rPr lang="cs-CZ" b="1" dirty="0" smtClean="0"/>
              <a:t>prezidenta</a:t>
            </a:r>
            <a:r>
              <a:rPr lang="cs-CZ" dirty="0" smtClean="0"/>
              <a:t> </a:t>
            </a:r>
            <a:r>
              <a:rPr lang="cs-CZ" b="1" dirty="0" smtClean="0"/>
              <a:t>Ludvíka Napoleona </a:t>
            </a:r>
            <a:r>
              <a:rPr lang="cs-CZ" dirty="0" smtClean="0"/>
              <a:t>- druhá </a:t>
            </a:r>
            <a:r>
              <a:rPr lang="cs-CZ" b="1" dirty="0" smtClean="0"/>
              <a:t>republika</a:t>
            </a:r>
            <a:r>
              <a:rPr lang="cs-CZ" dirty="0" smtClean="0"/>
              <a:t> (1848-1852); </a:t>
            </a:r>
          </a:p>
          <a:p>
            <a:pPr lvl="1"/>
            <a:r>
              <a:rPr lang="cs-CZ" dirty="0" smtClean="0"/>
              <a:t>svržena 1852 a nastolení </a:t>
            </a:r>
            <a:r>
              <a:rPr lang="cs-CZ" b="1" dirty="0" smtClean="0"/>
              <a:t>císařství</a:t>
            </a:r>
            <a:r>
              <a:rPr lang="cs-CZ" dirty="0" smtClean="0"/>
              <a:t>, do </a:t>
            </a:r>
            <a:r>
              <a:rPr lang="cs-CZ" b="1" dirty="0" smtClean="0"/>
              <a:t>války s Pruskem 1870</a:t>
            </a:r>
            <a:r>
              <a:rPr lang="cs-CZ" dirty="0" smtClean="0"/>
              <a:t>; ta vedla k </a:t>
            </a:r>
            <a:r>
              <a:rPr lang="cs-CZ" b="1" dirty="0" smtClean="0"/>
              <a:t>sjednocení</a:t>
            </a:r>
            <a:r>
              <a:rPr lang="cs-CZ" dirty="0" smtClean="0"/>
              <a:t> </a:t>
            </a:r>
            <a:r>
              <a:rPr lang="cs-CZ" b="1" dirty="0" smtClean="0"/>
              <a:t>Německa</a:t>
            </a:r>
            <a:r>
              <a:rPr lang="cs-CZ" dirty="0" smtClean="0"/>
              <a:t>, </a:t>
            </a:r>
            <a:r>
              <a:rPr lang="cs-CZ" b="1" dirty="0" smtClean="0"/>
              <a:t>Itálie</a:t>
            </a:r>
            <a:r>
              <a:rPr lang="cs-CZ" dirty="0" smtClean="0"/>
              <a:t> a svržení Napoleona III. – </a:t>
            </a:r>
            <a:r>
              <a:rPr lang="cs-CZ" b="1" dirty="0" smtClean="0"/>
              <a:t>třetí republika </a:t>
            </a:r>
            <a:r>
              <a:rPr lang="cs-CZ" dirty="0" smtClean="0"/>
              <a:t>do 1940;</a:t>
            </a:r>
          </a:p>
          <a:p>
            <a:r>
              <a:rPr lang="cs-CZ" dirty="0" smtClean="0"/>
              <a:t>Orientace na produkci s vysokým podílem </a:t>
            </a:r>
            <a:r>
              <a:rPr lang="cs-CZ" b="1" dirty="0" smtClean="0"/>
              <a:t>řemeslné práce </a:t>
            </a:r>
            <a:r>
              <a:rPr lang="cs-CZ" dirty="0" smtClean="0"/>
              <a:t>a </a:t>
            </a:r>
            <a:r>
              <a:rPr lang="cs-CZ" b="1" dirty="0" smtClean="0"/>
              <a:t>luxusní zboží</a:t>
            </a:r>
            <a:r>
              <a:rPr lang="cs-CZ" dirty="0" smtClean="0"/>
              <a:t>;</a:t>
            </a:r>
          </a:p>
          <a:p>
            <a:r>
              <a:rPr lang="cs-CZ" dirty="0" smtClean="0"/>
              <a:t>Revoluční garance </a:t>
            </a:r>
            <a:r>
              <a:rPr lang="cs-CZ" b="1" dirty="0" smtClean="0"/>
              <a:t>vlastnictví půdy </a:t>
            </a:r>
            <a:r>
              <a:rPr lang="cs-CZ" dirty="0" smtClean="0"/>
              <a:t>– neochota </a:t>
            </a:r>
            <a:r>
              <a:rPr lang="cs-CZ" b="1" dirty="0" smtClean="0"/>
              <a:t>rolníků</a:t>
            </a:r>
            <a:r>
              <a:rPr lang="cs-CZ" dirty="0" smtClean="0"/>
              <a:t> k přechodu do měst (proletariát); potravinová </a:t>
            </a:r>
            <a:r>
              <a:rPr lang="cs-CZ" b="1" dirty="0" smtClean="0"/>
              <a:t>soběstačnost</a:t>
            </a:r>
            <a:r>
              <a:rPr lang="cs-CZ" dirty="0" smtClean="0"/>
              <a:t> (vs. potřeba IT); dostatek dřeva (vs. koks);</a:t>
            </a:r>
          </a:p>
          <a:p>
            <a:r>
              <a:rPr lang="cs-CZ" dirty="0" smtClean="0"/>
              <a:t>Za císařství </a:t>
            </a:r>
            <a:r>
              <a:rPr lang="cs-CZ" b="1" dirty="0" smtClean="0"/>
              <a:t>programy</a:t>
            </a:r>
            <a:r>
              <a:rPr lang="cs-CZ" dirty="0" smtClean="0"/>
              <a:t> budování </a:t>
            </a:r>
            <a:r>
              <a:rPr lang="cs-CZ" b="1" dirty="0" smtClean="0"/>
              <a:t>cest</a:t>
            </a:r>
            <a:r>
              <a:rPr lang="cs-CZ" dirty="0" smtClean="0"/>
              <a:t>, </a:t>
            </a:r>
            <a:r>
              <a:rPr lang="cs-CZ" b="1" dirty="0" smtClean="0"/>
              <a:t>kanálů</a:t>
            </a:r>
            <a:r>
              <a:rPr lang="cs-CZ" dirty="0" smtClean="0"/>
              <a:t> a </a:t>
            </a:r>
            <a:r>
              <a:rPr lang="cs-CZ" b="1" dirty="0" smtClean="0"/>
              <a:t>železnic</a:t>
            </a:r>
            <a:r>
              <a:rPr lang="cs-CZ" dirty="0" smtClean="0"/>
              <a:t> (2,5k km v 1820 a 17,5k km v 1850), rozvoj průmyslu zpracování železa, investičního bankovnictví a inženýrských odvětví;  </a:t>
            </a:r>
          </a:p>
        </p:txBody>
      </p:sp>
    </p:spTree>
    <p:extLst>
      <p:ext uri="{BB962C8B-B14F-4D97-AF65-F5344CB8AC3E}">
        <p14:creationId xmlns:p14="http://schemas.microsoft.com/office/powerpoint/2010/main" val="69223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359833"/>
              </p:ext>
            </p:extLst>
          </p:nvPr>
        </p:nvGraphicFramePr>
        <p:xfrm>
          <a:off x="539552" y="332651"/>
          <a:ext cx="6984775" cy="597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8362"/>
                <a:gridCol w="3986413"/>
              </a:tblGrid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tx1"/>
                          </a:solidFill>
                          <a:effectLst/>
                        </a:rPr>
                        <a:t>Dynastie a politické zřízení</a:t>
                      </a:r>
                      <a:endParaRPr lang="cs-CZ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tx1"/>
                          </a:solidFill>
                          <a:effectLst/>
                        </a:rPr>
                        <a:t>Někteří významní panovníci a hlavy státu</a:t>
                      </a:r>
                      <a:endParaRPr lang="cs-CZ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Francouzské království (do 1848)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Karlovci 843 - 987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Kapetovci 987-1328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Valois 1328-1589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1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Bourboni 1589-1792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XIV 1643-1715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 1715-1774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XVI 1774-1792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První republika 1792-1804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První císařství 1804-1814, 1815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Bonapartové 1804-1814, 1815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Napoleon I. 1804-1814, 1815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Restaurace Bourbonů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81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Bourboni 1814-1830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XVIII 1814-1824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Karel X 1824-1830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Bourbon-Orléans 1830-1848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Filip 1830-1848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Druhá republika 1848-1852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Druhé císařství 1852-1870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Napoleon III. 1852-1870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Třetí republika 1870-1940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Čtvrtá republika 1946-1958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Pátá republika 1958-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952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/>
                </a:solidFill>
              </a:rPr>
              <a:t>Německo </a:t>
            </a:r>
            <a:r>
              <a:rPr lang="cs-CZ" sz="3600" dirty="0" smtClean="0"/>
              <a:t>a další země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Místo SŘŘ vzniká </a:t>
            </a:r>
            <a:r>
              <a:rPr lang="cs-CZ" b="1" dirty="0" smtClean="0"/>
              <a:t>Německý spolek </a:t>
            </a:r>
            <a:r>
              <a:rPr lang="cs-CZ" dirty="0" smtClean="0"/>
              <a:t>(39 států v čele s RAK); </a:t>
            </a:r>
          </a:p>
          <a:p>
            <a:pPr lvl="1"/>
            <a:r>
              <a:rPr lang="cs-CZ" dirty="0" smtClean="0"/>
              <a:t>1834 </a:t>
            </a:r>
            <a:r>
              <a:rPr lang="cs-CZ" b="1" dirty="0" smtClean="0"/>
              <a:t>celní unie -</a:t>
            </a:r>
            <a:r>
              <a:rPr lang="cs-CZ" dirty="0" smtClean="0"/>
              <a:t>rychlý růst a budování </a:t>
            </a:r>
            <a:r>
              <a:rPr lang="cs-CZ" b="1" dirty="0" smtClean="0"/>
              <a:t>železnic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1862 pruským premiérem </a:t>
            </a:r>
            <a:r>
              <a:rPr lang="cs-CZ" b="1" dirty="0" smtClean="0"/>
              <a:t>Bismarck</a:t>
            </a:r>
            <a:r>
              <a:rPr lang="cs-CZ" dirty="0" smtClean="0"/>
              <a:t>, společná správa Šlesvicko-</a:t>
            </a:r>
            <a:r>
              <a:rPr lang="cs-CZ" dirty="0" err="1" smtClean="0"/>
              <a:t>Hoštýnska</a:t>
            </a:r>
            <a:r>
              <a:rPr lang="cs-CZ" dirty="0" smtClean="0"/>
              <a:t> s RAK konfliktní – </a:t>
            </a:r>
            <a:r>
              <a:rPr lang="cs-CZ" b="1" dirty="0" smtClean="0"/>
              <a:t>prusko-rakouská válka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Severoněmecké konfederace </a:t>
            </a:r>
            <a:r>
              <a:rPr lang="cs-CZ" dirty="0" smtClean="0"/>
              <a:t>– RAK ztrácí pozici;</a:t>
            </a:r>
          </a:p>
          <a:p>
            <a:pPr lvl="1"/>
            <a:r>
              <a:rPr lang="cs-CZ" dirty="0" smtClean="0"/>
              <a:t>Neshody </a:t>
            </a:r>
            <a:r>
              <a:rPr lang="cs-CZ" b="1" dirty="0" smtClean="0"/>
              <a:t>PRU s FRA </a:t>
            </a:r>
            <a:r>
              <a:rPr lang="cs-CZ" dirty="0" smtClean="0"/>
              <a:t>(nástupnictví na SPA trůn) – </a:t>
            </a:r>
            <a:r>
              <a:rPr lang="cs-CZ" b="1" dirty="0" smtClean="0"/>
              <a:t>válka</a:t>
            </a:r>
            <a:r>
              <a:rPr lang="cs-CZ" dirty="0" smtClean="0"/>
              <a:t> – GER získává </a:t>
            </a:r>
            <a:r>
              <a:rPr lang="cs-CZ" b="1" dirty="0" smtClean="0"/>
              <a:t>Alsasko</a:t>
            </a:r>
            <a:r>
              <a:rPr lang="cs-CZ" dirty="0" smtClean="0"/>
              <a:t> a </a:t>
            </a:r>
            <a:r>
              <a:rPr lang="cs-CZ" b="1" dirty="0" smtClean="0"/>
              <a:t>Lotrinsko</a:t>
            </a:r>
            <a:r>
              <a:rPr lang="cs-CZ" dirty="0" smtClean="0"/>
              <a:t> (průmyslový region), Vilém I. císařem </a:t>
            </a:r>
            <a:r>
              <a:rPr lang="cs-CZ" b="1" dirty="0" smtClean="0"/>
              <a:t>Německé říše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Bismarckova </a:t>
            </a:r>
            <a:r>
              <a:rPr lang="cs-CZ" b="1" dirty="0" smtClean="0"/>
              <a:t>průmyslová</a:t>
            </a:r>
            <a:r>
              <a:rPr lang="cs-CZ" dirty="0" smtClean="0"/>
              <a:t> </a:t>
            </a:r>
            <a:r>
              <a:rPr lang="cs-CZ" b="1" dirty="0" smtClean="0"/>
              <a:t>politika</a:t>
            </a:r>
            <a:r>
              <a:rPr lang="cs-CZ" dirty="0" smtClean="0"/>
              <a:t> industrializace a protekcionismu je úspěšná (List); </a:t>
            </a:r>
            <a:r>
              <a:rPr lang="cs-CZ" dirty="0" err="1" smtClean="0"/>
              <a:t>zahr</a:t>
            </a:r>
            <a:r>
              <a:rPr lang="cs-CZ" dirty="0" smtClean="0"/>
              <a:t>. politika – rovnováha moci, </a:t>
            </a:r>
            <a:r>
              <a:rPr lang="cs-CZ" b="1" dirty="0" smtClean="0"/>
              <a:t>izolace FRA</a:t>
            </a:r>
            <a:r>
              <a:rPr lang="cs-CZ" dirty="0" smtClean="0"/>
              <a:t>;</a:t>
            </a:r>
          </a:p>
          <a:p>
            <a:pPr lvl="1"/>
            <a:endParaRPr lang="cs-CZ" sz="1300" dirty="0" smtClean="0"/>
          </a:p>
          <a:p>
            <a:r>
              <a:rPr lang="cs-CZ" b="1" dirty="0" smtClean="0"/>
              <a:t>Švýcarsko</a:t>
            </a:r>
            <a:r>
              <a:rPr lang="cs-CZ" dirty="0" smtClean="0"/>
              <a:t> – nemá uhlí ani rudu, nemá přístup k moři, obklopeno protekcionisty; </a:t>
            </a:r>
          </a:p>
          <a:p>
            <a:pPr lvl="1"/>
            <a:r>
              <a:rPr lang="cs-CZ" dirty="0" smtClean="0"/>
              <a:t>vzdělaná </a:t>
            </a:r>
            <a:r>
              <a:rPr lang="cs-CZ" dirty="0" err="1" smtClean="0"/>
              <a:t>prac.síla</a:t>
            </a:r>
            <a:r>
              <a:rPr lang="cs-CZ" dirty="0" smtClean="0"/>
              <a:t> (kalvinismus) a zkušenosti s obchodem; </a:t>
            </a:r>
          </a:p>
          <a:p>
            <a:pPr lvl="1"/>
            <a:r>
              <a:rPr lang="cs-CZ" dirty="0" smtClean="0"/>
              <a:t>orientace na segment vysoké kvality, živočišnou výrobu a obchod; zaměření na </a:t>
            </a:r>
            <a:r>
              <a:rPr lang="cs-CZ" dirty="0" err="1" smtClean="0"/>
              <a:t>mimoE</a:t>
            </a:r>
            <a:r>
              <a:rPr lang="cs-CZ" dirty="0" smtClean="0"/>
              <a:t> trhy (64% exportu do zámoří);</a:t>
            </a:r>
          </a:p>
          <a:p>
            <a:pPr lvl="1"/>
            <a:endParaRPr lang="cs-CZ" sz="1300" dirty="0" smtClean="0"/>
          </a:p>
          <a:p>
            <a:r>
              <a:rPr lang="cs-CZ" b="1" dirty="0" smtClean="0"/>
              <a:t>Belgie</a:t>
            </a:r>
            <a:r>
              <a:rPr lang="cs-CZ" dirty="0" smtClean="0"/>
              <a:t>: uhlí, ruda – GB model, budování železnic, otevřenost v IT;</a:t>
            </a:r>
          </a:p>
          <a:p>
            <a:r>
              <a:rPr lang="cs-CZ" dirty="0" smtClean="0"/>
              <a:t>Dále severní ITA a Skandinávie;</a:t>
            </a:r>
          </a:p>
          <a:p>
            <a:endParaRPr lang="cs-CZ" sz="1300" dirty="0" smtClean="0"/>
          </a:p>
          <a:p>
            <a:r>
              <a:rPr lang="cs-CZ" dirty="0" smtClean="0"/>
              <a:t>Naopak </a:t>
            </a:r>
            <a:r>
              <a:rPr lang="cs-CZ" b="1" dirty="0" smtClean="0"/>
              <a:t>absolutismus</a:t>
            </a:r>
            <a:r>
              <a:rPr lang="cs-CZ" dirty="0" smtClean="0"/>
              <a:t> </a:t>
            </a:r>
            <a:r>
              <a:rPr lang="cs-CZ" b="1" dirty="0" smtClean="0"/>
              <a:t>RAK-UH</a:t>
            </a:r>
            <a:r>
              <a:rPr lang="cs-CZ" dirty="0" smtClean="0"/>
              <a:t> a </a:t>
            </a:r>
            <a:r>
              <a:rPr lang="cs-CZ" b="1" dirty="0" smtClean="0"/>
              <a:t>Ruska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ostražitost vůči průmyslu, povolování či zákaz budování továren, omezení na stavbu železnic; konzervace společnosti a explicitní politika minimálních změn;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592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27456"/>
              </p:ext>
            </p:extLst>
          </p:nvPr>
        </p:nvGraphicFramePr>
        <p:xfrm>
          <a:off x="539552" y="1124744"/>
          <a:ext cx="8058278" cy="4609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1803"/>
                <a:gridCol w="3796475"/>
              </a:tblGrid>
              <a:tr h="29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Politické zřízení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Některé hlavy státu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Německé království – Svatá říše římská 843-1806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Rýnský spolek 1806-1813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Napoleon I. (císař francouzský) 1806-1813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61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Německý spolek 1815-1866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František I. (císař rakouský) 1815-1835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Ferdinand I. (císař rakouský) 1835-1848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Jan (arcivévoda rakouský) 1848-1849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Fridrich Vilém IV. (král pruský) 1849-1850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František Josef I. (císař rakouský) 1850-1866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Severoněmecká konfederace 1867-1871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Vilém I. (král Pruska) 1867-1871,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Německá říše 1871-1918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Vilém I. 1888-1918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Vilém II. 1888-1918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Výmarská republika 1918-1933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23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67388"/>
              </p:ext>
            </p:extLst>
          </p:nvPr>
        </p:nvGraphicFramePr>
        <p:xfrm>
          <a:off x="1403648" y="980728"/>
          <a:ext cx="4987005" cy="46809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60240"/>
                <a:gridCol w="1236281"/>
                <a:gridCol w="159048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lodí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Průměrná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kapacita lodi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(tuny)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Norsko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Archangelsk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360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Grónsko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Středomoří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Baltský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282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Lov sleďů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Pobřežní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Západní Afrika a </a:t>
                      </a:r>
                      <a:endParaRPr lang="cs-CZ" sz="20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</a:rPr>
                        <a:t>Západní </a:t>
                      </a:r>
                      <a:r>
                        <a:rPr lang="cs-CZ" sz="2000" b="0" dirty="0">
                          <a:effectLst/>
                        </a:rPr>
                        <a:t>Indie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Asie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Celkem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3 510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09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Anglie</a:t>
            </a:r>
            <a:r>
              <a:rPr lang="cs-CZ" sz="2800" b="1" dirty="0" smtClean="0"/>
              <a:t> </a:t>
            </a:r>
            <a:r>
              <a:rPr lang="cs-CZ" sz="2400" b="1" dirty="0" smtClean="0"/>
              <a:t>– politická situace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 smtClean="0"/>
              <a:t>1215 </a:t>
            </a:r>
            <a:r>
              <a:rPr lang="cs-CZ" sz="1600" b="1" dirty="0" smtClean="0"/>
              <a:t>Magna charta</a:t>
            </a:r>
            <a:r>
              <a:rPr lang="cs-CZ" sz="1600" dirty="0" smtClean="0"/>
              <a:t>, neúspěch Jana Bezzemka – nutnost </a:t>
            </a:r>
            <a:r>
              <a:rPr lang="cs-CZ" sz="1600" b="1" dirty="0" smtClean="0"/>
              <a:t>konzultovat daně</a:t>
            </a:r>
            <a:r>
              <a:rPr lang="cs-CZ" sz="1600" dirty="0" smtClean="0"/>
              <a:t>; od 1265 šlechtou volený </a:t>
            </a:r>
            <a:r>
              <a:rPr lang="cs-CZ" sz="1600" b="1" dirty="0" smtClean="0"/>
              <a:t>parlament</a:t>
            </a:r>
            <a:r>
              <a:rPr lang="cs-CZ" sz="1600" dirty="0" smtClean="0"/>
              <a:t>; </a:t>
            </a:r>
            <a:r>
              <a:rPr lang="cs-CZ" sz="1600" b="1" dirty="0" err="1" smtClean="0"/>
              <a:t>gentry</a:t>
            </a:r>
            <a:r>
              <a:rPr lang="cs-CZ" sz="1600" dirty="0" smtClean="0"/>
              <a:t> a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Tudorovci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Jindřich VII. </a:t>
            </a:r>
            <a:r>
              <a:rPr lang="cs-CZ" sz="1400" dirty="0"/>
              <a:t>Tudor (</a:t>
            </a:r>
            <a:r>
              <a:rPr lang="cs-CZ" sz="1400" dirty="0" smtClean="0"/>
              <a:t>1485-1509) – centralizace, </a:t>
            </a:r>
            <a:r>
              <a:rPr lang="cs-CZ" sz="1400" b="1" dirty="0" smtClean="0"/>
              <a:t>odzbrojení šlechty</a:t>
            </a:r>
            <a:r>
              <a:rPr lang="cs-CZ" sz="1400" dirty="0" smtClean="0"/>
              <a:t>; 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Jidřich</a:t>
            </a:r>
            <a:r>
              <a:rPr lang="cs-CZ" sz="1400" b="1" dirty="0" smtClean="0"/>
              <a:t> VIII</a:t>
            </a:r>
            <a:r>
              <a:rPr lang="cs-CZ" sz="1400" dirty="0" smtClean="0"/>
              <a:t>.(1509-1547) budování byrokratické správy a </a:t>
            </a:r>
            <a:r>
              <a:rPr lang="cs-CZ" sz="1400" b="1" dirty="0" smtClean="0"/>
              <a:t>odluka církve </a:t>
            </a:r>
            <a:r>
              <a:rPr lang="cs-CZ" sz="1400" dirty="0" smtClean="0"/>
              <a:t>(zrušení klášterů); možnost absolutismu – soupeření o kontrolu nových mocenských nástrojů, </a:t>
            </a:r>
            <a:r>
              <a:rPr lang="cs-CZ" sz="1400" b="1" dirty="0" smtClean="0"/>
              <a:t>silný třetí stav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Marie I.</a:t>
            </a:r>
            <a:r>
              <a:rPr lang="cs-CZ" sz="1400" dirty="0" smtClean="0"/>
              <a:t> </a:t>
            </a:r>
            <a:r>
              <a:rPr lang="cs-CZ" sz="1400" dirty="0" err="1" smtClean="0"/>
              <a:t>Tudorovna</a:t>
            </a:r>
            <a:r>
              <a:rPr lang="cs-CZ" sz="1400" dirty="0" smtClean="0"/>
              <a:t> (1553-1558), katolička, manžel </a:t>
            </a:r>
            <a:r>
              <a:rPr lang="cs-CZ" sz="1400" b="1" dirty="0" smtClean="0"/>
              <a:t>Filip II. </a:t>
            </a:r>
            <a:r>
              <a:rPr lang="cs-CZ" sz="1400" dirty="0" smtClean="0"/>
              <a:t>španělský – krvavé potlačení povstání;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Alžběta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I.</a:t>
            </a:r>
            <a:r>
              <a:rPr lang="cs-CZ" sz="1400" b="1" dirty="0" smtClean="0"/>
              <a:t> </a:t>
            </a:r>
            <a:r>
              <a:rPr lang="cs-CZ" sz="1400" dirty="0" smtClean="0"/>
              <a:t>(1558-1603) – urovnala rozpory, omezila moc šlechty a posílila kabinet; </a:t>
            </a:r>
            <a:r>
              <a:rPr lang="cs-CZ" sz="1400" b="1" dirty="0" smtClean="0"/>
              <a:t>válka se SPA </a:t>
            </a:r>
            <a:r>
              <a:rPr lang="cs-CZ" sz="1400" dirty="0" smtClean="0"/>
              <a:t>(1588 Neporazitelná </a:t>
            </a:r>
            <a:r>
              <a:rPr lang="cs-CZ" sz="1400" dirty="0" err="1"/>
              <a:t>A</a:t>
            </a:r>
            <a:r>
              <a:rPr lang="cs-CZ" sz="1400" dirty="0" err="1" smtClean="0"/>
              <a:t>rmada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ENG nová </a:t>
            </a:r>
            <a:r>
              <a:rPr lang="cs-CZ" sz="1600" b="1" dirty="0" smtClean="0"/>
              <a:t>námořní velmoc </a:t>
            </a:r>
            <a:r>
              <a:rPr lang="cs-CZ" sz="1600" dirty="0" smtClean="0"/>
              <a:t>– bohatnou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 a </a:t>
            </a:r>
            <a:r>
              <a:rPr lang="cs-CZ" sz="1600" b="1" dirty="0" smtClean="0"/>
              <a:t>města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Stuartovci</a:t>
            </a:r>
            <a:r>
              <a:rPr lang="cs-CZ" sz="1600" dirty="0" smtClean="0"/>
              <a:t>:</a:t>
            </a:r>
            <a:endParaRPr lang="cs-CZ" sz="1600" b="1" dirty="0"/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Jakub I.</a:t>
            </a:r>
            <a:r>
              <a:rPr lang="cs-CZ" sz="1400" dirty="0" smtClean="0"/>
              <a:t> </a:t>
            </a:r>
            <a:r>
              <a:rPr lang="cs-CZ" sz="1400" dirty="0" err="1" smtClean="0"/>
              <a:t>Stuart</a:t>
            </a:r>
            <a:r>
              <a:rPr lang="cs-CZ" sz="1400" dirty="0" smtClean="0"/>
              <a:t> (1603-1625) – snaha o oslabení parlamentu, spor o </a:t>
            </a:r>
            <a:r>
              <a:rPr lang="cs-CZ" sz="1400" b="1" dirty="0" smtClean="0"/>
              <a:t>monopoly</a:t>
            </a:r>
            <a:r>
              <a:rPr lang="cs-CZ" sz="1400" dirty="0" smtClean="0"/>
              <a:t> (700 položek 1621); 1623 parlament upírá koruně monopoly v domácím obchodě;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Karel I.</a:t>
            </a:r>
            <a:r>
              <a:rPr lang="cs-CZ" sz="1400" dirty="0" smtClean="0"/>
              <a:t> (1625-1649) – nesvolává</a:t>
            </a:r>
            <a:r>
              <a:rPr lang="cs-CZ" sz="1400" b="1" dirty="0" smtClean="0"/>
              <a:t> parlament</a:t>
            </a:r>
            <a:r>
              <a:rPr lang="cs-CZ" sz="1400" dirty="0" smtClean="0"/>
              <a:t>, financuje vynucenými půjčkami a monopoly na IT; válka se Skotskem – nucen svolat Parlament, ten odmítá spolupráci; znovu svolán kvůli neúspěchu ve válce (Skot.) 1642, odmítá se rozpustit a po </a:t>
            </a:r>
            <a:r>
              <a:rPr lang="cs-CZ" sz="1400" dirty="0" err="1" smtClean="0"/>
              <a:t>Naseby</a:t>
            </a:r>
            <a:r>
              <a:rPr lang="cs-CZ" sz="1400" dirty="0" smtClean="0"/>
              <a:t> (1645) král zajat a </a:t>
            </a:r>
            <a:r>
              <a:rPr lang="cs-CZ" sz="1400" b="1" dirty="0" smtClean="0"/>
              <a:t>1649 popraven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Republika</a:t>
            </a:r>
            <a:r>
              <a:rPr lang="cs-CZ" sz="1400" dirty="0" smtClean="0"/>
              <a:t> pod protektorem Cromwellem (od 1653), </a:t>
            </a:r>
            <a:r>
              <a:rPr lang="cs-CZ" sz="1400" b="1" dirty="0" smtClean="0"/>
              <a:t>1660</a:t>
            </a:r>
            <a:r>
              <a:rPr lang="cs-CZ" sz="1400" dirty="0" smtClean="0"/>
              <a:t> obnovena </a:t>
            </a:r>
            <a:r>
              <a:rPr lang="cs-CZ" sz="1400" b="1" dirty="0" smtClean="0"/>
              <a:t>monarchie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Karel II. a </a:t>
            </a:r>
            <a:r>
              <a:rPr lang="cs-CZ" sz="1400" b="1" dirty="0" smtClean="0"/>
              <a:t>Jakub II. </a:t>
            </a:r>
            <a:r>
              <a:rPr lang="cs-CZ" sz="1400" dirty="0" smtClean="0"/>
              <a:t>(1685-1688), snaha o </a:t>
            </a:r>
            <a:r>
              <a:rPr lang="cs-CZ" sz="1400" b="1" dirty="0" smtClean="0"/>
              <a:t>absolutismus</a:t>
            </a:r>
            <a:r>
              <a:rPr lang="cs-CZ" sz="1400" dirty="0" smtClean="0"/>
              <a:t> – další válka a </a:t>
            </a:r>
            <a:r>
              <a:rPr lang="cs-CZ" sz="1400" b="1" dirty="0" smtClean="0">
                <a:solidFill>
                  <a:srgbClr val="0070C0"/>
                </a:solidFill>
              </a:rPr>
              <a:t>Slavná revoluce 1688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Parlament zve NED </a:t>
            </a:r>
            <a:r>
              <a:rPr lang="cs-CZ" sz="1600" dirty="0" err="1" smtClean="0"/>
              <a:t>stadholdera</a:t>
            </a:r>
            <a:r>
              <a:rPr lang="cs-CZ" sz="1600" dirty="0" smtClean="0"/>
              <a:t> </a:t>
            </a:r>
            <a:r>
              <a:rPr lang="cs-CZ" sz="1600" b="1" dirty="0" smtClean="0"/>
              <a:t>Viléma Oranžského</a:t>
            </a:r>
            <a:r>
              <a:rPr lang="cs-CZ" sz="1600" dirty="0" smtClean="0"/>
              <a:t>, ten spolu s Marií II. vládne (1689-1702); 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Listina svobod </a:t>
            </a:r>
            <a:r>
              <a:rPr lang="cs-CZ" sz="1400" dirty="0" smtClean="0"/>
              <a:t>podřizuje královskou moc zákonu, </a:t>
            </a:r>
            <a:r>
              <a:rPr lang="cs-CZ" sz="1400" b="1" dirty="0" smtClean="0">
                <a:solidFill>
                  <a:srgbClr val="0070C0"/>
                </a:solidFill>
              </a:rPr>
              <a:t>Parlament</a:t>
            </a:r>
            <a:r>
              <a:rPr lang="cs-CZ" sz="1400" dirty="0" smtClean="0"/>
              <a:t> rozhoduje v oblasti </a:t>
            </a:r>
            <a:r>
              <a:rPr lang="cs-CZ" sz="1400" b="1" dirty="0" smtClean="0"/>
              <a:t>hospodářské politiky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Změna </a:t>
            </a:r>
            <a:r>
              <a:rPr lang="cs-CZ" sz="1400" b="1" dirty="0" smtClean="0"/>
              <a:t>daňové politiky </a:t>
            </a:r>
            <a:r>
              <a:rPr lang="cs-CZ" sz="1400" dirty="0" smtClean="0"/>
              <a:t>(místo odporu -&gt; </a:t>
            </a:r>
            <a:r>
              <a:rPr lang="cs-CZ" sz="1400" b="1" dirty="0" smtClean="0"/>
              <a:t>podpora</a:t>
            </a:r>
            <a:r>
              <a:rPr lang="cs-CZ" sz="1400" dirty="0" smtClean="0"/>
              <a:t> zdanění a výdajů- </a:t>
            </a:r>
            <a:r>
              <a:rPr lang="cs-CZ" sz="1400" b="1" dirty="0" smtClean="0"/>
              <a:t>flotila</a:t>
            </a:r>
            <a:r>
              <a:rPr lang="cs-CZ" sz="1400" dirty="0" smtClean="0"/>
              <a:t>); změna systému výhodného pro </a:t>
            </a:r>
            <a:r>
              <a:rPr lang="cs-CZ" sz="1400" b="1" dirty="0" smtClean="0"/>
              <a:t>pozemkové vlastníky</a:t>
            </a:r>
            <a:r>
              <a:rPr lang="cs-CZ" sz="1400" dirty="0" smtClean="0"/>
              <a:t>, zrušeny královské </a:t>
            </a:r>
            <a:r>
              <a:rPr lang="cs-CZ" sz="1400" b="1" dirty="0" smtClean="0"/>
              <a:t>monopoly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Místo </a:t>
            </a:r>
            <a:r>
              <a:rPr lang="cs-CZ" sz="1600" b="1" dirty="0" smtClean="0"/>
              <a:t>obchodních privilegií </a:t>
            </a:r>
            <a:r>
              <a:rPr lang="cs-CZ" sz="1600" dirty="0" smtClean="0"/>
              <a:t>pro </a:t>
            </a:r>
            <a:r>
              <a:rPr lang="cs-CZ" sz="1600" b="1" dirty="0" smtClean="0"/>
              <a:t>klienty</a:t>
            </a:r>
            <a:r>
              <a:rPr lang="cs-CZ" sz="1600" dirty="0" smtClean="0"/>
              <a:t> změna na agresivní </a:t>
            </a:r>
            <a:r>
              <a:rPr lang="cs-CZ" sz="1600" b="1" dirty="0" smtClean="0"/>
              <a:t>podporu</a:t>
            </a:r>
            <a:r>
              <a:rPr lang="cs-CZ" sz="1600" dirty="0" smtClean="0"/>
              <a:t> </a:t>
            </a:r>
            <a:r>
              <a:rPr lang="cs-CZ" sz="1600" b="1" dirty="0" smtClean="0"/>
              <a:t>anglických</a:t>
            </a:r>
            <a:r>
              <a:rPr lang="cs-CZ" sz="1600" dirty="0" smtClean="0"/>
              <a:t> obchodníků a </a:t>
            </a:r>
            <a:r>
              <a:rPr lang="cs-CZ" sz="1600" b="1" dirty="0" smtClean="0"/>
              <a:t>podnikatelů</a:t>
            </a:r>
            <a:r>
              <a:rPr lang="cs-CZ" sz="1600" dirty="0" smtClean="0"/>
              <a:t> – </a:t>
            </a:r>
            <a:r>
              <a:rPr lang="cs-CZ" sz="1600" b="1" dirty="0" smtClean="0">
                <a:solidFill>
                  <a:srgbClr val="0070C0"/>
                </a:solidFill>
              </a:rPr>
              <a:t>národní zájmy</a:t>
            </a:r>
            <a:r>
              <a:rPr lang="cs-CZ" sz="1600" dirty="0" smtClean="0"/>
              <a:t>;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5113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Anglo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/>
              <a:t>- </a:t>
            </a:r>
            <a:r>
              <a:rPr lang="cs-CZ" sz="2400" b="1" dirty="0" smtClean="0">
                <a:solidFill>
                  <a:srgbClr val="F56E49"/>
                </a:solidFill>
              </a:rPr>
              <a:t>nizozemské </a:t>
            </a:r>
            <a:r>
              <a:rPr lang="cs-CZ" sz="2400" b="1" dirty="0" smtClean="0"/>
              <a:t>války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Na </a:t>
            </a:r>
            <a:r>
              <a:rPr lang="cs-CZ" b="1" dirty="0" smtClean="0"/>
              <a:t>zenitu</a:t>
            </a:r>
            <a:r>
              <a:rPr lang="cs-CZ" dirty="0" smtClean="0"/>
              <a:t> NED moci; pro Cromwella jediný </a:t>
            </a:r>
            <a:r>
              <a:rPr lang="cs-CZ" b="1" dirty="0" smtClean="0"/>
              <a:t>protestantský spojenec</a:t>
            </a:r>
            <a:r>
              <a:rPr lang="cs-CZ" dirty="0" smtClean="0"/>
              <a:t>; kombinace obdivu a závisti;</a:t>
            </a:r>
          </a:p>
          <a:p>
            <a:endParaRPr lang="cs-CZ" sz="1700" dirty="0" smtClean="0"/>
          </a:p>
          <a:p>
            <a:r>
              <a:rPr lang="cs-CZ" b="1" dirty="0" smtClean="0"/>
              <a:t>Anglická </a:t>
            </a:r>
            <a:r>
              <a:rPr lang="cs-CZ" dirty="0" smtClean="0"/>
              <a:t>výchozí</a:t>
            </a:r>
            <a:r>
              <a:rPr lang="cs-CZ" b="1" dirty="0" smtClean="0"/>
              <a:t> pozice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</a:p>
          <a:p>
            <a:pPr lvl="1"/>
            <a:r>
              <a:rPr lang="cs-CZ" sz="2900" dirty="0" smtClean="0"/>
              <a:t>populace, </a:t>
            </a:r>
            <a:r>
              <a:rPr lang="cs-CZ" sz="2900" b="1" dirty="0" smtClean="0"/>
              <a:t>zdroje</a:t>
            </a:r>
            <a:r>
              <a:rPr lang="cs-CZ" sz="2900" dirty="0" smtClean="0"/>
              <a:t>, soběstačnost v potravinách; </a:t>
            </a:r>
          </a:p>
          <a:p>
            <a:pPr lvl="1"/>
            <a:r>
              <a:rPr lang="cs-CZ" sz="2900" dirty="0" smtClean="0"/>
              <a:t>produkuje ale jen </a:t>
            </a:r>
            <a:r>
              <a:rPr lang="cs-CZ" sz="2900" b="1" dirty="0" smtClean="0">
                <a:solidFill>
                  <a:srgbClr val="0070C0"/>
                </a:solidFill>
              </a:rPr>
              <a:t>nezpracované vlněné látky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+ NED loví </a:t>
            </a:r>
            <a:r>
              <a:rPr lang="cs-CZ" sz="2900" b="1" dirty="0" smtClean="0"/>
              <a:t>sledě</a:t>
            </a:r>
            <a:r>
              <a:rPr lang="cs-CZ" sz="2900" dirty="0" smtClean="0"/>
              <a:t> v severním moři; </a:t>
            </a:r>
          </a:p>
          <a:p>
            <a:pPr lvl="1"/>
            <a:r>
              <a:rPr lang="cs-CZ" sz="2900" dirty="0" smtClean="0"/>
              <a:t>ENG producenti </a:t>
            </a:r>
            <a:r>
              <a:rPr lang="cs-CZ" sz="2900" b="1" dirty="0" smtClean="0"/>
              <a:t>nedokáží NED nahradit </a:t>
            </a:r>
            <a:r>
              <a:rPr lang="cs-CZ" sz="2900" dirty="0" smtClean="0"/>
              <a:t>(zkušenosti, služby, konexe, kapitál); </a:t>
            </a:r>
          </a:p>
          <a:p>
            <a:pPr lvl="1"/>
            <a:r>
              <a:rPr lang="cs-CZ" sz="2900" dirty="0" smtClean="0"/>
              <a:t>silná sebevědomá </a:t>
            </a:r>
            <a:r>
              <a:rPr lang="cs-CZ" sz="2900" b="1" dirty="0" smtClean="0"/>
              <a:t>střední třída</a:t>
            </a:r>
            <a:r>
              <a:rPr lang="cs-CZ" sz="2900" dirty="0" smtClean="0"/>
              <a:t>;</a:t>
            </a:r>
          </a:p>
          <a:p>
            <a:pPr marL="457200" lvl="1" indent="0">
              <a:buNone/>
            </a:pPr>
            <a:endParaRPr lang="cs-CZ" sz="17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(1651) – přepadání NED lodí; </a:t>
            </a:r>
            <a:r>
              <a:rPr lang="cs-CZ" b="1" dirty="0" smtClean="0"/>
              <a:t>první válka </a:t>
            </a:r>
            <a:r>
              <a:rPr lang="cs-CZ" dirty="0" smtClean="0"/>
              <a:t>(1652-1654) – nerozhodné střety (řadová taktika); vyčerpání (</a:t>
            </a:r>
            <a:r>
              <a:rPr lang="cs-CZ" i="1" dirty="0" smtClean="0"/>
              <a:t>dohoda o Vilémovi</a:t>
            </a:r>
            <a:r>
              <a:rPr lang="cs-CZ" dirty="0" smtClean="0"/>
              <a:t>);</a:t>
            </a:r>
          </a:p>
          <a:p>
            <a:endParaRPr lang="cs-CZ" sz="1700" dirty="0" smtClean="0"/>
          </a:p>
          <a:p>
            <a:r>
              <a:rPr lang="cs-CZ" dirty="0" smtClean="0"/>
              <a:t>Karel II. – pokus o dosazení synovce na </a:t>
            </a:r>
            <a:r>
              <a:rPr lang="cs-CZ" dirty="0" err="1" smtClean="0"/>
              <a:t>Stadtholdera</a:t>
            </a:r>
            <a:r>
              <a:rPr lang="cs-CZ" dirty="0" smtClean="0"/>
              <a:t> – </a:t>
            </a:r>
            <a:r>
              <a:rPr lang="cs-CZ" b="1" dirty="0" smtClean="0"/>
              <a:t>druhá válka </a:t>
            </a:r>
            <a:r>
              <a:rPr lang="cs-CZ" dirty="0" smtClean="0"/>
              <a:t>(1665-1667) (Čtyřdenní bitva a </a:t>
            </a:r>
            <a:r>
              <a:rPr lang="cs-CZ" dirty="0" err="1" smtClean="0"/>
              <a:t>Medway</a:t>
            </a:r>
            <a:r>
              <a:rPr lang="cs-CZ" dirty="0" smtClean="0"/>
              <a:t>, </a:t>
            </a:r>
            <a:r>
              <a:rPr lang="cs-CZ" i="1" dirty="0" smtClean="0"/>
              <a:t>de </a:t>
            </a:r>
            <a:r>
              <a:rPr lang="cs-CZ" i="1" dirty="0" err="1" smtClean="0"/>
              <a:t>Ruyter</a:t>
            </a:r>
            <a:r>
              <a:rPr lang="cs-CZ" dirty="0" smtClean="0"/>
              <a:t>); otřesené sebevědomí;</a:t>
            </a:r>
          </a:p>
          <a:p>
            <a:endParaRPr lang="cs-CZ" sz="1700" dirty="0" smtClean="0"/>
          </a:p>
          <a:p>
            <a:r>
              <a:rPr lang="cs-CZ" dirty="0" smtClean="0"/>
              <a:t>Karel II. vázán </a:t>
            </a:r>
            <a:r>
              <a:rPr lang="cs-CZ" b="1" dirty="0" smtClean="0"/>
              <a:t>dohodou</a:t>
            </a:r>
            <a:r>
              <a:rPr lang="cs-CZ" dirty="0" smtClean="0"/>
              <a:t> s </a:t>
            </a:r>
            <a:r>
              <a:rPr lang="cs-CZ" b="1" dirty="0" smtClean="0">
                <a:solidFill>
                  <a:srgbClr val="0070C0"/>
                </a:solidFill>
              </a:rPr>
              <a:t>Ludvíkem XIV. </a:t>
            </a:r>
            <a:r>
              <a:rPr lang="cs-CZ" dirty="0" smtClean="0"/>
              <a:t>(FRA) – </a:t>
            </a:r>
            <a:r>
              <a:rPr lang="cs-CZ" b="1" dirty="0" smtClean="0"/>
              <a:t>společný útok </a:t>
            </a:r>
            <a:r>
              <a:rPr lang="cs-CZ" dirty="0" smtClean="0"/>
              <a:t>na </a:t>
            </a:r>
            <a:r>
              <a:rPr lang="cs-CZ" b="1" dirty="0" smtClean="0"/>
              <a:t>NED</a:t>
            </a:r>
            <a:r>
              <a:rPr lang="cs-CZ" dirty="0" smtClean="0"/>
              <a:t> (1672 hrozivá situace – ale strategické vítězství, zapojení SPA a RAK – </a:t>
            </a:r>
            <a:r>
              <a:rPr lang="cs-CZ" b="1" dirty="0" smtClean="0"/>
              <a:t>separátní mír </a:t>
            </a:r>
            <a:r>
              <a:rPr lang="cs-CZ" dirty="0" smtClean="0"/>
              <a:t>pro ENG 1674);</a:t>
            </a:r>
          </a:p>
          <a:p>
            <a:endParaRPr lang="cs-CZ" sz="1700" dirty="0" smtClean="0"/>
          </a:p>
          <a:p>
            <a:r>
              <a:rPr lang="cs-CZ" dirty="0" smtClean="0"/>
              <a:t>Pro </a:t>
            </a:r>
            <a:r>
              <a:rPr lang="cs-CZ" b="1" dirty="0" smtClean="0"/>
              <a:t>NED</a:t>
            </a:r>
            <a:r>
              <a:rPr lang="cs-CZ" dirty="0" smtClean="0"/>
              <a:t> </a:t>
            </a:r>
            <a:r>
              <a:rPr lang="cs-CZ" b="1" dirty="0" smtClean="0"/>
              <a:t>uspokojivé výsledky </a:t>
            </a:r>
            <a:r>
              <a:rPr lang="cs-CZ" dirty="0" smtClean="0"/>
              <a:t>vojensky, ale blokády </a:t>
            </a:r>
            <a:r>
              <a:rPr lang="cs-CZ" b="1" dirty="0" smtClean="0">
                <a:solidFill>
                  <a:srgbClr val="0070C0"/>
                </a:solidFill>
              </a:rPr>
              <a:t>narušily ochod </a:t>
            </a:r>
            <a:r>
              <a:rPr lang="cs-CZ" dirty="0" smtClean="0"/>
              <a:t>(roste cena sleďů a obilí), riziko – vyčerpávající </a:t>
            </a:r>
            <a:r>
              <a:rPr lang="cs-CZ" b="1" dirty="0" smtClean="0"/>
              <a:t>ochrana flotil</a:t>
            </a:r>
            <a:r>
              <a:rPr lang="cs-CZ" dirty="0" smtClean="0"/>
              <a:t>;</a:t>
            </a:r>
          </a:p>
          <a:p>
            <a:endParaRPr lang="cs-CZ" sz="1700" dirty="0" smtClean="0"/>
          </a:p>
          <a:p>
            <a:r>
              <a:rPr lang="cs-CZ" b="1" dirty="0" smtClean="0"/>
              <a:t>Vstup</a:t>
            </a:r>
            <a:r>
              <a:rPr lang="cs-CZ" dirty="0" smtClean="0"/>
              <a:t> ambiciózní </a:t>
            </a:r>
            <a:r>
              <a:rPr lang="cs-CZ" b="1" u="sng" dirty="0" smtClean="0">
                <a:solidFill>
                  <a:srgbClr val="0070C0"/>
                </a:solidFill>
              </a:rPr>
              <a:t>Francie</a:t>
            </a:r>
            <a:r>
              <a:rPr lang="cs-CZ" dirty="0" smtClean="0"/>
              <a:t>: </a:t>
            </a:r>
          </a:p>
          <a:p>
            <a:pPr lvl="1"/>
            <a:r>
              <a:rPr lang="cs-CZ" sz="2900" b="1" dirty="0" err="1" smtClean="0">
                <a:solidFill>
                  <a:srgbClr val="0070C0"/>
                </a:solidFill>
              </a:rPr>
              <a:t>Colbert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se snaží vymanit z </a:t>
            </a:r>
            <a:r>
              <a:rPr lang="cs-CZ" sz="2900" b="1" dirty="0" smtClean="0"/>
              <a:t>dovozů</a:t>
            </a:r>
            <a:r>
              <a:rPr lang="cs-CZ" sz="2900" dirty="0" smtClean="0"/>
              <a:t> oděvů, sýrů, ryb, oleje a cukru – budování </a:t>
            </a:r>
            <a:r>
              <a:rPr lang="cs-CZ" sz="2900" b="1" dirty="0" smtClean="0"/>
              <a:t>moderních sektorů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FRA 1664, 1667 </a:t>
            </a:r>
            <a:r>
              <a:rPr lang="cs-CZ" sz="2900" b="1" dirty="0" smtClean="0"/>
              <a:t>zvýšení cel </a:t>
            </a:r>
            <a:r>
              <a:rPr lang="cs-CZ" sz="2900" dirty="0" smtClean="0"/>
              <a:t>na klíčové </a:t>
            </a:r>
            <a:r>
              <a:rPr lang="cs-CZ" sz="2900" b="1" dirty="0" smtClean="0"/>
              <a:t>NED exporty </a:t>
            </a:r>
            <a:r>
              <a:rPr lang="cs-CZ" sz="2900" dirty="0" smtClean="0"/>
              <a:t>– </a:t>
            </a:r>
            <a:r>
              <a:rPr lang="cs-CZ" sz="2900" b="1" dirty="0" smtClean="0"/>
              <a:t>válka 1672-1678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po válce dokonce </a:t>
            </a:r>
            <a:r>
              <a:rPr lang="cs-CZ" sz="2900" b="1" dirty="0" smtClean="0"/>
              <a:t>odvolaní FRA cel</a:t>
            </a:r>
            <a:r>
              <a:rPr lang="cs-CZ" sz="2900" dirty="0" smtClean="0"/>
              <a:t>, ale hospodářský </a:t>
            </a:r>
            <a:r>
              <a:rPr lang="cs-CZ" sz="2900" b="1" dirty="0" smtClean="0"/>
              <a:t>systém</a:t>
            </a:r>
            <a:r>
              <a:rPr lang="cs-CZ" sz="2900" dirty="0" smtClean="0"/>
              <a:t> </a:t>
            </a:r>
            <a:r>
              <a:rPr lang="cs-CZ" sz="2900" b="1" dirty="0" smtClean="0"/>
              <a:t>NED</a:t>
            </a:r>
            <a:r>
              <a:rPr lang="cs-CZ" sz="2900" dirty="0" smtClean="0"/>
              <a:t> trvalý tlak </a:t>
            </a:r>
            <a:r>
              <a:rPr lang="cs-CZ" sz="2900" b="1" dirty="0" smtClean="0"/>
              <a:t>nevydržel</a:t>
            </a:r>
            <a:r>
              <a:rPr lang="cs-CZ" sz="2900" dirty="0" smtClean="0"/>
              <a:t>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Část obchodní elity se přesunuje do Londýna, </a:t>
            </a:r>
            <a:r>
              <a:rPr lang="cs-CZ" b="1" dirty="0" smtClean="0"/>
              <a:t>růst </a:t>
            </a:r>
            <a:r>
              <a:rPr lang="cs-CZ" b="1" dirty="0" smtClean="0">
                <a:solidFill>
                  <a:srgbClr val="0070C0"/>
                </a:solidFill>
              </a:rPr>
              <a:t>NED zpomaluje</a:t>
            </a:r>
            <a:r>
              <a:rPr lang="cs-CZ" dirty="0" smtClean="0"/>
              <a:t>; </a:t>
            </a:r>
            <a:r>
              <a:rPr lang="cs-CZ" b="1" dirty="0" smtClean="0"/>
              <a:t>1780 GB </a:t>
            </a:r>
            <a:r>
              <a:rPr lang="cs-CZ" dirty="0" smtClean="0"/>
              <a:t>definitivně </a:t>
            </a:r>
            <a:r>
              <a:rPr lang="cs-CZ" b="1" dirty="0" smtClean="0"/>
              <a:t>předstihuje</a:t>
            </a:r>
            <a:r>
              <a:rPr lang="cs-CZ" dirty="0" smtClean="0"/>
              <a:t> NED v příjmu na obyvatele, válečná flotila NED se v 18st. stává zanedbatelnou silou;</a:t>
            </a:r>
          </a:p>
        </p:txBody>
      </p:sp>
    </p:spTree>
    <p:extLst>
      <p:ext uri="{BB962C8B-B14F-4D97-AF65-F5344CB8AC3E}">
        <p14:creationId xmlns:p14="http://schemas.microsoft.com/office/powerpoint/2010/main" val="8875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f/fd/Storck%2C_Four_Days_Ba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06"/>
            <a:ext cx="9144000" cy="650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64504"/>
              </p:ext>
            </p:extLst>
          </p:nvPr>
        </p:nvGraphicFramePr>
        <p:xfrm>
          <a:off x="683568" y="1844824"/>
          <a:ext cx="7416418" cy="2639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329"/>
                <a:gridCol w="894397"/>
                <a:gridCol w="1022985"/>
                <a:gridCol w="1022985"/>
                <a:gridCol w="120872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232 000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568 000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450 000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104 000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155 000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51 000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260 000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1 000 000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Itálie, Portugalsko, Španělsko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Dánsko, Norsko, Švédsko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Severní Amerika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450 000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136073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Přepravní kapacita evropských obchodních flotil </a:t>
            </a:r>
            <a:r>
              <a:rPr lang="cs-CZ" dirty="0"/>
              <a:t>(tuny)</a:t>
            </a:r>
          </a:p>
        </p:txBody>
      </p:sp>
    </p:spTree>
    <p:extLst>
      <p:ext uri="{BB962C8B-B14F-4D97-AF65-F5344CB8AC3E}">
        <p14:creationId xmlns:p14="http://schemas.microsoft.com/office/powerpoint/2010/main" val="18659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72080"/>
              </p:ext>
            </p:extLst>
          </p:nvPr>
        </p:nvGraphicFramePr>
        <p:xfrm>
          <a:off x="611560" y="1916831"/>
          <a:ext cx="7632848" cy="34786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48961"/>
                <a:gridCol w="2060901"/>
                <a:gridCol w="3422986"/>
              </a:tblGrid>
              <a:tr h="946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Války za nezávislost se Španělskem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Obchodní války s Anglií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Evropské války – rovnováha moci, území a náboženství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1560–1609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1652–1654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1618–1648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(třicetiletá)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1621–1648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1665–1667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1688–1697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(Augšpurské ligy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1672–1674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1701–1713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(Španělské dědictví)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1780–1783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1756–1763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(sedmiletá)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1795–1815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(Revoluční a napoleonské)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Anglická </a:t>
            </a:r>
            <a:r>
              <a:rPr lang="cs-CZ" sz="2800" b="1" dirty="0" smtClean="0"/>
              <a:t>expanze - Amerika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Zámořská expanze začala korzárskými útoky na španělský obchod a budováním obchodního a válečného loďstva;</a:t>
            </a:r>
          </a:p>
          <a:p>
            <a:r>
              <a:rPr lang="cs-CZ" dirty="0" smtClean="0"/>
              <a:t>Následně zakládání prvních osad – příklad </a:t>
            </a:r>
            <a:r>
              <a:rPr lang="cs-CZ" b="1" dirty="0" err="1" smtClean="0">
                <a:solidFill>
                  <a:srgbClr val="0070C0"/>
                </a:solidFill>
              </a:rPr>
              <a:t>Jamestown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1607;</a:t>
            </a:r>
          </a:p>
          <a:p>
            <a:pPr lvl="1"/>
            <a:r>
              <a:rPr lang="cs-CZ" dirty="0" smtClean="0"/>
              <a:t>Severní Amerika </a:t>
            </a:r>
            <a:r>
              <a:rPr lang="cs-CZ" b="1" dirty="0" smtClean="0"/>
              <a:t>zbyla</a:t>
            </a:r>
            <a:r>
              <a:rPr lang="cs-CZ" dirty="0" smtClean="0"/>
              <a:t> (není nucená práce); Virginská společnost, kmenový spolek </a:t>
            </a:r>
            <a:r>
              <a:rPr lang="cs-CZ" dirty="0" err="1" smtClean="0"/>
              <a:t>Powhatan</a:t>
            </a:r>
            <a:r>
              <a:rPr lang="cs-CZ" dirty="0"/>
              <a:t> </a:t>
            </a:r>
            <a:r>
              <a:rPr lang="cs-CZ" dirty="0" smtClean="0"/>
              <a:t>(60 z 500 na jaře 1610); pracovní režim, rezignace 1618; od 1619 </a:t>
            </a:r>
            <a:r>
              <a:rPr lang="cs-CZ" b="1" dirty="0" smtClean="0"/>
              <a:t>Shromáždění</a:t>
            </a:r>
            <a:r>
              <a:rPr lang="cs-CZ" dirty="0" smtClean="0"/>
              <a:t> s volebním právem majetných mužů;</a:t>
            </a:r>
          </a:p>
          <a:p>
            <a:pPr lvl="1"/>
            <a:r>
              <a:rPr lang="cs-CZ" dirty="0" smtClean="0"/>
              <a:t>1632 </a:t>
            </a:r>
            <a:r>
              <a:rPr lang="cs-CZ" b="1" dirty="0" smtClean="0"/>
              <a:t>Baltimore</a:t>
            </a:r>
            <a:r>
              <a:rPr lang="cs-CZ" dirty="0" smtClean="0"/>
              <a:t> (Maryland), pokus o hierarchickou kolonii; stejně neúspěšná Karolína 1663;</a:t>
            </a:r>
          </a:p>
          <a:p>
            <a:pPr lvl="1"/>
            <a:r>
              <a:rPr lang="cs-CZ" dirty="0" smtClean="0"/>
              <a:t>20.léta 18st. všech 13 kolonií má systém Guvernérem a Shromážděním;</a:t>
            </a:r>
          </a:p>
          <a:p>
            <a:pPr lvl="1"/>
            <a:endParaRPr lang="cs-CZ" sz="1800" dirty="0" smtClean="0"/>
          </a:p>
          <a:p>
            <a:r>
              <a:rPr lang="cs-CZ" dirty="0" smtClean="0"/>
              <a:t>Dvě geografické oblasti </a:t>
            </a:r>
            <a:r>
              <a:rPr lang="cs-CZ" b="1" dirty="0" smtClean="0">
                <a:solidFill>
                  <a:srgbClr val="0070C0"/>
                </a:solidFill>
              </a:rPr>
              <a:t>ostrovy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(plantážová, otrokářská ekonomika) a </a:t>
            </a:r>
            <a:r>
              <a:rPr lang="cs-CZ" b="1" dirty="0" smtClean="0">
                <a:solidFill>
                  <a:srgbClr val="0070C0"/>
                </a:solidFill>
              </a:rPr>
              <a:t>pevnina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(OC: chladné, chudé a bezcenné místo):</a:t>
            </a:r>
          </a:p>
          <a:p>
            <a:pPr lvl="1"/>
            <a:r>
              <a:rPr lang="cs-CZ" dirty="0" smtClean="0"/>
              <a:t>Příklad </a:t>
            </a:r>
            <a:r>
              <a:rPr lang="cs-CZ" b="1" dirty="0" smtClean="0"/>
              <a:t>Jamajka</a:t>
            </a:r>
            <a:r>
              <a:rPr lang="cs-CZ" dirty="0" smtClean="0"/>
              <a:t> 1655: plundrování, nájezd na </a:t>
            </a:r>
            <a:r>
              <a:rPr lang="cs-CZ" b="1" dirty="0" err="1" smtClean="0"/>
              <a:t>Portobello</a:t>
            </a:r>
            <a:r>
              <a:rPr lang="cs-CZ" dirty="0" smtClean="0"/>
              <a:t> 1668, reinvestice zisku do plantáží – export zboží na ENG lodích, odsávání zisků SPA, trh pro průmysl a prodej SPA koloniím;</a:t>
            </a:r>
          </a:p>
          <a:p>
            <a:pPr lvl="1"/>
            <a:r>
              <a:rPr lang="cs-CZ" dirty="0" smtClean="0"/>
              <a:t>1770 již 4x více lidí na </a:t>
            </a:r>
            <a:r>
              <a:rPr lang="cs-CZ" b="1" dirty="0" smtClean="0"/>
              <a:t>pevnině</a:t>
            </a:r>
            <a:r>
              <a:rPr lang="cs-CZ" dirty="0" smtClean="0"/>
              <a:t> – od 1620 vzniká </a:t>
            </a:r>
            <a:r>
              <a:rPr lang="cs-CZ" b="1" dirty="0" smtClean="0"/>
              <a:t>diverzifikovaná ekonomika</a:t>
            </a:r>
            <a:r>
              <a:rPr lang="cs-CZ" dirty="0" smtClean="0"/>
              <a:t>; kukuřice, kožešiny, dobytek, ryby, lodě, rejdařství, </a:t>
            </a:r>
            <a:r>
              <a:rPr lang="cs-CZ" b="1" dirty="0" smtClean="0"/>
              <a:t>Boston</a:t>
            </a:r>
            <a:r>
              <a:rPr lang="cs-CZ" dirty="0" smtClean="0"/>
              <a:t>: brzy finanční elita a bankovní služby; ekonomika komplementární s Karibikem; vyvážené demografické složení, replikace sociálních institucí;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b="1" dirty="0" smtClean="0"/>
              <a:t>severní Americe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dostupná</a:t>
            </a:r>
            <a:r>
              <a:rPr lang="cs-CZ" dirty="0" smtClean="0"/>
              <a:t> </a:t>
            </a:r>
            <a:r>
              <a:rPr lang="cs-CZ" b="1" dirty="0" smtClean="0"/>
              <a:t>půda</a:t>
            </a:r>
            <a:r>
              <a:rPr lang="cs-CZ" dirty="0" smtClean="0"/>
              <a:t>, nízké renty, </a:t>
            </a:r>
            <a:r>
              <a:rPr lang="cs-CZ" b="1" dirty="0" smtClean="0"/>
              <a:t>nákladná</a:t>
            </a:r>
            <a:r>
              <a:rPr lang="cs-CZ" dirty="0" smtClean="0"/>
              <a:t> </a:t>
            </a:r>
            <a:r>
              <a:rPr lang="cs-CZ" b="1" dirty="0" smtClean="0"/>
              <a:t>práce</a:t>
            </a:r>
            <a:r>
              <a:rPr lang="cs-CZ" dirty="0" smtClean="0"/>
              <a:t>; vzdělání a výcvik – při neuspokojivých podmínkách odchod; rychlý růst populace;</a:t>
            </a:r>
          </a:p>
          <a:p>
            <a:pPr lvl="1"/>
            <a:r>
              <a:rPr lang="cs-CZ" dirty="0" smtClean="0"/>
              <a:t>Severní kolonie (</a:t>
            </a:r>
            <a:r>
              <a:rPr lang="cs-CZ" b="1" dirty="0" smtClean="0">
                <a:solidFill>
                  <a:srgbClr val="0070C0"/>
                </a:solidFill>
              </a:rPr>
              <a:t>NE</a:t>
            </a:r>
            <a:r>
              <a:rPr lang="cs-CZ" dirty="0" smtClean="0"/>
              <a:t>) se </a:t>
            </a:r>
            <a:r>
              <a:rPr lang="cs-CZ" b="1" dirty="0" smtClean="0"/>
              <a:t>industrializují</a:t>
            </a:r>
            <a:r>
              <a:rPr lang="cs-CZ" dirty="0" smtClean="0"/>
              <a:t>; Maryland a Virginie monokulturní ekonomika (tabák); Carolina a Georgie osídleny imigranty z Karibiku – kopie (rýže a indigo, pak bavlna); nedostatek pracovní síly řešen otroky;</a:t>
            </a:r>
          </a:p>
          <a:p>
            <a:r>
              <a:rPr lang="cs-CZ" dirty="0" smtClean="0"/>
              <a:t>Regulace </a:t>
            </a:r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(1651,1660,1663) – proti zprostředkování obchodu + některé komodity pouze do ENG a případně reexport (tabák, bavlna, indigo); zákaz průmyslu, proti-anglické nálady;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8526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10473</TotalTime>
  <Words>3336</Words>
  <Application>Microsoft Office PowerPoint</Application>
  <PresentationFormat>Předvádění na obrazovce (4:3)</PresentationFormat>
  <Paragraphs>393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Anglo-nizozemské války, soupeření Británie a Francie, Britské impérium v Asii </vt:lpstr>
      <vt:lpstr>Prezentace aplikace PowerPoint</vt:lpstr>
      <vt:lpstr>Prezentace aplikace PowerPoint</vt:lpstr>
      <vt:lpstr>Anglie – politická situace</vt:lpstr>
      <vt:lpstr>Anglo - nizozemské války</vt:lpstr>
      <vt:lpstr>Prezentace aplikace PowerPoint</vt:lpstr>
      <vt:lpstr>Prezentace aplikace PowerPoint</vt:lpstr>
      <vt:lpstr>Prezentace aplikace PowerPoint</vt:lpstr>
      <vt:lpstr>Anglická expanze - Amerika</vt:lpstr>
      <vt:lpstr>Prezentace aplikace PowerPoint</vt:lpstr>
      <vt:lpstr>Soupeření Británie a Francie o zámořské impérium</vt:lpstr>
      <vt:lpstr>Prezentace aplikace PowerPoint</vt:lpstr>
      <vt:lpstr>Prezentace aplikace PowerPoint</vt:lpstr>
      <vt:lpstr>Politický vývoj ve Francii, GB a atlantický obchod</vt:lpstr>
      <vt:lpstr>Britské impérium v Asii</vt:lpstr>
      <vt:lpstr>Prezentace aplikace PowerPoint</vt:lpstr>
      <vt:lpstr>Prezentace aplikace PowerPoint</vt:lpstr>
      <vt:lpstr>Komoditní složení evropských exportů z Asie do Evropy </vt:lpstr>
      <vt:lpstr>Mandžuská Čína a pozemní obchod</vt:lpstr>
      <vt:lpstr>Prezentace aplikace PowerPoint</vt:lpstr>
      <vt:lpstr>Napoleonské války a kontinentální blokáda</vt:lpstr>
      <vt:lpstr>Prezentace aplikace PowerPoint</vt:lpstr>
      <vt:lpstr>Hospodářský a politický vývoj Francie </vt:lpstr>
      <vt:lpstr>Prezentace aplikace PowerPoint</vt:lpstr>
      <vt:lpstr>Německo a další země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134</cp:revision>
  <cp:lastPrinted>2016-03-18T15:41:09Z</cp:lastPrinted>
  <dcterms:created xsi:type="dcterms:W3CDTF">2013-02-25T08:36:29Z</dcterms:created>
  <dcterms:modified xsi:type="dcterms:W3CDTF">2016-03-21T12:23:36Z</dcterms:modified>
</cp:coreProperties>
</file>