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61" r:id="rId3"/>
    <p:sldId id="319" r:id="rId4"/>
    <p:sldId id="321" r:id="rId5"/>
    <p:sldId id="301" r:id="rId6"/>
    <p:sldId id="303" r:id="rId7"/>
    <p:sldId id="293" r:id="rId8"/>
    <p:sldId id="311" r:id="rId9"/>
    <p:sldId id="312" r:id="rId10"/>
    <p:sldId id="320" r:id="rId11"/>
    <p:sldId id="315" r:id="rId12"/>
    <p:sldId id="316" r:id="rId13"/>
    <p:sldId id="317" r:id="rId14"/>
    <p:sldId id="292" r:id="rId15"/>
    <p:sldId id="306" r:id="rId16"/>
    <p:sldId id="307" r:id="rId17"/>
    <p:sldId id="305" r:id="rId18"/>
    <p:sldId id="291" r:id="rId19"/>
    <p:sldId id="309" r:id="rId20"/>
    <p:sldId id="281" r:id="rId21"/>
    <p:sldId id="308" r:id="rId22"/>
    <p:sldId id="290" r:id="rId23"/>
    <p:sldId id="287" r:id="rId24"/>
    <p:sldId id="288" r:id="rId25"/>
    <p:sldId id="282" r:id="rId26"/>
    <p:sldId id="296" r:id="rId27"/>
    <p:sldId id="297" r:id="rId28"/>
    <p:sldId id="298" r:id="rId29"/>
    <p:sldId id="295" r:id="rId30"/>
    <p:sldId id="283" r:id="rId31"/>
    <p:sldId id="286" r:id="rId32"/>
    <p:sldId id="294" r:id="rId33"/>
    <p:sldId id="285" r:id="rId34"/>
    <p:sldId id="284" r:id="rId3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4" autoAdjust="0"/>
    <p:restoredTop sz="94660"/>
  </p:normalViewPr>
  <p:slideViewPr>
    <p:cSldViewPr>
      <p:cViewPr>
        <p:scale>
          <a:sx n="110" d="100"/>
          <a:sy n="110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5300" b="1" dirty="0" smtClean="0">
                <a:solidFill>
                  <a:srgbClr val="0070C0"/>
                </a:solidFill>
              </a:rPr>
              <a:t>Evropa v současném světovém obchodě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  <a:endParaRPr lang="en-US" dirty="0" smtClean="0"/>
          </a:p>
          <a:p>
            <a:r>
              <a:rPr lang="en-US" dirty="0" smtClean="0"/>
              <a:t>201</a:t>
            </a:r>
            <a:r>
              <a:rPr lang="cs-CZ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393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64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31546" cy="4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6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" y="911653"/>
            <a:ext cx="9036496" cy="46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1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" y="1228399"/>
            <a:ext cx="905671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5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</a:t>
            </a:r>
            <a:r>
              <a:rPr lang="cs-CZ" sz="6600" b="1" dirty="0" smtClean="0">
                <a:solidFill>
                  <a:srgbClr val="0070C0"/>
                </a:solidFill>
              </a:rPr>
              <a:t>USA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95250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" y="260648"/>
            <a:ext cx="9036496" cy="301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6876256" y="558924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" y="548680"/>
            <a:ext cx="9098958" cy="55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Šipka doleva 6"/>
          <p:cNvSpPr/>
          <p:nvPr/>
        </p:nvSpPr>
        <p:spPr>
          <a:xfrm>
            <a:off x="1475656" y="48691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9" y="36230"/>
            <a:ext cx="8623136" cy="648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leva 12"/>
          <p:cNvSpPr/>
          <p:nvPr/>
        </p:nvSpPr>
        <p:spPr>
          <a:xfrm>
            <a:off x="2850253" y="38610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2410481" y="501317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969724" y="147719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1179420" y="314096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1691680" y="450912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907704" y="522920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1691680" y="537321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</a:t>
            </a:r>
            <a:r>
              <a:rPr lang="cs-CZ" sz="6600" b="1" dirty="0" smtClean="0">
                <a:solidFill>
                  <a:srgbClr val="0070C0"/>
                </a:solidFill>
              </a:rPr>
              <a:t>Čína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1661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Šipka doleva 14"/>
          <p:cNvSpPr/>
          <p:nvPr/>
        </p:nvSpPr>
        <p:spPr>
          <a:xfrm>
            <a:off x="1115616" y="573325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6906499" y="522920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6912260" y="537321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6918805" y="558924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7128284" y="50851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Šipka doleva 19"/>
          <p:cNvSpPr/>
          <p:nvPr/>
        </p:nvSpPr>
        <p:spPr>
          <a:xfrm>
            <a:off x="6798487" y="594928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6804248" y="486916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2" name="Šipka doleva 21"/>
          <p:cNvSpPr/>
          <p:nvPr/>
        </p:nvSpPr>
        <p:spPr>
          <a:xfrm>
            <a:off x="6863863" y="436510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3" name="Šipka doleva 22"/>
          <p:cNvSpPr/>
          <p:nvPr/>
        </p:nvSpPr>
        <p:spPr>
          <a:xfrm>
            <a:off x="6755851" y="454512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Šipka doleva 23"/>
          <p:cNvSpPr/>
          <p:nvPr/>
        </p:nvSpPr>
        <p:spPr>
          <a:xfrm>
            <a:off x="7071261" y="472514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149"/>
              </p:ext>
            </p:extLst>
          </p:nvPr>
        </p:nvGraphicFramePr>
        <p:xfrm>
          <a:off x="107504" y="1700808"/>
          <a:ext cx="8975027" cy="287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416"/>
                <a:gridCol w="1928241"/>
                <a:gridCol w="1928241"/>
                <a:gridCol w="204412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 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</a:t>
                      </a:r>
                      <a:r>
                        <a:rPr lang="cs-CZ" sz="2000" noProof="0" dirty="0" smtClean="0">
                          <a:effectLst/>
                        </a:rPr>
                        <a:t>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USA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China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Population </a:t>
                      </a:r>
                      <a:r>
                        <a:rPr lang="en-US" sz="1800" b="0" noProof="0" dirty="0" smtClean="0">
                          <a:effectLst/>
                        </a:rPr>
                        <a:t>(201</a:t>
                      </a:r>
                      <a:r>
                        <a:rPr lang="cs-CZ" sz="1800" b="0" noProof="0" dirty="0" smtClean="0">
                          <a:effectLst/>
                        </a:rPr>
                        <a:t>3</a:t>
                      </a:r>
                      <a:r>
                        <a:rPr lang="en-US" sz="1800" b="0" noProof="0" dirty="0" smtClean="0">
                          <a:effectLst/>
                        </a:rPr>
                        <a:t>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50</a:t>
                      </a:r>
                      <a:r>
                        <a:rPr lang="cs-CZ" sz="1800" noProof="0" dirty="0" smtClean="0">
                          <a:effectLst/>
                        </a:rPr>
                        <a:t>7,9</a:t>
                      </a:r>
                      <a:r>
                        <a:rPr lang="en-US" sz="1800" noProof="0" dirty="0" smtClean="0">
                          <a:effectLst/>
                        </a:rPr>
                        <a:t> mil.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31</a:t>
                      </a:r>
                      <a:r>
                        <a:rPr lang="cs-CZ" sz="1800" noProof="0" dirty="0" smtClean="0">
                          <a:effectLst/>
                        </a:rPr>
                        <a:t>7</a:t>
                      </a:r>
                      <a:r>
                        <a:rPr lang="en-US" sz="1800" noProof="0" dirty="0" smtClean="0">
                          <a:effectLst/>
                        </a:rPr>
                        <a:t>,9 mil.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1 3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50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mil.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Product </a:t>
                      </a:r>
                      <a:r>
                        <a:rPr lang="en-US" sz="1800" b="0" noProof="0" dirty="0" smtClean="0">
                          <a:effectLst/>
                        </a:rPr>
                        <a:t>(PPP) (201</a:t>
                      </a:r>
                      <a:r>
                        <a:rPr lang="cs-CZ" sz="1800" b="0" noProof="0" dirty="0" smtClean="0">
                          <a:effectLst/>
                        </a:rPr>
                        <a:t>4,</a:t>
                      </a:r>
                      <a:r>
                        <a:rPr lang="cs-CZ" sz="1800" b="0" baseline="0" noProof="0" dirty="0" smtClean="0">
                          <a:effectLst/>
                        </a:rPr>
                        <a:t> </a:t>
                      </a:r>
                      <a:r>
                        <a:rPr lang="cs-CZ" sz="1800" b="0" noProof="0" dirty="0" smtClean="0">
                          <a:effectLst/>
                        </a:rPr>
                        <a:t>2013 CH)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16,</a:t>
                      </a:r>
                      <a:r>
                        <a:rPr lang="cs-CZ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trill. USD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799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1</a:t>
                      </a:r>
                      <a:r>
                        <a:rPr lang="cs-CZ" sz="1800" noProof="0" dirty="0" smtClean="0">
                          <a:effectLst/>
                        </a:rPr>
                        <a:t>4</a:t>
                      </a:r>
                      <a:r>
                        <a:rPr lang="en-US" sz="1800" noProof="0" dirty="0" smtClean="0">
                          <a:effectLst/>
                        </a:rPr>
                        <a:t>,</a:t>
                      </a:r>
                      <a:r>
                        <a:rPr lang="cs-CZ" sz="1800" noProof="0" dirty="0" smtClean="0">
                          <a:effectLst/>
                        </a:rPr>
                        <a:t>961</a:t>
                      </a:r>
                      <a:r>
                        <a:rPr lang="en-US" sz="1800" noProof="0" dirty="0" smtClean="0">
                          <a:effectLst/>
                        </a:rPr>
                        <a:t>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GDP</a:t>
                      </a:r>
                      <a:r>
                        <a:rPr lang="en-US" sz="1800" b="1" baseline="0" noProof="0" dirty="0" smtClean="0">
                          <a:effectLst/>
                        </a:rPr>
                        <a:t> per capita</a:t>
                      </a:r>
                      <a:r>
                        <a:rPr lang="en-US" sz="1800" b="0" noProof="0" dirty="0" smtClean="0">
                          <a:effectLst/>
                        </a:rPr>
                        <a:t> (PPP)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</a:rPr>
                        <a:t>(</a:t>
                      </a:r>
                      <a:r>
                        <a:rPr lang="cs-CZ" sz="1800" b="0" noProof="0" dirty="0" smtClean="0">
                          <a:effectLst/>
                        </a:rPr>
                        <a:t>2014, CH </a:t>
                      </a:r>
                      <a:r>
                        <a:rPr lang="en-US" sz="1800" b="0" noProof="0" dirty="0" smtClean="0">
                          <a:effectLst/>
                        </a:rPr>
                        <a:t>201</a:t>
                      </a:r>
                      <a:r>
                        <a:rPr lang="cs-CZ" sz="1800" b="0" noProof="0" dirty="0" smtClean="0">
                          <a:effectLst/>
                        </a:rPr>
                        <a:t>3</a:t>
                      </a:r>
                      <a:r>
                        <a:rPr lang="en-US" sz="1800" b="0" noProof="0" dirty="0" smtClean="0">
                          <a:effectLst/>
                        </a:rPr>
                        <a:t>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</a:t>
                      </a:r>
                      <a:r>
                        <a:rPr lang="cs-CZ" sz="1800" noProof="0" dirty="0" smtClean="0">
                          <a:effectLst/>
                        </a:rPr>
                        <a:t>3</a:t>
                      </a:r>
                      <a:r>
                        <a:rPr lang="en-US" sz="1800" noProof="0" dirty="0" smtClean="0">
                          <a:effectLst/>
                        </a:rPr>
                        <a:t> </a:t>
                      </a:r>
                      <a:r>
                        <a:rPr lang="cs-CZ" sz="1800" noProof="0" dirty="0" smtClean="0">
                          <a:effectLst/>
                        </a:rPr>
                        <a:t>084</a:t>
                      </a:r>
                      <a:r>
                        <a:rPr lang="en-US" sz="1800" noProof="0" dirty="0" smtClean="0">
                          <a:effectLst/>
                        </a:rPr>
                        <a:t>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52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cs-CZ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852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9 844 </a:t>
                      </a:r>
                      <a:r>
                        <a:rPr lang="en-US" sz="1800" noProof="0" dirty="0" smtClean="0">
                          <a:effectLst/>
                        </a:rPr>
                        <a:t>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Total Trade </a:t>
                      </a:r>
                      <a:r>
                        <a:rPr lang="en-US" sz="1800" b="0" noProof="0" dirty="0" smtClean="0">
                          <a:effectLst/>
                        </a:rPr>
                        <a:t>(2011)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4,475</a:t>
                      </a:r>
                      <a:r>
                        <a:rPr lang="en-US" sz="1800" noProof="0" dirty="0" smtClean="0">
                          <a:effectLst/>
                        </a:rPr>
                        <a:t>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3,825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3,561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</a:rPr>
                        <a:t>Share of sectors on GDP (2010)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Agriculture: 1,8 %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Industry: 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25,1 %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Services: 73,1 %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Agriculture: 1,2 %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Industry: 22,3 %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Services: 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78,4 %</a:t>
                      </a:r>
                      <a:endParaRPr lang="en-US" sz="18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Agriculture: 10,1 %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Industry: </a:t>
                      </a: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46,8 %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Services: 43,1 %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8642" y="924161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Comparison of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World Economic Leaders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3776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5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leva 17"/>
          <p:cNvSpPr/>
          <p:nvPr/>
        </p:nvSpPr>
        <p:spPr>
          <a:xfrm>
            <a:off x="2699792" y="38610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3059832" y="4052269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Šipka doleva 19"/>
          <p:cNvSpPr/>
          <p:nvPr/>
        </p:nvSpPr>
        <p:spPr>
          <a:xfrm>
            <a:off x="2327261" y="4201631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1043608" y="58052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2" name="Šipka doleva 21"/>
          <p:cNvSpPr/>
          <p:nvPr/>
        </p:nvSpPr>
        <p:spPr>
          <a:xfrm>
            <a:off x="1547664" y="59852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3" name="Šipka doleva 22"/>
          <p:cNvSpPr/>
          <p:nvPr/>
        </p:nvSpPr>
        <p:spPr>
          <a:xfrm>
            <a:off x="1358611" y="177281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Šipka doleva 23"/>
          <p:cNvSpPr/>
          <p:nvPr/>
        </p:nvSpPr>
        <p:spPr>
          <a:xfrm>
            <a:off x="1824569" y="191683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5" name="Šipka doleva 24"/>
          <p:cNvSpPr/>
          <p:nvPr/>
        </p:nvSpPr>
        <p:spPr>
          <a:xfrm>
            <a:off x="1151620" y="314096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7" name="Šipka doleva 26"/>
          <p:cNvSpPr/>
          <p:nvPr/>
        </p:nvSpPr>
        <p:spPr>
          <a:xfrm>
            <a:off x="1682647" y="458112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2145147" y="472514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9" name="Šipka doleva 28"/>
          <p:cNvSpPr/>
          <p:nvPr/>
        </p:nvSpPr>
        <p:spPr>
          <a:xfrm>
            <a:off x="1898671" y="527991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</a:t>
            </a:r>
            <a:r>
              <a:rPr lang="cs-CZ" sz="6600" b="1" dirty="0" smtClean="0">
                <a:solidFill>
                  <a:srgbClr val="0070C0"/>
                </a:solidFill>
              </a:rPr>
              <a:t>Japonsko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883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6804248" y="436510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6851003" y="47158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6915011" y="522920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7076266" y="544522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7339045" y="58052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6968254" y="594928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6819918" y="458112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7123021" y="490516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6927930" y="508518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6974685" y="558924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66745" cy="46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608"/>
            <a:ext cx="876095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Šipka doleva 14"/>
          <p:cNvSpPr/>
          <p:nvPr/>
        </p:nvSpPr>
        <p:spPr>
          <a:xfrm>
            <a:off x="899592" y="134076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1115616" y="3134793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2339752" y="364502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2699792" y="38610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3059832" y="40050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Šipka doleva 19"/>
          <p:cNvSpPr/>
          <p:nvPr/>
        </p:nvSpPr>
        <p:spPr>
          <a:xfrm>
            <a:off x="1691680" y="450912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2172985" y="467988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2" name="Šipka doleva 21"/>
          <p:cNvSpPr/>
          <p:nvPr/>
        </p:nvSpPr>
        <p:spPr>
          <a:xfrm>
            <a:off x="2104720" y="50851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3" name="Šipka doleva 22"/>
          <p:cNvSpPr/>
          <p:nvPr/>
        </p:nvSpPr>
        <p:spPr>
          <a:xfrm>
            <a:off x="1652679" y="537321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Šipka doleva 23"/>
          <p:cNvSpPr/>
          <p:nvPr/>
        </p:nvSpPr>
        <p:spPr>
          <a:xfrm>
            <a:off x="2915816" y="609329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</a:t>
            </a:r>
            <a:r>
              <a:rPr lang="cs-CZ" sz="6600" b="1" dirty="0" smtClean="0">
                <a:solidFill>
                  <a:srgbClr val="0070C0"/>
                </a:solidFill>
              </a:rPr>
              <a:t>Indie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156476" cy="550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Šipka doleva 9"/>
          <p:cNvSpPr/>
          <p:nvPr/>
        </p:nvSpPr>
        <p:spPr>
          <a:xfrm>
            <a:off x="2585964" y="14847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990"/>
            <a:ext cx="8568952" cy="663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Šipka doleva 14"/>
          <p:cNvSpPr/>
          <p:nvPr/>
        </p:nvSpPr>
        <p:spPr>
          <a:xfrm>
            <a:off x="3131840" y="1453093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831527" y="245525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1043608" y="332098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2195736" y="386104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1835696" y="537321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Šipka doleva 19"/>
          <p:cNvSpPr/>
          <p:nvPr/>
        </p:nvSpPr>
        <p:spPr>
          <a:xfrm>
            <a:off x="1056353" y="56612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1047551" y="587727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</a:t>
            </a:r>
            <a:r>
              <a:rPr lang="cs-CZ" sz="6600" b="1" smtClean="0">
                <a:solidFill>
                  <a:srgbClr val="0070C0"/>
                </a:solidFill>
              </a:rPr>
              <a:t>- </a:t>
            </a:r>
            <a:r>
              <a:rPr lang="cs-CZ" sz="6600" b="1" smtClean="0">
                <a:solidFill>
                  <a:srgbClr val="0070C0"/>
                </a:solidFill>
              </a:rPr>
              <a:t>Rusko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3120\Desktop\EU trade\China - workfo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222"/>
            <a:ext cx="9144000" cy="50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China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distribution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workforce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0081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4580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65332" cy="53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8167"/>
            <a:ext cx="8900619" cy="482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" y="1412776"/>
            <a:ext cx="9079126" cy="26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2" y="166434"/>
            <a:ext cx="8690513" cy="656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Šipka doleva 14"/>
          <p:cNvSpPr/>
          <p:nvPr/>
        </p:nvSpPr>
        <p:spPr>
          <a:xfrm>
            <a:off x="971600" y="249289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1619672" y="285293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971600" y="162880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187624" y="33209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2699792" y="400506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Šipka doleva 19"/>
          <p:cNvSpPr/>
          <p:nvPr/>
        </p:nvSpPr>
        <p:spPr>
          <a:xfrm>
            <a:off x="3059832" y="42210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2436141" y="436510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2" name="Šipka doleva 21"/>
          <p:cNvSpPr/>
          <p:nvPr/>
        </p:nvSpPr>
        <p:spPr>
          <a:xfrm>
            <a:off x="1727684" y="472514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3" name="Šipka doleva 22"/>
          <p:cNvSpPr/>
          <p:nvPr/>
        </p:nvSpPr>
        <p:spPr>
          <a:xfrm>
            <a:off x="1986840" y="537321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Šipka doleva 23"/>
          <p:cNvSpPr/>
          <p:nvPr/>
        </p:nvSpPr>
        <p:spPr>
          <a:xfrm>
            <a:off x="1770816" y="558924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5" name="Šipka doleva 24"/>
          <p:cNvSpPr/>
          <p:nvPr/>
        </p:nvSpPr>
        <p:spPr>
          <a:xfrm>
            <a:off x="1031985" y="594928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6" name="Šipka doleva 25"/>
          <p:cNvSpPr/>
          <p:nvPr/>
        </p:nvSpPr>
        <p:spPr>
          <a:xfrm>
            <a:off x="1623803" y="609329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39380" cy="43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6" y="152425"/>
            <a:ext cx="7560840" cy="65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692696"/>
            <a:ext cx="891878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</a:t>
            </a:r>
            <a:r>
              <a:rPr lang="cs-CZ" sz="6600" b="1" dirty="0" smtClean="0">
                <a:solidFill>
                  <a:srgbClr val="0070C0"/>
                </a:solidFill>
              </a:rPr>
              <a:t>– Svět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023348" cy="384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2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" y="1124744"/>
            <a:ext cx="8998479" cy="39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140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7102</TotalTime>
  <Words>145</Words>
  <Application>Microsoft Office PowerPoint</Application>
  <PresentationFormat>Předvádění na obrazovce (4:3)</PresentationFormat>
  <Paragraphs>42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Evropa v současném světovém obchodě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– Svět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- USA</vt:lpstr>
      <vt:lpstr>Prezentace aplikace PowerPoint</vt:lpstr>
      <vt:lpstr>Prezentace aplikace PowerPoint</vt:lpstr>
      <vt:lpstr>Prezentace aplikace PowerPoint</vt:lpstr>
      <vt:lpstr>EU - Čína</vt:lpstr>
      <vt:lpstr>Prezentace aplikace PowerPoint</vt:lpstr>
      <vt:lpstr>Prezentace aplikace PowerPoint</vt:lpstr>
      <vt:lpstr>Prezentace aplikace PowerPoint</vt:lpstr>
      <vt:lpstr>EU - Japonsko</vt:lpstr>
      <vt:lpstr>Prezentace aplikace PowerPoint</vt:lpstr>
      <vt:lpstr>Prezentace aplikace PowerPoint</vt:lpstr>
      <vt:lpstr>Prezentace aplikace PowerPoint</vt:lpstr>
      <vt:lpstr>EU - Indie</vt:lpstr>
      <vt:lpstr>Prezentace aplikace PowerPoint</vt:lpstr>
      <vt:lpstr>Prezentace aplikace PowerPoint</vt:lpstr>
      <vt:lpstr>EU - Rusko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254</cp:revision>
  <cp:lastPrinted>2015-04-07T16:23:10Z</cp:lastPrinted>
  <dcterms:created xsi:type="dcterms:W3CDTF">2013-02-25T08:36:29Z</dcterms:created>
  <dcterms:modified xsi:type="dcterms:W3CDTF">2016-05-09T09:53:52Z</dcterms:modified>
</cp:coreProperties>
</file>