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331" r:id="rId3"/>
    <p:sldId id="296" r:id="rId4"/>
    <p:sldId id="310" r:id="rId5"/>
    <p:sldId id="295" r:id="rId6"/>
    <p:sldId id="323" r:id="rId7"/>
    <p:sldId id="311" r:id="rId8"/>
    <p:sldId id="324" r:id="rId9"/>
    <p:sldId id="299" r:id="rId10"/>
    <p:sldId id="300" r:id="rId11"/>
    <p:sldId id="301" r:id="rId12"/>
    <p:sldId id="330" r:id="rId13"/>
    <p:sldId id="328" r:id="rId14"/>
    <p:sldId id="327" r:id="rId15"/>
    <p:sldId id="315" r:id="rId16"/>
    <p:sldId id="316" r:id="rId17"/>
    <p:sldId id="317" r:id="rId18"/>
    <p:sldId id="318" r:id="rId19"/>
    <p:sldId id="320" r:id="rId20"/>
    <p:sldId id="321" r:id="rId21"/>
    <p:sldId id="322" r:id="rId22"/>
    <p:sldId id="319" r:id="rId23"/>
  </p:sldIdLst>
  <p:sldSz cx="9144000" cy="6858000" type="screen4x3"/>
  <p:notesSz cx="986948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C7D82-87F7-449B-8034-4ADBBF4D59A1}" type="datetimeFigureOut">
              <a:rPr lang="cs-CZ" smtClean="0"/>
              <a:t>15.5.2016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DD608-DACD-42C9-A7DE-42CDC1CE14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79C9-134E-472B-9B76-F8E17D061AD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aiwan" TargetMode="External"/><Relationship Id="rId13" Type="http://schemas.openxmlformats.org/officeDocument/2006/relationships/hyperlink" Target="https://en.wikipedia.org/wiki/Belgium" TargetMode="External"/><Relationship Id="rId18" Type="http://schemas.openxmlformats.org/officeDocument/2006/relationships/hyperlink" Target="https://en.wikipedia.org/wiki/Singapore" TargetMode="External"/><Relationship Id="rId26" Type="http://schemas.openxmlformats.org/officeDocument/2006/relationships/hyperlink" Target="https://en.wikipedia.org/wiki/Republic_of_Ireland" TargetMode="External"/><Relationship Id="rId3" Type="http://schemas.openxmlformats.org/officeDocument/2006/relationships/hyperlink" Target="https://en.wikipedia.org/wiki/Israel" TargetMode="External"/><Relationship Id="rId21" Type="http://schemas.openxmlformats.org/officeDocument/2006/relationships/hyperlink" Target="https://en.wikipedia.org/wiki/European_Union" TargetMode="External"/><Relationship Id="rId7" Type="http://schemas.openxmlformats.org/officeDocument/2006/relationships/hyperlink" Target="https://en.wikipedia.org/wiki/Denmark" TargetMode="External"/><Relationship Id="rId12" Type="http://schemas.openxmlformats.org/officeDocument/2006/relationships/hyperlink" Target="https://en.wikipedia.org/wiki/United_States" TargetMode="External"/><Relationship Id="rId17" Type="http://schemas.openxmlformats.org/officeDocument/2006/relationships/hyperlink" Target="https://en.wikipedia.org/wiki/China" TargetMode="External"/><Relationship Id="rId25" Type="http://schemas.openxmlformats.org/officeDocument/2006/relationships/hyperlink" Target="https://en.wikipedia.org/wiki/Canada" TargetMode="External"/><Relationship Id="rId33" Type="http://schemas.openxmlformats.org/officeDocument/2006/relationships/hyperlink" Target="https://en.wikipedia.org/wiki/Russia" TargetMode="External"/><Relationship Id="rId2" Type="http://schemas.openxmlformats.org/officeDocument/2006/relationships/hyperlink" Target="https://en.wikipedia.org/wiki/South_Korea" TargetMode="External"/><Relationship Id="rId16" Type="http://schemas.openxmlformats.org/officeDocument/2006/relationships/hyperlink" Target="https://en.wikipedia.org/wiki/Australia" TargetMode="External"/><Relationship Id="rId20" Type="http://schemas.openxmlformats.org/officeDocument/2006/relationships/hyperlink" Target="https://en.wikipedia.org/wiki/Netherlands" TargetMode="External"/><Relationship Id="rId29" Type="http://schemas.openxmlformats.org/officeDocument/2006/relationships/hyperlink" Target="https://en.wikipedia.org/wiki/It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weden" TargetMode="External"/><Relationship Id="rId11" Type="http://schemas.openxmlformats.org/officeDocument/2006/relationships/hyperlink" Target="https://en.wikipedia.org/wiki/Germany" TargetMode="External"/><Relationship Id="rId24" Type="http://schemas.openxmlformats.org/officeDocument/2006/relationships/hyperlink" Target="https://en.wikipedia.org/wiki/United_Kingdom" TargetMode="External"/><Relationship Id="rId32" Type="http://schemas.openxmlformats.org/officeDocument/2006/relationships/hyperlink" Target="https://en.wikipedia.org/wiki/Spain" TargetMode="External"/><Relationship Id="rId5" Type="http://schemas.openxmlformats.org/officeDocument/2006/relationships/hyperlink" Target="https://en.wikipedia.org/wiki/Finland" TargetMode="External"/><Relationship Id="rId15" Type="http://schemas.openxmlformats.org/officeDocument/2006/relationships/hyperlink" Target="https://en.wikipedia.org/wiki/France" TargetMode="External"/><Relationship Id="rId23" Type="http://schemas.openxmlformats.org/officeDocument/2006/relationships/hyperlink" Target="https://en.wikipedia.org/wiki/Norway" TargetMode="External"/><Relationship Id="rId28" Type="http://schemas.openxmlformats.org/officeDocument/2006/relationships/hyperlink" Target="https://en.wikipedia.org/wiki/Hungary" TargetMode="External"/><Relationship Id="rId10" Type="http://schemas.openxmlformats.org/officeDocument/2006/relationships/hyperlink" Target="https://en.wikipedia.org/wiki/Switzerland" TargetMode="External"/><Relationship Id="rId19" Type="http://schemas.openxmlformats.org/officeDocument/2006/relationships/hyperlink" Target="https://en.wikipedia.org/wiki/Czech_Republic" TargetMode="External"/><Relationship Id="rId31" Type="http://schemas.openxmlformats.org/officeDocument/2006/relationships/hyperlink" Target="https://en.wikipedia.org/wiki/Luxembourg" TargetMode="External"/><Relationship Id="rId4" Type="http://schemas.openxmlformats.org/officeDocument/2006/relationships/hyperlink" Target="https://en.wikipedia.org/wiki/Japan" TargetMode="External"/><Relationship Id="rId9" Type="http://schemas.openxmlformats.org/officeDocument/2006/relationships/hyperlink" Target="https://en.wikipedia.org/wiki/Austria" TargetMode="External"/><Relationship Id="rId14" Type="http://schemas.openxmlformats.org/officeDocument/2006/relationships/hyperlink" Target="https://en.wikipedia.org/wiki/Slovenia" TargetMode="External"/><Relationship Id="rId22" Type="http://schemas.openxmlformats.org/officeDocument/2006/relationships/hyperlink" Target="https://en.wikipedia.org/wiki/Iceland" TargetMode="External"/><Relationship Id="rId27" Type="http://schemas.openxmlformats.org/officeDocument/2006/relationships/hyperlink" Target="https://en.wikipedia.org/wiki/Estonia" TargetMode="External"/><Relationship Id="rId30" Type="http://schemas.openxmlformats.org/officeDocument/2006/relationships/hyperlink" Target="https://en.wikipedia.org/wiki/Portuga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Europe – strengths and weaknesses, </a:t>
            </a:r>
            <a:r>
              <a:rPr lang="en-US" b="1" dirty="0" smtClean="0"/>
              <a:t>c</a:t>
            </a:r>
            <a:r>
              <a:rPr lang="en-US" b="1" dirty="0" smtClean="0"/>
              <a:t>ompetitiveness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Europe in 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nternational Economy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2016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400" y="923586"/>
            <a:ext cx="8762999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 is continuing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lag behind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also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amount of inputs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slower population growth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rigid labor markets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late from school, less hours, early retirement + higher benefits and less part-time jobs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Lisbon is about everything and thus nothing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Kok’s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Report 2004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commitments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rhetorical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agreed at the height of the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otcom boom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tates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committed only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parts of agenda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id-term review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(2005)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Barroso’s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Commission’s plans – three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priorities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the policy concentrating on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jobs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Revised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Lisbon Agenda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 attractive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place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invest and work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completing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Single Market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business-friendly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regulation;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nowledge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innovation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growth: raising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expenditure on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3%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GDP;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 and better jobs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increase employment by making the labor force more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adaptable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through raising the level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education and skills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oncerns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that slimmer agenda downgraded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environmental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aspects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agenda;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2400" y="334836"/>
            <a:ext cx="8839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Europe 2020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Global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crisis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destroyed progress reached in last years (20 years of attempts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fiscal consolidation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in 2009 average fiscal deficit 7% and public debt 70%) + there have to be careful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management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exit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fiscal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stimulus's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ntelligent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growth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economy based on knowledge and innovations;</a:t>
            </a:r>
            <a:endParaRPr lang="en-US" sz="2000" dirty="0"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ustainable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growth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support for more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ecological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economy less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intensive;</a:t>
            </a:r>
            <a:endParaRPr lang="en-US" sz="2000" dirty="0"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dirty="0"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rowth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supporting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inclusion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Targets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- 2020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igher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employment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20-64 year old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69% to 75%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ncrease investment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up to 3% GDP EU (US 2,9% vs. EU 1,7%);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energetic policy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reach the goal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20-20-20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(less greenhouse gases, more renewable, more energy efficiency);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hare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tertiary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31% to 40%;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25% less people living in poverty (from 20 mil.);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lobal-top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181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ain-european-top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257925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erging-european-top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419100"/>
            <a:ext cx="62579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3.weforum.org/docs/img/WEF_GCR2014-15_Educatio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966626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6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3.weforum.org/docs/img/WEF_GCR2014-15_Infrastructure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688585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3.weforum.org/docs/img/WEF_GCR2014-15_Innovatio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8140700" cy="6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3.weforum.org/docs/img/WEF_GCR2014-15_USAChina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98425"/>
            <a:ext cx="6759575" cy="67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8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" y="1244553"/>
            <a:ext cx="9075995" cy="51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95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4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19776"/>
              </p:ext>
            </p:extLst>
          </p:nvPr>
        </p:nvGraphicFramePr>
        <p:xfrm>
          <a:off x="2819400" y="51228"/>
          <a:ext cx="4698367" cy="6749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1"/>
                <a:gridCol w="881698"/>
                <a:gridCol w="1264285"/>
                <a:gridCol w="1532573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Bill. USD (PPP)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Percent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  <a:r>
                        <a:rPr lang="cs-CZ" sz="1100" dirty="0" err="1" smtClean="0">
                          <a:effectLst/>
                        </a:rPr>
                        <a:t>of</a:t>
                      </a:r>
                      <a:r>
                        <a:rPr lang="cs-CZ" sz="1100" dirty="0" smtClean="0">
                          <a:effectLst/>
                        </a:rPr>
                        <a:t> GDP (PPP)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Spending</a:t>
                      </a:r>
                      <a:r>
                        <a:rPr lang="cs-CZ" sz="1100" dirty="0" smtClean="0">
                          <a:effectLst/>
                        </a:rPr>
                        <a:t> per capita</a:t>
                      </a:r>
                      <a:r>
                        <a:rPr lang="cs-CZ" sz="1100" baseline="0" dirty="0" smtClean="0">
                          <a:effectLst/>
                        </a:rPr>
                        <a:t> (PPP)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" tooltip="South Korea"/>
                        </a:rPr>
                        <a:t>South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" tooltip="South Korea"/>
                        </a:rPr>
                        <a:t> Korea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91.6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4.292%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1,518.47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" tooltip="Israel"/>
                        </a:rPr>
                        <a:t>Israel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11.2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4.109%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1,361.56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4" tooltip="Japan"/>
                        </a:rPr>
                        <a:t>Japan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170.8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3.583%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1,344.31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5" tooltip="Finland"/>
                        </a:rPr>
                        <a:t>Finland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7.0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3.174%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1,290.58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6" tooltip="Sweden"/>
                        </a:rPr>
                        <a:t>Sweden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14.2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3.161%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1,460.98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7" tooltip="Denmark"/>
                        </a:rPr>
                        <a:t>Denmark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3.051%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1,361.51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8" tooltip="Taiwan"/>
                        </a:rPr>
                        <a:t>Taiwan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3.006%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1,383.84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9" tooltip="Austria"/>
                        </a:rPr>
                        <a:t>Austria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10.9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1,416.14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 smtClean="0">
                          <a:solidFill>
                            <a:schemeClr val="bg1"/>
                          </a:solidFill>
                          <a:effectLst/>
                          <a:hlinkClick r:id="rId10" tooltip="Switzerland"/>
                        </a:rPr>
                        <a:t>Switzerland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13.1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2.967%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1,647.90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>
                          <a:solidFill>
                            <a:schemeClr val="bg1"/>
                          </a:solidFill>
                          <a:effectLst/>
                          <a:hlinkClick r:id="rId11" tooltip="Germany"/>
                        </a:rPr>
                        <a:t>Germany</a:t>
                      </a:r>
                      <a:endParaRPr lang="cs-CZ" sz="1100" u="none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106.5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2.842%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1,313.46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2" tooltip="United States"/>
                        </a:rPr>
                        <a:t>United 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2" tooltip="United States"/>
                        </a:rPr>
                        <a:t>States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473.4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2.742%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1,442.51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3" tooltip="Belgium"/>
                        </a:rPr>
                        <a:t>Belgium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11.9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2.465%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1,063.38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4" tooltip="Slovenia"/>
                        </a:rPr>
                        <a:t>Slovenia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2.386%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712.63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5" tooltip="France"/>
                        </a:rPr>
                        <a:t>France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2.256%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914.54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6" tooltip="Australia"/>
                        </a:rPr>
                        <a:t>Australia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23.3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986.86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7" tooltip="China"/>
                        </a:rPr>
                        <a:t>China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344.7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2.046%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270.56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8" tooltip="Singapore"/>
                        </a:rPr>
                        <a:t>Singapore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8.7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1,608.86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9" tooltip="Czech Republic"/>
                        </a:rPr>
                        <a:t>Czech Republic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6.3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1.997%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600.04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0" tooltip="Netherlands"/>
                        </a:rPr>
                        <a:t>Netherlands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1.973%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946.25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1" tooltip="European Union"/>
                        </a:rPr>
                        <a:t>European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1" tooltip="European Union"/>
                        </a:rPr>
                        <a:t> Union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334.3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1.94%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657.48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2" tooltip="Iceland"/>
                        </a:rPr>
                        <a:t>Iceland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1.891%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832.59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3" tooltip="Norway"/>
                        </a:rPr>
                        <a:t>Norway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5.9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1.705%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1,145.18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4" tooltip="United Kingdom"/>
                        </a:rPr>
                        <a:t>United 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4" tooltip="United Kingdom"/>
                        </a:rPr>
                        <a:t>Kingdom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43.7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1.701%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677.44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5" tooltip="Canada"/>
                        </a:rPr>
                        <a:t>Canada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25.7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1.612%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724.87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6" tooltip="Republic of Ireland"/>
                        </a:rPr>
                        <a:t>Ireland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1.519%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7" tooltip="Estonia"/>
                        </a:rPr>
                        <a:t>Estonia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0.53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1.432%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399.24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8" tooltip="Hungary"/>
                        </a:rPr>
                        <a:t>Hungary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1.371%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343.01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9" tooltip="Italy"/>
                        </a:rPr>
                        <a:t>Italy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1.287%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452.14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30" tooltip="Portugal"/>
                        </a:rPr>
                        <a:t>Portugal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1.285%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347.84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1" tooltip="Luxembourg"/>
                        </a:rPr>
                        <a:t>Luxembourg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1.256%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1,226.35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2" tooltip="Spain"/>
                        </a:rPr>
                        <a:t>Spain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19.2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1.222%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413.46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3" tooltip="Russia"/>
                        </a:rPr>
                        <a:t>Russia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1.187%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290.21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04800" y="2286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Research and development spending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3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831849" cy="50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7200"/>
            <a:ext cx="2095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84678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" y="304800"/>
            <a:ext cx="4371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9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ports.weforum.org/global-competitiveness-report-2014-2015/wp-content/blogs.dir/54/mp/image-cache/site/6/fig1-1.068d0755b969897fb3a8637aa70bf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7829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488723"/>
            <a:ext cx="8686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Weaknesses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Europe 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Eichengreen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R&amp;D spending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limited cooperation between industry and academia;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new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firms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tend to pioneer new niches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, e.g.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greater difficulties to cope with the complexity of 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regulation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Europe: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immigration-unfriendly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policies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(less attractive for H-T specialist form Asia);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Lower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hiring and firing costs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make it easier for US entrepreneurs to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experiment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with unproven technologies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(…of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great promise but uncertain commercial potential);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financial system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well suited to mobilizing saving and deploying it for investment by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incumbent firms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- does not go to the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start-ups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small firms (engines of output and productivity growth);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IT producing sector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is where US excels – but only 6% GDP –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cannot explain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differences in productivity trends: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US productivity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advantage since 1990s centered in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retail trade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wholesale trade, financial services –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ICT using activities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has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faster productivity growth in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telecommunications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privatization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uniform product standards);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Higher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cost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etc. computer hardware in Europe (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localizing costs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– itself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barrier; 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94012"/>
              </p:ext>
            </p:extLst>
          </p:nvPr>
        </p:nvGraphicFramePr>
        <p:xfrm>
          <a:off x="1524000" y="637022"/>
          <a:ext cx="6185443" cy="553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848"/>
                <a:gridCol w="688519"/>
                <a:gridCol w="688519"/>
                <a:gridCol w="688519"/>
                <a:gridCol w="688519"/>
                <a:gridCol w="68851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2003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EU </a:t>
                      </a:r>
                      <a:r>
                        <a:rPr lang="cs-CZ" sz="2800" dirty="0" smtClean="0">
                          <a:effectLst/>
                        </a:rPr>
                        <a:t>15 </a:t>
                      </a:r>
                      <a:r>
                        <a:rPr lang="cs-CZ" sz="2000" b="0" dirty="0" smtClean="0">
                          <a:effectLst/>
                        </a:rPr>
                        <a:t>(2014: EU28)</a:t>
                      </a:r>
                      <a:endParaRPr lang="cs-CZ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Overall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male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000" b="1" baseline="0" dirty="0" err="1" smtClean="0">
                          <a:effectLst/>
                        </a:rPr>
                        <a:t>female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15–24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25–54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55–64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Overall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male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000" b="1" baseline="0" dirty="0" err="1" smtClean="0">
                          <a:effectLst/>
                        </a:rPr>
                        <a:t>female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15–24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25–54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55–64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216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Employment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8024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EU: SWE 75% (AUT, UK, DEN, NETH, GER) vs. GRE 49% (SPA, ITA, CRO)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6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400" y="747355"/>
            <a:ext cx="88392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Strengths of Europe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Europeans have grater amounts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leisure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time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(Vs. 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US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Higher level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earnings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equality</a:t>
            </a:r>
            <a:r>
              <a:rPr lang="cs-CZ" sz="2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more people with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health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insurance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infant mortality rates are lower,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poverty rates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are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lower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rates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violent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crime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are lower;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Number of prisoners is only </a:t>
            </a:r>
            <a:r>
              <a:rPr lang="cs-CZ" dirty="0" smtClean="0">
                <a:latin typeface="+mj-lt"/>
                <a:ea typeface="Times New Roman" pitchFamily="18" charset="0"/>
                <a:cs typeface="Times New Roman" pitchFamily="18" charset="0"/>
              </a:rPr>
              <a:t>128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/100k vs.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716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 US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(2013, 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22% 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orld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total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homicide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(per 100k) 2,7 vs. 5,9;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Rigidities have not stood in the way of rapid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export growth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exporters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dominate in </a:t>
            </a:r>
            <a:r>
              <a:rPr kumimoji="0" lang="cs-CZ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quality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HVA, H-T;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premium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goods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precision manufactures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Moving into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H-T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premium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goods is potential source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insulation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from high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competition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 has not been subject to the kind of great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financial scandals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43476"/>
              </p:ext>
            </p:extLst>
          </p:nvPr>
        </p:nvGraphicFramePr>
        <p:xfrm>
          <a:off x="626477" y="2057400"/>
          <a:ext cx="3859798" cy="2415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596"/>
                <a:gridCol w="735734"/>
                <a:gridCol w="735734"/>
                <a:gridCol w="735734"/>
              </a:tblGrid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1998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871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753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682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905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728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974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811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670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637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756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704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791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09800" y="68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Worked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hours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 </a:t>
            </a:r>
            <a:r>
              <a:rPr lang="cs-CZ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head</a:t>
            </a:r>
            <a:endParaRPr lang="cs-CZ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hours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year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34432"/>
              </p:ext>
            </p:extLst>
          </p:nvPr>
        </p:nvGraphicFramePr>
        <p:xfrm>
          <a:off x="4851901" y="2057400"/>
          <a:ext cx="3124064" cy="3220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596"/>
                <a:gridCol w="735734"/>
                <a:gridCol w="735734"/>
              </a:tblGrid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2003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2014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1674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1677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1484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1473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1425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1371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1816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1734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1800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1789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Greece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2091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2042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1799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1729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72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0792"/>
              </p:ext>
            </p:extLst>
          </p:nvPr>
        </p:nvGraphicFramePr>
        <p:xfrm>
          <a:off x="1600200" y="1295400"/>
          <a:ext cx="649224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295"/>
                <a:gridCol w="692097"/>
                <a:gridCol w="692097"/>
                <a:gridCol w="692097"/>
                <a:gridCol w="692097"/>
                <a:gridCol w="692097"/>
                <a:gridCol w="814230"/>
                <a:gridCol w="8142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1938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2003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Product</a:t>
                      </a:r>
                      <a:r>
                        <a:rPr lang="cs-CZ" sz="2000" dirty="0" smtClean="0">
                          <a:effectLst/>
                        </a:rPr>
                        <a:t> per 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  <a:effectLst/>
                        </a:rPr>
                        <a:t>WORKER </a:t>
                      </a:r>
                      <a:r>
                        <a:rPr lang="cs-CZ" sz="2000" baseline="0" dirty="0" smtClean="0">
                          <a:effectLst/>
                        </a:rPr>
                        <a:t>as a % </a:t>
                      </a:r>
                      <a:r>
                        <a:rPr lang="cs-CZ" sz="2000" baseline="0" dirty="0" err="1" smtClean="0">
                          <a:effectLst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400" baseline="0" dirty="0" smtClean="0">
                          <a:effectLst/>
                        </a:rPr>
                        <a:t>US </a:t>
                      </a:r>
                      <a:r>
                        <a:rPr lang="cs-CZ" sz="2000" baseline="0" dirty="0" err="1" smtClean="0">
                          <a:effectLst/>
                        </a:rPr>
                        <a:t>level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effectLst/>
                        </a:rPr>
                        <a:t>EU15 </a:t>
                      </a:r>
                      <a:r>
                        <a:rPr lang="cs-CZ" sz="2000" b="0" dirty="0" smtClean="0">
                          <a:effectLst/>
                        </a:rPr>
                        <a:t>(</a:t>
                      </a:r>
                      <a:r>
                        <a:rPr lang="cs-CZ" sz="2000" b="0" dirty="0" err="1" smtClean="0">
                          <a:effectLst/>
                        </a:rPr>
                        <a:t>aver</a:t>
                      </a:r>
                      <a:r>
                        <a:rPr lang="cs-CZ" sz="2000" b="0" dirty="0" smtClean="0">
                          <a:effectLst/>
                        </a:rPr>
                        <a:t>.)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65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Product</a:t>
                      </a:r>
                      <a:r>
                        <a:rPr lang="cs-CZ" sz="2000" b="1" dirty="0" smtClean="0">
                          <a:effectLst/>
                        </a:rPr>
                        <a:t> per 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  <a:effectLst/>
                        </a:rPr>
                        <a:t>HOUR </a:t>
                      </a:r>
                      <a:r>
                        <a:rPr lang="cs-CZ" sz="2000" b="1" baseline="0" dirty="0" smtClean="0">
                          <a:effectLst/>
                        </a:rPr>
                        <a:t>as a % </a:t>
                      </a:r>
                      <a:r>
                        <a:rPr lang="cs-CZ" sz="2000" b="1" baseline="0" dirty="0" err="1" smtClean="0">
                          <a:effectLst/>
                        </a:rPr>
                        <a:t>of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400" b="1" baseline="0" dirty="0" smtClean="0">
                          <a:effectLst/>
                        </a:rPr>
                        <a:t>US </a:t>
                      </a:r>
                      <a:r>
                        <a:rPr lang="cs-CZ" sz="2000" b="1" baseline="0" dirty="0" err="1" smtClean="0">
                          <a:effectLst/>
                        </a:rPr>
                        <a:t>level</a:t>
                      </a:r>
                      <a:endParaRPr lang="cs-CZ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81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effectLst/>
                        </a:rPr>
                        <a:t>EU15</a:t>
                      </a:r>
                      <a:r>
                        <a:rPr lang="cs-CZ" sz="2000" b="0" dirty="0" smtClean="0">
                          <a:effectLst/>
                        </a:rPr>
                        <a:t> (</a:t>
                      </a:r>
                      <a:r>
                        <a:rPr lang="cs-CZ" sz="2000" b="0" dirty="0" err="1" smtClean="0">
                          <a:effectLst/>
                        </a:rPr>
                        <a:t>aver</a:t>
                      </a:r>
                      <a:r>
                        <a:rPr lang="cs-CZ" sz="2000" b="0" dirty="0" smtClean="0">
                          <a:effectLst/>
                        </a:rPr>
                        <a:t>.)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5400" y="471846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Output per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head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hour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(%)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Critique of competitiveness concept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Clinton (Tyson, </a:t>
            </a:r>
            <a:r>
              <a:rPr lang="en-US" sz="2400" dirty="0" err="1" smtClean="0"/>
              <a:t>Thur</a:t>
            </a:r>
            <a:r>
              <a:rPr lang="cs-CZ" sz="2400" dirty="0" smtClean="0"/>
              <a:t>o</a:t>
            </a:r>
            <a:r>
              <a:rPr lang="en-US" sz="2400" dirty="0" smtClean="0"/>
              <a:t>w 1992) – </a:t>
            </a:r>
            <a:r>
              <a:rPr lang="en-US" sz="2400" b="1" dirty="0" smtClean="0"/>
              <a:t>states</a:t>
            </a:r>
            <a:r>
              <a:rPr lang="en-US" sz="2400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big </a:t>
            </a:r>
            <a:r>
              <a:rPr lang="en-US" sz="2400" b="1" dirty="0" smtClean="0"/>
              <a:t>corporations</a:t>
            </a:r>
            <a:r>
              <a:rPr lang="en-US" sz="2400" dirty="0" smtClean="0"/>
              <a:t> competing on world market</a:t>
            </a:r>
            <a:r>
              <a:rPr lang="cs-CZ" sz="2400" dirty="0" smtClean="0"/>
              <a:t> (US vs. JAP)</a:t>
            </a:r>
            <a:r>
              <a:rPr lang="en-US" sz="2400" dirty="0" smtClean="0"/>
              <a:t>;</a:t>
            </a:r>
          </a:p>
          <a:p>
            <a:pPr algn="just"/>
            <a:endParaRPr lang="cs-CZ" sz="800" dirty="0" smtClean="0"/>
          </a:p>
          <a:p>
            <a:pPr algn="just"/>
            <a:r>
              <a:rPr lang="en-US" sz="2400" dirty="0" smtClean="0"/>
              <a:t>Krugman 1994 (De </a:t>
            </a:r>
            <a:r>
              <a:rPr lang="en-US" sz="2400" dirty="0" err="1" smtClean="0"/>
              <a:t>Grauwe</a:t>
            </a:r>
            <a:r>
              <a:rPr lang="en-US" sz="2400" dirty="0" smtClean="0"/>
              <a:t> 2010):</a:t>
            </a:r>
          </a:p>
          <a:p>
            <a:pPr lvl="1" algn="just"/>
            <a:r>
              <a:rPr lang="en-US" sz="2000" b="1" dirty="0" smtClean="0"/>
              <a:t>Corporations</a:t>
            </a:r>
            <a:r>
              <a:rPr lang="en-US" sz="2000" dirty="0" smtClean="0"/>
              <a:t> (almost) completely competing - selling vs. </a:t>
            </a:r>
            <a:r>
              <a:rPr lang="en-US" sz="2000" b="1" dirty="0" smtClean="0"/>
              <a:t>states</a:t>
            </a:r>
            <a:r>
              <a:rPr lang="en-US" sz="2000" dirty="0" smtClean="0"/>
              <a:t> produce (80%) for own citizens;</a:t>
            </a:r>
          </a:p>
          <a:p>
            <a:pPr lvl="1" algn="just"/>
            <a:r>
              <a:rPr lang="en-US" sz="2000" b="1" dirty="0" smtClean="0"/>
              <a:t>Rival</a:t>
            </a:r>
            <a:r>
              <a:rPr lang="en-US" sz="2000" dirty="0" smtClean="0"/>
              <a:t> corporations are consuming only fraction of their respective production vs. States are important consumers (of each others products);</a:t>
            </a:r>
          </a:p>
          <a:p>
            <a:pPr lvl="1" algn="just"/>
            <a:r>
              <a:rPr lang="en-US" sz="2000" dirty="0" smtClean="0"/>
              <a:t>States: much important source of improvement in </a:t>
            </a:r>
            <a:r>
              <a:rPr lang="cs-CZ" sz="2000" dirty="0" smtClean="0"/>
              <a:t>standard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living</a:t>
            </a:r>
            <a:r>
              <a:rPr lang="cs-CZ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b="1" dirty="0" smtClean="0"/>
              <a:t>productivity</a:t>
            </a:r>
            <a:r>
              <a:rPr lang="en-US" sz="2000" dirty="0" smtClean="0"/>
              <a:t> growth (not larger sales at someone‘s expense); they are </a:t>
            </a:r>
            <a:r>
              <a:rPr lang="en-US" sz="2000" b="1" dirty="0" smtClean="0"/>
              <a:t>mutual</a:t>
            </a:r>
            <a:r>
              <a:rPr lang="en-US" sz="2000" dirty="0" smtClean="0"/>
              <a:t> consumers (trade) and employers (FDIs);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37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28600" y="197824"/>
            <a:ext cx="86868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Lisbon Agenda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Lisbon European Council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new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strategic goal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till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2010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to become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dynamic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knowledge-based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economy in the world capable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sustainable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more and better jobs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greater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cohesion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aimed to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transition to a knowledge-based economy by better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society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structural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reform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competitiveness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innovation and by completing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internal market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odernize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European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social model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investing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people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combating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exclusion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All-embracing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esult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bargaining process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disagreement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how economic performance should be improved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Open method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coordination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ouncil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agreeing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guidelines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that contain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targets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recommendations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which are adopted at the discretion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member states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intergovernmental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process);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olicy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operates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reports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containing the policy, objectives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progress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 smtClean="0">
                <a:ea typeface="Times New Roman" pitchFamily="18" charset="0"/>
                <a:cs typeface="Arial" pitchFamily="34" charset="0"/>
              </a:rPr>
              <a:t>„e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nforcement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recommendation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peer pressure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benchmarking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 penalties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government implement policies in line with their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own priorities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11121</TotalTime>
  <Words>1404</Words>
  <Application>Microsoft Office PowerPoint</Application>
  <PresentationFormat>Předvádění na obrazovce (4:3)</PresentationFormat>
  <Paragraphs>445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Europe – strengths and weaknesses, competitiveness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Critique of competitiveness concept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and the Issue of Competitiveness</dc:title>
  <dc:creator>AAC DoIT</dc:creator>
  <cp:lastModifiedBy>Oldřich Krpec</cp:lastModifiedBy>
  <cp:revision>93</cp:revision>
  <cp:lastPrinted>2016-04-20T11:18:44Z</cp:lastPrinted>
  <dcterms:created xsi:type="dcterms:W3CDTF">2011-06-01T17:03:01Z</dcterms:created>
  <dcterms:modified xsi:type="dcterms:W3CDTF">2016-05-15T13:01:18Z</dcterms:modified>
</cp:coreProperties>
</file>