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4" r:id="rId2"/>
    <p:sldId id="267" r:id="rId3"/>
    <p:sldId id="268" r:id="rId4"/>
    <p:sldId id="269" r:id="rId5"/>
    <p:sldId id="270" r:id="rId6"/>
    <p:sldId id="271" r:id="rId7"/>
    <p:sldId id="272" r:id="rId8"/>
    <p:sldId id="266" r:id="rId9"/>
    <p:sldId id="273" r:id="rId10"/>
    <p:sldId id="274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C2D-9069-40D7-A9FF-7AA9F063F4CF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7F81-E633-4FC9-9519-FA526E2B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2B1C9-F7CA-429B-9546-F77753A1E65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39804" y="4077072"/>
            <a:ext cx="8077200" cy="10081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Kulturní evoluce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39804" y="5085184"/>
            <a:ext cx="8077200" cy="691504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18012"/>
            <a:ext cx="7908992" cy="4464496"/>
          </a:xfrm>
        </p:spPr>
      </p:pic>
      <p:sp>
        <p:nvSpPr>
          <p:cNvPr id="5" name="TextovéPole 4"/>
          <p:cNvSpPr txBox="1"/>
          <p:nvPr/>
        </p:nvSpPr>
        <p:spPr>
          <a:xfrm>
            <a:off x="1475656" y="538250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Mesoudi</a:t>
            </a:r>
            <a:r>
              <a:rPr lang="cs-CZ" dirty="0" smtClean="0"/>
              <a:t> 2011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419872" y="39479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Fylogenetický strom</a:t>
            </a:r>
          </a:p>
        </p:txBody>
      </p:sp>
    </p:spTree>
    <p:extLst>
      <p:ext uri="{BB962C8B-B14F-4D97-AF65-F5344CB8AC3E}">
        <p14:creationId xmlns:p14="http://schemas.microsoft.com/office/powerpoint/2010/main" val="4181915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Společenská evoluce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Vychází z </a:t>
            </a:r>
            <a:r>
              <a:rPr lang="cs-CZ" dirty="0" err="1" smtClean="0"/>
              <a:t>neodarwinowské</a:t>
            </a:r>
            <a:r>
              <a:rPr lang="cs-CZ" dirty="0" smtClean="0"/>
              <a:t> biologické evoluce, ale není jí zcela vysvětlitelná</a:t>
            </a:r>
          </a:p>
          <a:p>
            <a:r>
              <a:rPr lang="cs-CZ" dirty="0" smtClean="0"/>
              <a:t>Evoluce spolupráce mezi aktéry a vznik nových evolučních úrovní</a:t>
            </a:r>
          </a:p>
          <a:p>
            <a:r>
              <a:rPr lang="cs-CZ" dirty="0" smtClean="0"/>
              <a:t>Různé typy </a:t>
            </a:r>
            <a:r>
              <a:rPr lang="cs-CZ" dirty="0" err="1" smtClean="0"/>
              <a:t>interaktorů</a:t>
            </a:r>
            <a:r>
              <a:rPr lang="cs-CZ" dirty="0" smtClean="0"/>
              <a:t>/agentů (jednotlivci, firmy, státy) a </a:t>
            </a:r>
            <a:r>
              <a:rPr lang="cs-CZ" dirty="0" err="1" smtClean="0"/>
              <a:t>replikátorů</a:t>
            </a:r>
            <a:r>
              <a:rPr lang="cs-CZ" dirty="0" smtClean="0"/>
              <a:t>/instrukcí (zvyk, tradice, zákon)</a:t>
            </a:r>
          </a:p>
          <a:p>
            <a:r>
              <a:rPr lang="cs-CZ" dirty="0"/>
              <a:t>Princip emergence – vznik vlastnosti celku, kterou nelze odvodit z vlastností </a:t>
            </a:r>
            <a:r>
              <a:rPr lang="cs-CZ" dirty="0" smtClean="0"/>
              <a:t>jednotek</a:t>
            </a:r>
          </a:p>
          <a:p>
            <a:r>
              <a:rPr lang="cs-CZ" dirty="0" smtClean="0"/>
              <a:t>Nižší míra soudržnosti </a:t>
            </a:r>
            <a:r>
              <a:rPr lang="cs-CZ" dirty="0" err="1" smtClean="0"/>
              <a:t>interaktorů</a:t>
            </a:r>
            <a:r>
              <a:rPr lang="cs-CZ" dirty="0" smtClean="0"/>
              <a:t>/C-agentů na vyšších úrovních</a:t>
            </a:r>
          </a:p>
        </p:txBody>
      </p:sp>
    </p:spTree>
    <p:extLst>
      <p:ext uri="{BB962C8B-B14F-4D97-AF65-F5344CB8AC3E}">
        <p14:creationId xmlns:p14="http://schemas.microsoft.com/office/powerpoint/2010/main" val="95306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evolučního uvažování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Darwinův přínos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ysvětlení rozmanitosti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ysvětlení komplexních adaptací</a:t>
            </a:r>
          </a:p>
          <a:p>
            <a:r>
              <a:rPr lang="cs-CZ" dirty="0" smtClean="0"/>
              <a:t>Hlavní principy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roměnlivost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ědičnost (zadržení)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elekce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4339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Definice kultury: </a:t>
            </a:r>
            <a:r>
              <a:rPr lang="cs-CZ" dirty="0"/>
              <a:t>informace, která je  schopna ovlivnit jednání jednotlivce. Tato informace pochází od jedince stejného druhu a je přenášena učením a </a:t>
            </a:r>
            <a:r>
              <a:rPr lang="cs-CZ" dirty="0" smtClean="0"/>
              <a:t>dalšími </a:t>
            </a:r>
            <a:r>
              <a:rPr lang="cs-CZ" dirty="0"/>
              <a:t>typy </a:t>
            </a:r>
            <a:r>
              <a:rPr lang="cs-CZ" dirty="0" smtClean="0"/>
              <a:t>společenského přenosu (transmise).</a:t>
            </a:r>
          </a:p>
          <a:p>
            <a:r>
              <a:rPr lang="cs-CZ" dirty="0" smtClean="0"/>
              <a:t>Jak je kultura důležitá?</a:t>
            </a:r>
          </a:p>
          <a:p>
            <a:pPr lvl="1"/>
            <a:r>
              <a:rPr lang="cs-CZ" dirty="0"/>
              <a:t>lidé vyrůstající v rozdílných společnostech mají měřitelné rozdíly ve svých postojích, způsobech uvažování a </a:t>
            </a:r>
            <a:r>
              <a:rPr lang="cs-CZ" dirty="0" smtClean="0"/>
              <a:t>chování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ýzkum občanské zodpovědnosti</a:t>
            </a:r>
          </a:p>
          <a:p>
            <a:pPr lvl="1"/>
            <a:r>
              <a:rPr lang="cs-CZ" dirty="0" smtClean="0"/>
              <a:t>hra na ultimátum</a:t>
            </a:r>
          </a:p>
          <a:p>
            <a:pPr lvl="1"/>
            <a:r>
              <a:rPr lang="cs-CZ" dirty="0" err="1"/>
              <a:t>f</a:t>
            </a:r>
            <a:r>
              <a:rPr lang="cs-CZ" dirty="0" err="1" smtClean="0"/>
              <a:t>undamental</a:t>
            </a:r>
            <a:r>
              <a:rPr lang="cs-CZ" dirty="0" smtClean="0"/>
              <a:t> </a:t>
            </a:r>
            <a:r>
              <a:rPr lang="cs-CZ" dirty="0" err="1" smtClean="0"/>
              <a:t>attribution</a:t>
            </a:r>
            <a:r>
              <a:rPr lang="cs-CZ" dirty="0" smtClean="0"/>
              <a:t> </a:t>
            </a:r>
            <a:r>
              <a:rPr lang="cs-CZ" dirty="0" err="1" smtClean="0"/>
              <a:t>error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23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Možné vysvětlení rozdílů</a:t>
            </a:r>
          </a:p>
          <a:p>
            <a:pPr lvl="1"/>
            <a:r>
              <a:rPr lang="cs-CZ" dirty="0" smtClean="0"/>
              <a:t>genetika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ndividuální učení</a:t>
            </a:r>
          </a:p>
          <a:p>
            <a:pPr lvl="1"/>
            <a:r>
              <a:rPr lang="cs-CZ" dirty="0" smtClean="0"/>
              <a:t>kulturní přenos</a:t>
            </a:r>
          </a:p>
          <a:p>
            <a:r>
              <a:rPr lang="cs-CZ" dirty="0"/>
              <a:t>Asi polovina rozdílů v chování mezi lidmi v jedné společnosti je vysvětlitelná geneticky, druhá polovina spadá pod kulturní </a:t>
            </a:r>
            <a:r>
              <a:rPr lang="cs-CZ" dirty="0" smtClean="0"/>
              <a:t>vlivy</a:t>
            </a:r>
          </a:p>
          <a:p>
            <a:r>
              <a:rPr lang="cs-CZ" dirty="0" smtClean="0"/>
              <a:t>Vliv </a:t>
            </a:r>
            <a:r>
              <a:rPr lang="cs-CZ" dirty="0"/>
              <a:t>kultury na vysvětlení rozdílů </a:t>
            </a:r>
            <a:r>
              <a:rPr lang="cs-CZ" b="1" dirty="0"/>
              <a:t>mezi </a:t>
            </a:r>
            <a:r>
              <a:rPr lang="cs-CZ" dirty="0"/>
              <a:t>společnostmi je pravděpodobně ještě </a:t>
            </a:r>
            <a:r>
              <a:rPr lang="cs-CZ" dirty="0" smtClean="0"/>
              <a:t>zásadnější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05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Důkazy ve prospěch kulturní transmise</a:t>
            </a:r>
          </a:p>
          <a:p>
            <a:pPr lvl="1"/>
            <a:r>
              <a:rPr lang="cs-CZ" dirty="0" smtClean="0"/>
              <a:t>změna </a:t>
            </a:r>
            <a:r>
              <a:rPr lang="cs-CZ" dirty="0"/>
              <a:t>chování v rámci několika generací </a:t>
            </a:r>
            <a:r>
              <a:rPr lang="cs-CZ" dirty="0" smtClean="0"/>
              <a:t>imigrantů</a:t>
            </a:r>
          </a:p>
          <a:p>
            <a:pPr lvl="1"/>
            <a:r>
              <a:rPr lang="cs-CZ" dirty="0" smtClean="0"/>
              <a:t>rychlost technologického pokroku</a:t>
            </a:r>
          </a:p>
          <a:p>
            <a:pPr lvl="1"/>
            <a:r>
              <a:rPr lang="cs-CZ" dirty="0" smtClean="0"/>
              <a:t>řada experimentů na mikroúrovni</a:t>
            </a:r>
          </a:p>
          <a:p>
            <a:r>
              <a:rPr lang="cs-CZ" dirty="0" smtClean="0"/>
              <a:t>Dosavadní studium kultury</a:t>
            </a:r>
          </a:p>
          <a:p>
            <a:pPr lvl="1"/>
            <a:r>
              <a:rPr lang="cs-CZ" dirty="0" smtClean="0"/>
              <a:t>Problém s mikroúrovní (kultura jako mýtická síla – deus ex machina)</a:t>
            </a:r>
          </a:p>
          <a:p>
            <a:pPr lvl="1"/>
            <a:r>
              <a:rPr lang="cs-CZ" dirty="0" smtClean="0"/>
              <a:t>Statické pojetí (kultura jako stabilní vysvětlující proměnná) – ale kultura se mění</a:t>
            </a:r>
          </a:p>
        </p:txBody>
      </p:sp>
    </p:spTree>
    <p:extLst>
      <p:ext uri="{BB962C8B-B14F-4D97-AF65-F5344CB8AC3E}">
        <p14:creationId xmlns:p14="http://schemas.microsoft.com/office/powerpoint/2010/main" val="39076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Kulturní evoluce jako svébytná evoluční vrstva – umožňuje rychlejší reakci na změnu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Proměnlivost kulturních znaků</a:t>
            </a:r>
          </a:p>
          <a:p>
            <a:r>
              <a:rPr lang="cs-CZ" dirty="0" smtClean="0"/>
              <a:t>Podstatou selekce je soutěž mezi kulturními znaky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římá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epřímá</a:t>
            </a:r>
            <a:endParaRPr lang="cs-CZ" dirty="0" smtClean="0"/>
          </a:p>
          <a:p>
            <a:r>
              <a:rPr lang="cs-CZ" dirty="0" smtClean="0"/>
              <a:t>Otázka věrného přenosu informace (dědičnost) – postupná akumulace kulturních znaků postupnou přeměnou</a:t>
            </a:r>
            <a:endParaRPr lang="cs-CZ" dirty="0"/>
          </a:p>
          <a:p>
            <a:r>
              <a:rPr lang="cs-CZ" dirty="0" smtClean="0"/>
              <a:t>Další paralely s biologickou evolucí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daptace</a:t>
            </a:r>
            <a:endParaRPr lang="cs-CZ" dirty="0" smtClean="0"/>
          </a:p>
          <a:p>
            <a:pPr lvl="1"/>
            <a:r>
              <a:rPr lang="cs-CZ" dirty="0"/>
              <a:t>m</a:t>
            </a:r>
            <a:r>
              <a:rPr lang="cs-CZ" dirty="0" smtClean="0"/>
              <a:t>aladaptace</a:t>
            </a:r>
            <a:endParaRPr lang="cs-CZ" dirty="0" smtClean="0"/>
          </a:p>
          <a:p>
            <a:pPr lvl="1"/>
            <a:r>
              <a:rPr lang="cs-CZ" dirty="0"/>
              <a:t>k</a:t>
            </a:r>
            <a:r>
              <a:rPr lang="cs-CZ" dirty="0" smtClean="0"/>
              <a:t>onvergence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39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Kulturní </a:t>
            </a:r>
            <a:r>
              <a:rPr lang="cs-CZ" dirty="0" err="1" smtClean="0"/>
              <a:t>evoluce×neodarwinismus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Znaky neodarwinismu</a:t>
            </a:r>
          </a:p>
          <a:p>
            <a:pPr lvl="1"/>
            <a:r>
              <a:rPr lang="cs-CZ" sz="2400" dirty="0" smtClean="0"/>
              <a:t>Dědění informace po celých částech (ano/ne)</a:t>
            </a:r>
          </a:p>
          <a:p>
            <a:pPr lvl="1"/>
            <a:r>
              <a:rPr lang="cs-CZ" sz="2400" dirty="0" smtClean="0"/>
              <a:t>Mutace probíhají náhodně (neřízeně)</a:t>
            </a:r>
          </a:p>
          <a:p>
            <a:pPr lvl="1"/>
            <a:r>
              <a:rPr lang="cs-CZ" sz="2400" dirty="0" smtClean="0"/>
              <a:t>Nedochází k dědění získaných znaků</a:t>
            </a:r>
          </a:p>
          <a:p>
            <a:r>
              <a:rPr lang="cs-CZ" dirty="0" smtClean="0"/>
              <a:t>V kulturní evoluci</a:t>
            </a:r>
          </a:p>
          <a:p>
            <a:pPr lvl="1"/>
            <a:r>
              <a:rPr lang="cs-CZ" sz="2400" dirty="0" smtClean="0"/>
              <a:t>Může docházet k mísení kulturních vlivů, nicméně přesný mechanismus předávání a uchovávání informací je prozatím záhadou (</a:t>
            </a:r>
            <a:r>
              <a:rPr lang="cs-CZ" sz="2400" dirty="0" err="1" smtClean="0"/>
              <a:t>neuověda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Mutace mohou probíhat i řízeně, jejich důležitost je empirickou otázkou</a:t>
            </a:r>
          </a:p>
          <a:p>
            <a:pPr lvl="1"/>
            <a:r>
              <a:rPr lang="cs-CZ" sz="2400" dirty="0" smtClean="0"/>
              <a:t>Dědění získaných znaků je poměrně obvyklé</a:t>
            </a:r>
          </a:p>
        </p:txBody>
      </p:sp>
    </p:spTree>
    <p:extLst>
      <p:ext uri="{BB962C8B-B14F-4D97-AF65-F5344CB8AC3E}">
        <p14:creationId xmlns:p14="http://schemas.microsoft.com/office/powerpoint/2010/main" val="99161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Kulturní mikroevoluce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Mikroevoluční modely – sledují změnu rozložení a variace znaků v populaci</a:t>
            </a:r>
          </a:p>
          <a:p>
            <a:r>
              <a:rPr lang="cs-CZ" sz="2400" dirty="0" smtClean="0"/>
              <a:t>Kulturní přenos</a:t>
            </a:r>
          </a:p>
          <a:p>
            <a:pPr lvl="1"/>
            <a:r>
              <a:rPr lang="cs-CZ" sz="2000" dirty="0"/>
              <a:t>v</a:t>
            </a:r>
            <a:r>
              <a:rPr lang="cs-CZ" sz="2000" dirty="0" smtClean="0"/>
              <a:t>ertikální</a:t>
            </a:r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ostranní</a:t>
            </a:r>
          </a:p>
          <a:p>
            <a:pPr lvl="1"/>
            <a:r>
              <a:rPr lang="cs-CZ" sz="2000" dirty="0" smtClean="0"/>
              <a:t>horizontální</a:t>
            </a:r>
          </a:p>
          <a:p>
            <a:r>
              <a:rPr lang="cs-CZ" sz="2400" dirty="0" smtClean="0"/>
              <a:t>Proměnlivost</a:t>
            </a:r>
          </a:p>
          <a:p>
            <a:pPr lvl="1"/>
            <a:r>
              <a:rPr lang="cs-CZ" sz="2000" dirty="0"/>
              <a:t>c</a:t>
            </a:r>
            <a:r>
              <a:rPr lang="cs-CZ" sz="2000" dirty="0" smtClean="0"/>
              <a:t>hyby při přenosu informace</a:t>
            </a:r>
          </a:p>
          <a:p>
            <a:pPr lvl="1"/>
            <a:r>
              <a:rPr lang="cs-CZ" sz="2000" dirty="0"/>
              <a:t>r</a:t>
            </a:r>
            <a:r>
              <a:rPr lang="cs-CZ" sz="2000" dirty="0" smtClean="0"/>
              <a:t>ekombinace znaků</a:t>
            </a:r>
          </a:p>
          <a:p>
            <a:pPr lvl="1"/>
            <a:r>
              <a:rPr lang="cs-CZ" sz="2000" dirty="0" smtClean="0"/>
              <a:t>řízená variace (vědomá lidská </a:t>
            </a:r>
            <a:r>
              <a:rPr lang="cs-CZ" sz="2000" dirty="0" smtClean="0"/>
              <a:t>akce</a:t>
            </a:r>
            <a:r>
              <a:rPr lang="cs-CZ" sz="2000" dirty="0" smtClean="0"/>
              <a:t>)</a:t>
            </a:r>
          </a:p>
          <a:p>
            <a:r>
              <a:rPr lang="cs-CZ" sz="2400" dirty="0" smtClean="0"/>
              <a:t>Síly </a:t>
            </a:r>
            <a:r>
              <a:rPr lang="cs-CZ" sz="2400" dirty="0"/>
              <a:t>kulturní evoluce: 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nepředpojatý </a:t>
            </a:r>
            <a:r>
              <a:rPr lang="cs-CZ" sz="2000" dirty="0" smtClean="0"/>
              <a:t>výběr</a:t>
            </a:r>
            <a:endParaRPr lang="cs-CZ" sz="2000" dirty="0" smtClean="0"/>
          </a:p>
          <a:p>
            <a:pPr lvl="1">
              <a:spcBef>
                <a:spcPts val="600"/>
              </a:spcBef>
            </a:pPr>
            <a:r>
              <a:rPr lang="cs-CZ" sz="2000" dirty="0" smtClean="0"/>
              <a:t>předpojatý </a:t>
            </a:r>
            <a:r>
              <a:rPr lang="cs-CZ" sz="2000" dirty="0" smtClean="0"/>
              <a:t>výběr (podle obsahu; nejčastější varianta; podle modelu)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drift</a:t>
            </a:r>
            <a:endParaRPr lang="cs-CZ" sz="2000" dirty="0"/>
          </a:p>
          <a:p>
            <a:pPr lvl="1">
              <a:spcBef>
                <a:spcPts val="600"/>
              </a:spcBef>
            </a:pPr>
            <a:r>
              <a:rPr lang="cs-CZ" sz="2000" dirty="0"/>
              <a:t>p</a:t>
            </a:r>
            <a:r>
              <a:rPr lang="cs-CZ" sz="2000" dirty="0" smtClean="0"/>
              <a:t>řírodní výběr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migrace znaku (</a:t>
            </a:r>
            <a:r>
              <a:rPr lang="cs-CZ" sz="2000" dirty="0" err="1" smtClean="0"/>
              <a:t>demická×kulturní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728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makroevoluce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Makroevoluční trendy – vývoj jazyků, práva, hospodářských systémů, říší atd.</a:t>
            </a:r>
          </a:p>
          <a:p>
            <a:r>
              <a:rPr lang="cs-CZ" sz="2800" dirty="0" smtClean="0"/>
              <a:t>Konečným cílem je vysvětlit </a:t>
            </a:r>
            <a:r>
              <a:rPr lang="cs-CZ" sz="2800" dirty="0" smtClean="0"/>
              <a:t>a částečně i </a:t>
            </a:r>
            <a:r>
              <a:rPr lang="cs-CZ" sz="2800" dirty="0" smtClean="0"/>
              <a:t>předpovědět makroevoluční trendy na základě mikroevolučních procesů.</a:t>
            </a:r>
          </a:p>
          <a:p>
            <a:r>
              <a:rPr lang="cs-CZ" sz="2800" dirty="0" smtClean="0"/>
              <a:t>Využití fylogenetických metod</a:t>
            </a:r>
          </a:p>
          <a:p>
            <a:r>
              <a:rPr lang="cs-CZ" sz="2800" dirty="0" smtClean="0"/>
              <a:t>Příčiny podobnosti</a:t>
            </a:r>
          </a:p>
          <a:p>
            <a:pPr lvl="1"/>
            <a:r>
              <a:rPr lang="cs-CZ" sz="2400" dirty="0" smtClean="0"/>
              <a:t>Homologie - </a:t>
            </a:r>
            <a:r>
              <a:rPr lang="cs-CZ" sz="2400" dirty="0" err="1" smtClean="0"/>
              <a:t>path-dependency</a:t>
            </a:r>
            <a:endParaRPr lang="cs-CZ" sz="2400" dirty="0" smtClean="0"/>
          </a:p>
          <a:p>
            <a:pPr lvl="1"/>
            <a:r>
              <a:rPr lang="cs-CZ" sz="2400" dirty="0" err="1" smtClean="0"/>
              <a:t>Homoplázie</a:t>
            </a:r>
            <a:r>
              <a:rPr lang="cs-CZ" sz="2400" dirty="0" smtClean="0"/>
              <a:t> – </a:t>
            </a:r>
            <a:r>
              <a:rPr lang="cs-CZ" sz="2400" dirty="0" err="1" smtClean="0"/>
              <a:t>konvegrgence</a:t>
            </a:r>
            <a:endParaRPr lang="cs-CZ" sz="2400" dirty="0" smtClean="0"/>
          </a:p>
          <a:p>
            <a:r>
              <a:rPr lang="cs-CZ" sz="2800" dirty="0" smtClean="0"/>
              <a:t>Metoda maximální </a:t>
            </a:r>
            <a:r>
              <a:rPr lang="cs-CZ" sz="2800" dirty="0" err="1" smtClean="0"/>
              <a:t>parsimonie</a:t>
            </a:r>
            <a:r>
              <a:rPr lang="cs-CZ" sz="2800" dirty="0"/>
              <a:t> </a:t>
            </a:r>
            <a:r>
              <a:rPr lang="cs-CZ" sz="2800" dirty="0" smtClean="0"/>
              <a:t>-</a:t>
            </a:r>
            <a:r>
              <a:rPr lang="cs-CZ" dirty="0" smtClean="0"/>
              <a:t> </a:t>
            </a:r>
            <a:r>
              <a:rPr lang="cs-CZ" sz="2600" dirty="0"/>
              <a:t>nalezení takového evolučního stromu, který vyžaduje co nejnižší počet evolučních </a:t>
            </a:r>
            <a:r>
              <a:rPr lang="cs-CZ" sz="2600" dirty="0" smtClean="0"/>
              <a:t>událostí</a:t>
            </a:r>
          </a:p>
          <a:p>
            <a:r>
              <a:rPr lang="cs-CZ" sz="2600" dirty="0" smtClean="0"/>
              <a:t>Kritika a odpověď v podobě přenosově izolačních mechanismů (etnocentrismus, jazyk)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126902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308</TotalTime>
  <Words>398</Words>
  <Application>Microsoft Office PowerPoint</Application>
  <PresentationFormat>Předvádění na obrazovce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Slunovrat</vt:lpstr>
      <vt:lpstr>Kulturní evoluce</vt:lpstr>
      <vt:lpstr>Základy evolučního uvažování</vt:lpstr>
      <vt:lpstr>Člověk a kultura</vt:lpstr>
      <vt:lpstr>Člověk a kultura</vt:lpstr>
      <vt:lpstr>Člověk a kultura</vt:lpstr>
      <vt:lpstr>Kulturní evoluce</vt:lpstr>
      <vt:lpstr>Kulturní evoluce×neodarwinismus</vt:lpstr>
      <vt:lpstr>Kulturní mikroevoluce</vt:lpstr>
      <vt:lpstr>Kulturní makroevoluce</vt:lpstr>
      <vt:lpstr>Prezentace aplikace PowerPoint</vt:lpstr>
      <vt:lpstr>Společenská evoluce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vladan hodulak</cp:lastModifiedBy>
  <cp:revision>64</cp:revision>
  <dcterms:created xsi:type="dcterms:W3CDTF">2015-03-16T12:49:27Z</dcterms:created>
  <dcterms:modified xsi:type="dcterms:W3CDTF">2016-03-14T15:32:40Z</dcterms:modified>
</cp:coreProperties>
</file>