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71" r:id="rId6"/>
    <p:sldId id="272" r:id="rId7"/>
    <p:sldId id="258" r:id="rId8"/>
    <p:sldId id="273" r:id="rId9"/>
    <p:sldId id="274" r:id="rId10"/>
    <p:sldId id="259" r:id="rId11"/>
    <p:sldId id="275" r:id="rId12"/>
    <p:sldId id="260" r:id="rId13"/>
    <p:sldId id="276" r:id="rId14"/>
    <p:sldId id="277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156F9-973F-4CCF-8823-0AC4ADA43A3C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1CC5-2080-4934-8B2D-1A3432A73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6620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Kopí – nejstarší objevená lidská</a:t>
            </a:r>
            <a:r>
              <a:rPr lang="cs-CZ" baseline="0" dirty="0" smtClean="0"/>
              <a:t> zbraň – 250 000pnl. – předtím užití klacků, (neopracovaných) kamenů </a:t>
            </a:r>
          </a:p>
          <a:p>
            <a:r>
              <a:rPr lang="cs-CZ" baseline="0" dirty="0" smtClean="0"/>
              <a:t>Dvě oblasti zlepšování zbraní – navýšení jejich ostrosti/průraznosti – aplikace ostrého pazourku na špičku kopí nebo vytvoření hlavice pro sekeru</a:t>
            </a:r>
          </a:p>
          <a:p>
            <a:r>
              <a:rPr lang="cs-CZ" baseline="0" dirty="0" smtClean="0"/>
              <a:t>                                          - navýšení dosahu a síly úderu/dopadu – prodloužení chladné zbraně, vynález praku – záznamy ve Starém zákoně </a:t>
            </a:r>
          </a:p>
          <a:p>
            <a:r>
              <a:rPr lang="cs-CZ" baseline="0" dirty="0" smtClean="0"/>
              <a:t>Pak ale vynalezení luku – 15 000 </a:t>
            </a:r>
            <a:r>
              <a:rPr lang="cs-CZ" baseline="0" dirty="0" err="1" smtClean="0"/>
              <a:t>pnl</a:t>
            </a:r>
            <a:r>
              <a:rPr lang="cs-CZ" baseline="0" dirty="0" smtClean="0"/>
              <a:t>. – nejčastěji z jilmu nebo tisu</a:t>
            </a:r>
          </a:p>
          <a:p>
            <a:r>
              <a:rPr lang="cs-CZ" baseline="0" dirty="0" smtClean="0"/>
              <a:t>Po pazourku objev mědi 7000bc – velmi měkká, přesto nálezy sekerových hlavic, přileb. Citelný přerod až s objevem bronzu 2800pnl. – základem je slitina mědi a cínu – dostatečná pevnost i pružnost -  od 1600pnl. První meče.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1CC5-2080-4934-8B2D-1A3432A734F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Jezdectví – 4500pnl. – zpočátku spíše </a:t>
            </a:r>
            <a:r>
              <a:rPr lang="cs-CZ" dirty="0" err="1" smtClean="0"/>
              <a:t>prosaz</a:t>
            </a:r>
            <a:r>
              <a:rPr lang="cs-CZ" dirty="0" smtClean="0"/>
              <a:t>.</a:t>
            </a:r>
            <a:r>
              <a:rPr lang="cs-CZ" baseline="0" dirty="0" smtClean="0"/>
              <a:t> Vozatajství – 2000pnl. Mezopotámie, Egypt, později Čína – hlavně pro vrhání oštěpů, ostřelování z luků</a:t>
            </a:r>
          </a:p>
          <a:p>
            <a:r>
              <a:rPr lang="cs-CZ" baseline="0" dirty="0" smtClean="0"/>
              <a:t>Význam kompozitního luku – 1500pnl.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1CC5-2080-4934-8B2D-1A3432A734F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3/13/2016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Historické milníky vojenství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Mgr. </a:t>
            </a:r>
            <a:r>
              <a:rPr lang="cs-CZ" dirty="0" err="1" smtClean="0"/>
              <a:t>et</a:t>
            </a:r>
            <a:r>
              <a:rPr lang="cs-CZ" dirty="0" smtClean="0"/>
              <a:t> Mgr. Jakub Fučík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Starověké Řecko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Městské státy (Athény, Sparta, Théby, </a:t>
            </a:r>
            <a:r>
              <a:rPr lang="cs-CZ" dirty="0" err="1" smtClean="0"/>
              <a:t>Korint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Těžká pěchota – </a:t>
            </a:r>
            <a:r>
              <a:rPr lang="cs-CZ" dirty="0" err="1" smtClean="0"/>
              <a:t>hoplíté</a:t>
            </a:r>
            <a:endParaRPr lang="cs-CZ" dirty="0" smtClean="0"/>
          </a:p>
          <a:p>
            <a:pPr lvl="1"/>
            <a:r>
              <a:rPr lang="cs-CZ" dirty="0" smtClean="0"/>
              <a:t>Přilba, prsní krunýř, náholenice, štít, kopí, meč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Organizace do falangy (8 a více řad)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1485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a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915215" cy="64686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Makedonská říše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 a Alexandr Makedonský</a:t>
            </a:r>
          </a:p>
          <a:p>
            <a:endParaRPr lang="cs-CZ" dirty="0"/>
          </a:p>
          <a:p>
            <a:r>
              <a:rPr lang="cs-CZ" dirty="0" smtClean="0"/>
              <a:t>Kombinace těžké pěchoty, jízdy a lehké pěchoty</a:t>
            </a:r>
          </a:p>
          <a:p>
            <a:endParaRPr lang="cs-CZ" dirty="0"/>
          </a:p>
          <a:p>
            <a:r>
              <a:rPr lang="cs-CZ" dirty="0" smtClean="0"/>
              <a:t>Změny u hoplítů (delší kopí, hlubší falanga)</a:t>
            </a:r>
          </a:p>
          <a:p>
            <a:endParaRPr lang="cs-CZ" dirty="0"/>
          </a:p>
          <a:p>
            <a:r>
              <a:rPr lang="cs-CZ" dirty="0" smtClean="0"/>
              <a:t>Po smrti Alexandra – konec říše, úpadek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1201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0px-phalan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905" y="1340768"/>
            <a:ext cx="9066382" cy="46805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howcase-syntagma-phalanx(officia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Počátky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Od tlup k rodové (klanové) společnosti</a:t>
            </a:r>
          </a:p>
          <a:p>
            <a:endParaRPr lang="cs-CZ" dirty="0" smtClean="0"/>
          </a:p>
          <a:p>
            <a:r>
              <a:rPr lang="cs-CZ" dirty="0" smtClean="0"/>
              <a:t>Primitivní nástroje (kopí, sekera)</a:t>
            </a:r>
          </a:p>
          <a:p>
            <a:endParaRPr lang="cs-CZ" dirty="0"/>
          </a:p>
          <a:p>
            <a:r>
              <a:rPr lang="cs-CZ" dirty="0" smtClean="0"/>
              <a:t>Luk a šípy</a:t>
            </a:r>
          </a:p>
          <a:p>
            <a:endParaRPr lang="cs-CZ" dirty="0"/>
          </a:p>
          <a:p>
            <a:r>
              <a:rPr lang="cs-CZ" dirty="0" smtClean="0"/>
              <a:t>Vliv nových materiálů (kov) - meč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Каменный_век_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80988" cy="59492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opup1_5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275385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erdizgrou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272808" cy="68379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966_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11191"/>
            <a:ext cx="9144000" cy="51533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První civilizace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Státy a počátek profesionalizace</a:t>
            </a:r>
          </a:p>
          <a:p>
            <a:endParaRPr lang="cs-CZ" dirty="0"/>
          </a:p>
          <a:p>
            <a:r>
              <a:rPr lang="cs-CZ" dirty="0" smtClean="0"/>
              <a:t>Zbroje vs. zbraně</a:t>
            </a:r>
          </a:p>
          <a:p>
            <a:endParaRPr lang="cs-CZ" dirty="0"/>
          </a:p>
          <a:p>
            <a:r>
              <a:rPr lang="cs-CZ" dirty="0" smtClean="0"/>
              <a:t>Jezdectví a vozatajství</a:t>
            </a:r>
          </a:p>
          <a:p>
            <a:endParaRPr lang="cs-CZ" dirty="0"/>
          </a:p>
          <a:p>
            <a:r>
              <a:rPr lang="cs-CZ" dirty="0" smtClean="0"/>
              <a:t>Opevnění a obléhání</a:t>
            </a:r>
          </a:p>
          <a:p>
            <a:endParaRPr lang="cs-CZ" dirty="0"/>
          </a:p>
          <a:p>
            <a:r>
              <a:rPr lang="cs-CZ" dirty="0" smtClean="0"/>
              <a:t>Námořnictví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1744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ncient_bronze_armour_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887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haraoh in War Chari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836712"/>
            <a:ext cx="8707059" cy="511738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403</TotalTime>
  <Words>280</Words>
  <Application>Microsoft Office PowerPoint</Application>
  <PresentationFormat>Předvádění na obrazovce (4:3)</PresentationFormat>
  <Paragraphs>53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Default Theme</vt:lpstr>
      <vt:lpstr>Historické milníky vojenství I</vt:lpstr>
      <vt:lpstr>Počátky</vt:lpstr>
      <vt:lpstr>Snímek 3</vt:lpstr>
      <vt:lpstr>Snímek 4</vt:lpstr>
      <vt:lpstr>Snímek 5</vt:lpstr>
      <vt:lpstr>Snímek 6</vt:lpstr>
      <vt:lpstr>První civilizace</vt:lpstr>
      <vt:lpstr>Snímek 8</vt:lpstr>
      <vt:lpstr>Snímek 9</vt:lpstr>
      <vt:lpstr>Starověké Řecko</vt:lpstr>
      <vt:lpstr>Snímek 11</vt:lpstr>
      <vt:lpstr>Makedonská říše</vt:lpstr>
      <vt:lpstr>Snímek 13</vt:lpstr>
      <vt:lpstr>Snímek 14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milníky vojenství I</dc:title>
  <dc:creator>Jakub</dc:creator>
  <cp:lastModifiedBy>Jakub</cp:lastModifiedBy>
  <cp:revision>55</cp:revision>
  <dcterms:created xsi:type="dcterms:W3CDTF">2016-03-06T13:48:53Z</dcterms:created>
  <dcterms:modified xsi:type="dcterms:W3CDTF">2016-03-13T15:18:43Z</dcterms:modified>
</cp:coreProperties>
</file>