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82" r:id="rId4"/>
    <p:sldId id="270" r:id="rId5"/>
    <p:sldId id="277" r:id="rId6"/>
    <p:sldId id="271" r:id="rId7"/>
    <p:sldId id="272" r:id="rId8"/>
    <p:sldId id="274" r:id="rId9"/>
    <p:sldId id="280" r:id="rId10"/>
    <p:sldId id="275" r:id="rId11"/>
    <p:sldId id="279" r:id="rId12"/>
    <p:sldId id="281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l Tresner" initials="MT" lastIdx="1" clrIdx="0">
    <p:extLst>
      <p:ext uri="{19B8F6BF-5375-455C-9EA6-DF929625EA0E}">
        <p15:presenceInfo xmlns:p15="http://schemas.microsoft.com/office/powerpoint/2012/main" userId="S-1-5-21-2806199024-1202645850-2979134782-69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3418" autoAdjust="0"/>
  </p:normalViewPr>
  <p:slideViewPr>
    <p:cSldViewPr>
      <p:cViewPr varScale="1">
        <p:scale>
          <a:sx n="54" d="100"/>
          <a:sy n="54" d="100"/>
        </p:scale>
        <p:origin x="184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D25D0-5772-4A2B-8BC1-A12834BE7D60}" type="datetimeFigureOut">
              <a:rPr lang="cs-CZ" smtClean="0"/>
              <a:pPr/>
              <a:t>23. 4. 2016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B1784-4C6B-4DEC-A659-57AFFDA3F3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031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onisbeautiful.net/visualizations/worlds-biggest-data-breaches-hack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ap.norsecorp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ireeye.com/cyber-map/threat-map.html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map.norsecorp.com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ireeye.com/cyber-map/threat-map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>
                <a:hlinkClick r:id="rId3"/>
              </a:rPr>
              <a:t>http://www.informationisbeautiful.net/visualizations/worlds-biggest-data-breaches-hacks/</a:t>
            </a:r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 err="1" smtClean="0"/>
              <a:t>jsou</a:t>
            </a:r>
            <a:r>
              <a:rPr lang="en-US" dirty="0" smtClean="0"/>
              <a:t> </a:t>
            </a:r>
            <a:r>
              <a:rPr lang="en-US" dirty="0" err="1" smtClean="0"/>
              <a:t>jenom</a:t>
            </a:r>
            <a:r>
              <a:rPr lang="en-US" dirty="0" smtClean="0"/>
              <a:t> ty co </a:t>
            </a:r>
            <a:r>
              <a:rPr lang="en-US" dirty="0" err="1" smtClean="0"/>
              <a:t>vime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povinnost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reportovat</a:t>
            </a:r>
            <a:r>
              <a:rPr lang="en-US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6929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557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Jak dlouho </a:t>
            </a:r>
            <a:r>
              <a:rPr lang="cs-CZ" dirty="0" err="1" smtClean="0"/>
              <a:t>trva</a:t>
            </a:r>
            <a:r>
              <a:rPr lang="cs-CZ" dirty="0" smtClean="0"/>
              <a:t> </a:t>
            </a:r>
            <a:r>
              <a:rPr lang="cs-CZ" dirty="0" err="1" smtClean="0"/>
              <a:t>utok</a:t>
            </a:r>
            <a:r>
              <a:rPr lang="cs-CZ" dirty="0" smtClean="0"/>
              <a:t>?</a:t>
            </a:r>
            <a:r>
              <a:rPr lang="cs-CZ" baseline="0" dirty="0" smtClean="0"/>
              <a:t>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Kdy je objeven? 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2336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http://map.norsecorp.com/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https://www.fireeye.com/cyber-map/threat-map.html</a:t>
            </a:r>
            <a:endParaRPr lang="cs-CZ" dirty="0" smtClean="0"/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435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>
                <a:hlinkClick r:id="rId3"/>
              </a:rPr>
              <a:t>http://map.norsecorp.com/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https://www.fireeye.com/cyber-map/threat-map.html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6586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Job </a:t>
            </a:r>
            <a:r>
              <a:rPr lang="cs-CZ" dirty="0" err="1" smtClean="0"/>
              <a:t>rotation</a:t>
            </a:r>
            <a:r>
              <a:rPr lang="cs-CZ" dirty="0" smtClean="0"/>
              <a:t>, </a:t>
            </a:r>
            <a:r>
              <a:rPr lang="cs-CZ" dirty="0" err="1" smtClean="0"/>
              <a:t>separation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duties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991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833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B1784-4C6B-4DEC-A659-57AFFDA3F37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182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8596" y="2071678"/>
            <a:ext cx="6143668" cy="11430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6143668" cy="857255"/>
          </a:xfrm>
          <a:noFill/>
        </p:spPr>
        <p:txBody>
          <a:bodyPr wrap="square" rtlCol="0">
            <a:spAutoFit/>
          </a:bodyPr>
          <a:lstStyle>
            <a:lvl1pPr marL="0" indent="0" algn="l" defTabSz="914400" rtl="0" eaLnBrk="1" latinLnBrk="0" hangingPunct="1">
              <a:buNone/>
              <a:defRPr lang="cs-CZ"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5143512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18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Jm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éno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Příjmení</a:t>
            </a:r>
          </a:p>
        </p:txBody>
      </p:sp>
      <p:sp>
        <p:nvSpPr>
          <p:cNvPr id="9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596" y="5429269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1800" kern="1200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ázev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akce</a:t>
            </a:r>
          </a:p>
        </p:txBody>
      </p:sp>
      <p:sp>
        <p:nvSpPr>
          <p:cNvPr id="12" name="Zástupný symbol pro text 7"/>
          <p:cNvSpPr>
            <a:spLocks noGrp="1"/>
          </p:cNvSpPr>
          <p:nvPr>
            <p:ph type="body" sz="quarter" idx="12" hasCustomPrompt="1"/>
          </p:nvPr>
        </p:nvSpPr>
        <p:spPr>
          <a:xfrm>
            <a:off x="428596" y="5715026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1800" kern="1200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DD.MM.RRRR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, obsah + AEC sloup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143668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6143668" cy="4786346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5214974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 descr="navrh_2010_0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09742" y="0"/>
            <a:ext cx="263425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, obsah + Office sloupe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143668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6143668" cy="4786346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5214974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picture_spielberk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72265" y="-1"/>
            <a:ext cx="2571736" cy="68697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+ sloupec komentář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6143668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6143668" cy="4786346"/>
          </a:xfrm>
        </p:spPr>
        <p:txBody>
          <a:bodyPr vert="horz" lIns="91440" tIns="45720" rIns="91440" bIns="45720" rtlCol="0">
            <a:normAutofit/>
          </a:bodyPr>
          <a:lstStyle>
            <a:lvl1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85720" y="6357958"/>
            <a:ext cx="5214974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8" name="Přímá spojovací čára 7"/>
          <p:cNvCxnSpPr/>
          <p:nvPr userDrawn="1"/>
        </p:nvCxnSpPr>
        <p:spPr>
          <a:xfrm rot="5400000">
            <a:off x="3428992" y="3429000"/>
            <a:ext cx="6429420" cy="0"/>
          </a:xfrm>
          <a:prstGeom prst="line">
            <a:avLst/>
          </a:prstGeom>
          <a:ln w="12700" cmpd="sng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text 11"/>
          <p:cNvSpPr>
            <a:spLocks noGrp="1"/>
          </p:cNvSpPr>
          <p:nvPr>
            <p:ph type="body" sz="quarter" idx="13" hasCustomPrompt="1"/>
          </p:nvPr>
        </p:nvSpPr>
        <p:spPr>
          <a:xfrm>
            <a:off x="6786578" y="3117644"/>
            <a:ext cx="2214562" cy="600164"/>
          </a:xfrm>
        </p:spPr>
        <p:txBody>
          <a:bodyPr wrap="square" anchor="ctr">
            <a:spAutoFit/>
          </a:bodyPr>
          <a:lstStyle>
            <a:lvl1pPr marL="0" algn="l" defTabSz="914400" rtl="0" eaLnBrk="1" latinLnBrk="0" hangingPunct="1">
              <a:buNone/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1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1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Prostor pro případné </a:t>
            </a:r>
            <a:r>
              <a:rPr lang="cs-CZ" sz="1100" dirty="0" err="1" smtClean="0">
                <a:solidFill>
                  <a:schemeClr val="bg1">
                    <a:lumMod val="65000"/>
                  </a:schemeClr>
                </a:solidFill>
              </a:rPr>
              <a:t>dovysvětlení</a:t>
            </a:r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 prezentované </a:t>
            </a:r>
            <a:r>
              <a:rPr lang="cs-CZ" sz="1100" dirty="0" err="1" smtClean="0">
                <a:solidFill>
                  <a:schemeClr val="bg1">
                    <a:lumMod val="65000"/>
                  </a:schemeClr>
                </a:solidFill>
              </a:rPr>
              <a:t>idee</a:t>
            </a:r>
            <a:r>
              <a:rPr lang="cs-CZ" sz="1100" dirty="0" smtClean="0">
                <a:solidFill>
                  <a:schemeClr val="bg1">
                    <a:lumMod val="65000"/>
                  </a:schemeClr>
                </a:solidFill>
              </a:rPr>
              <a:t> nebo pro ukázku produktů společnosti </a:t>
            </a:r>
            <a:endParaRPr lang="en-US" sz="11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fotograf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143932" cy="868346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cs-CZ" sz="2800" kern="1200" dirty="0">
                <a:solidFill>
                  <a:srgbClr val="6773B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28596" y="6357958"/>
            <a:ext cx="7143800" cy="365125"/>
          </a:xfrm>
        </p:spPr>
        <p:txBody>
          <a:bodyPr/>
          <a:lstStyle/>
          <a:p>
            <a:pPr algn="l"/>
            <a:r>
              <a:rPr lang="cs-CZ" dirty="0" smtClean="0"/>
              <a:t>DD.MM.RRRR  Název akce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72481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graf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15966" y="1214422"/>
            <a:ext cx="8128000" cy="508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5572132" y="6357958"/>
            <a:ext cx="847716" cy="365125"/>
          </a:xfrm>
        </p:spPr>
        <p:txBody>
          <a:bodyPr/>
          <a:lstStyle/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 descr="AE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928794" y="500042"/>
            <a:ext cx="1571636" cy="595023"/>
          </a:xfrm>
          <a:prstGeom prst="rect">
            <a:avLst/>
          </a:prstGeom>
        </p:spPr>
      </p:pic>
      <p:sp>
        <p:nvSpPr>
          <p:cNvPr id="10" name="TextovéPole 9"/>
          <p:cNvSpPr txBox="1"/>
          <p:nvPr userDrawn="1"/>
        </p:nvSpPr>
        <p:spPr>
          <a:xfrm>
            <a:off x="357158" y="1285860"/>
            <a:ext cx="523220" cy="492922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cs-CZ" sz="2200" b="1" spc="1300" dirty="0" smtClean="0">
                <a:solidFill>
                  <a:srgbClr val="6773B6"/>
                </a:solidFill>
              </a:rPr>
              <a:t>DATA SECURITY</a:t>
            </a:r>
            <a:endParaRPr lang="cs-CZ" sz="2200" b="1" spc="1300" dirty="0">
              <a:solidFill>
                <a:srgbClr val="6773B6"/>
              </a:solidFill>
            </a:endParaRPr>
          </a:p>
        </p:txBody>
      </p:sp>
      <p:sp>
        <p:nvSpPr>
          <p:cNvPr id="11" name="Zástupný symbol pro obsah 8"/>
          <p:cNvSpPr txBox="1">
            <a:spLocks/>
          </p:cNvSpPr>
          <p:nvPr userDrawn="1"/>
        </p:nvSpPr>
        <p:spPr>
          <a:xfrm>
            <a:off x="1857356" y="3071810"/>
            <a:ext cx="6786610" cy="32147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buNone/>
            </a:pPr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AEC,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spol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r.o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Spielberk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Office Centre</a:t>
            </a:r>
          </a:p>
          <a:p>
            <a:pPr>
              <a:buNone/>
            </a:pP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Holandsk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á 878/2 · 639 00 Brno 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Czech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Republic</a:t>
            </a: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None/>
            </a:pP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Phone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: +420 541 235 466 · Fax: +420 541 235 038</a:t>
            </a:r>
          </a:p>
          <a:p>
            <a:pPr marL="342900" indent="-342900">
              <a:spcBef>
                <a:spcPct val="20000"/>
              </a:spcBef>
            </a:pP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AEC,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spol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s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r.o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European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Business Center</a:t>
            </a:r>
          </a:p>
          <a:p>
            <a:pPr marL="342900" indent="-342900">
              <a:spcBef>
                <a:spcPct val="20000"/>
              </a:spcBef>
            </a:pP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Dukelských hrdinů 34 · 170 00 Praha 7 ·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Czech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Republic</a:t>
            </a:r>
            <a:endParaRPr lang="cs-CZ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1600" dirty="0" err="1" smtClean="0">
                <a:solidFill>
                  <a:schemeClr val="bg1">
                    <a:lumMod val="50000"/>
                  </a:schemeClr>
                </a:solidFill>
              </a:rPr>
              <a:t>Phone</a:t>
            </a:r>
            <a:r>
              <a:rPr lang="cs-CZ" sz="1600" dirty="0" smtClean="0">
                <a:solidFill>
                  <a:schemeClr val="bg1">
                    <a:lumMod val="50000"/>
                  </a:schemeClr>
                </a:solidFill>
              </a:rPr>
              <a:t>: +420 267 311 402 · Fax: +420 266 177 155</a:t>
            </a:r>
          </a:p>
          <a:p>
            <a:pPr marL="342900" indent="-342900">
              <a:spcBef>
                <a:spcPct val="20000"/>
              </a:spcBef>
            </a:pPr>
            <a:endParaRPr lang="cs-CZ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cs-CZ" sz="2000" b="1" dirty="0" smtClean="0">
              <a:solidFill>
                <a:srgbClr val="6773B6"/>
              </a:solidFill>
            </a:endParaRPr>
          </a:p>
          <a:p>
            <a:pPr marL="342900" indent="-342900">
              <a:spcBef>
                <a:spcPct val="20000"/>
              </a:spcBef>
            </a:pPr>
            <a:r>
              <a:rPr lang="cs-CZ" sz="2000" b="1" dirty="0" smtClean="0">
                <a:solidFill>
                  <a:srgbClr val="6773B6"/>
                </a:solidFill>
              </a:rPr>
              <a:t>www.</a:t>
            </a:r>
            <a:r>
              <a:rPr lang="cs-CZ" sz="2000" b="1" dirty="0" err="1" smtClean="0">
                <a:solidFill>
                  <a:srgbClr val="6773B6"/>
                </a:solidFill>
              </a:rPr>
              <a:t>aec.cz</a:t>
            </a:r>
            <a:endParaRPr lang="cs-CZ" sz="2000" dirty="0" smtClean="0">
              <a:solidFill>
                <a:srgbClr val="6773B6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cs-CZ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1857356" y="2357430"/>
            <a:ext cx="6143668" cy="369332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2400" b="1" kern="1200" dirty="0" smtClean="0">
                <a:solidFill>
                  <a:srgbClr val="6773B6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2400" b="1" dirty="0" err="1" smtClean="0">
                <a:solidFill>
                  <a:srgbClr val="6773B6"/>
                </a:solidFill>
              </a:rPr>
              <a:t>Jm</a:t>
            </a:r>
            <a:r>
              <a:rPr lang="cs-CZ" sz="2400" b="1" dirty="0" err="1" smtClean="0">
                <a:solidFill>
                  <a:srgbClr val="6773B6"/>
                </a:solidFill>
              </a:rPr>
              <a:t>éno</a:t>
            </a:r>
            <a:r>
              <a:rPr lang="cs-CZ" sz="2400" b="1" dirty="0" smtClean="0">
                <a:solidFill>
                  <a:srgbClr val="6773B6"/>
                </a:solidFill>
              </a:rPr>
              <a:t> Příjmení</a:t>
            </a:r>
          </a:p>
        </p:txBody>
      </p:sp>
      <p:sp>
        <p:nvSpPr>
          <p:cNvPr id="16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57356" y="2714620"/>
            <a:ext cx="6143668" cy="246221"/>
          </a:xfrm>
          <a:noFill/>
        </p:spPr>
        <p:txBody>
          <a:bodyPr wrap="square" tIns="0" bIns="0" rtlCol="0">
            <a:spAutoFit/>
          </a:bodyPr>
          <a:lstStyle>
            <a:lvl1pPr marL="0" algn="l" defTabSz="914400" rtl="0" eaLnBrk="1" latinLnBrk="0" hangingPunct="1">
              <a:buNone/>
              <a:defRPr lang="cs-CZ" sz="2400" b="1" kern="1200" dirty="0" smtClean="0">
                <a:solidFill>
                  <a:srgbClr val="6773B6"/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sz="1600" dirty="0" smtClean="0">
                <a:solidFill>
                  <a:srgbClr val="6773B6"/>
                </a:solidFill>
              </a:rPr>
              <a:t>j</a:t>
            </a:r>
            <a:r>
              <a:rPr lang="cs-CZ" sz="1600" dirty="0" err="1" smtClean="0">
                <a:solidFill>
                  <a:srgbClr val="6773B6"/>
                </a:solidFill>
              </a:rPr>
              <a:t>meno.prijmeni</a:t>
            </a:r>
            <a:r>
              <a:rPr lang="en-US" sz="1600" dirty="0" smtClean="0">
                <a:solidFill>
                  <a:srgbClr val="6773B6"/>
                </a:solidFill>
              </a:rPr>
              <a:t>@</a:t>
            </a:r>
            <a:r>
              <a:rPr lang="en-US" sz="1600" dirty="0" err="1" smtClean="0">
                <a:solidFill>
                  <a:srgbClr val="6773B6"/>
                </a:solidFill>
              </a:rPr>
              <a:t>aec.cz</a:t>
            </a:r>
            <a:endParaRPr lang="cs-CZ" sz="1600" dirty="0" smtClean="0">
              <a:solidFill>
                <a:srgbClr val="6773B6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 userDrawn="1">
            <p:ph type="title"/>
          </p:nvPr>
        </p:nvSpPr>
        <p:spPr>
          <a:xfrm>
            <a:off x="214282" y="2786058"/>
            <a:ext cx="6786610" cy="1143000"/>
          </a:xfrm>
        </p:spPr>
        <p:txBody>
          <a:bodyPr>
            <a:normAutofit fontScale="90000"/>
          </a:bodyPr>
          <a:lstStyle/>
          <a:p>
            <a:r>
              <a:rPr lang="cs-CZ" sz="3300" smtClean="0">
                <a:solidFill>
                  <a:schemeClr val="bg1"/>
                </a:solidFill>
              </a:rPr>
              <a:t>Kliknutím lze upravit styl.</a:t>
            </a:r>
            <a:endParaRPr lang="cs-CZ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Zástupný symbol pro text 7"/>
          <p:cNvSpPr>
            <a:spLocks noGrp="1"/>
          </p:cNvSpPr>
          <p:nvPr>
            <p:ph type="body" sz="quarter" idx="10" hasCustomPrompt="1"/>
          </p:nvPr>
        </p:nvSpPr>
        <p:spPr>
          <a:xfrm>
            <a:off x="428596" y="5143512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ctr" defTabSz="914400" rtl="0" eaLnBrk="1" latinLnBrk="0" hangingPunct="1">
              <a:buNone/>
              <a:defRPr lang="cs-CZ" sz="180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Jm</a:t>
            </a:r>
            <a:r>
              <a:rPr lang="cs-CZ" dirty="0" err="1" smtClean="0">
                <a:solidFill>
                  <a:schemeClr val="bg1">
                    <a:lumMod val="85000"/>
                  </a:schemeClr>
                </a:solidFill>
              </a:rPr>
              <a:t>éno</a:t>
            </a:r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 Příjmení</a:t>
            </a:r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596" y="5429269"/>
            <a:ext cx="6143668" cy="276999"/>
          </a:xfrm>
          <a:noFill/>
        </p:spPr>
        <p:txBody>
          <a:bodyPr wrap="square" tIns="0" bIns="0" rtlCol="0">
            <a:spAutoFit/>
          </a:bodyPr>
          <a:lstStyle>
            <a:lvl1pPr marL="0" algn="ctr" defTabSz="914400" rtl="0" eaLnBrk="1" latinLnBrk="0" hangingPunct="1">
              <a:buNone/>
              <a:defRPr lang="cs-CZ" sz="1800" kern="1200" baseline="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algn="l" defTabSz="914400" rtl="0" eaLnBrk="1" latinLnBrk="0" hangingPunct="1">
              <a:defRPr lang="cs-CZ" sz="1800" kern="120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algn="l" defTabSz="914400" rtl="0" eaLnBrk="1" latinLnBrk="0" hangingPunct="1">
              <a:defRPr lang="cs-CZ" sz="1800" kern="1200" dirty="0" err="1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cs-CZ" dirty="0" smtClean="0">
                <a:solidFill>
                  <a:schemeClr val="bg1">
                    <a:lumMod val="85000"/>
                  </a:schemeClr>
                </a:solidFill>
              </a:rPr>
              <a:t>email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@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aec.cz</a:t>
            </a:r>
            <a:endParaRPr lang="cs-CZ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DD.MM.RRRR  Název akce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7B678-505C-45B4-AEC8-A2AB3024721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Úvod do kybernetické (ne)bezpečnosti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Luk</a:t>
            </a:r>
            <a:r>
              <a:rPr lang="cs-CZ" dirty="0" err="1" smtClean="0"/>
              <a:t>áš</a:t>
            </a:r>
            <a:r>
              <a:rPr lang="cs-CZ" dirty="0" smtClean="0"/>
              <a:t> Bláha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 smtClean="0"/>
              <a:t>Senior IT </a:t>
            </a:r>
            <a:r>
              <a:rPr lang="cs-CZ" dirty="0" err="1" smtClean="0"/>
              <a:t>Security</a:t>
            </a:r>
            <a:r>
              <a:rPr lang="cs-CZ" dirty="0" smtClean="0"/>
              <a:t> </a:t>
            </a:r>
            <a:r>
              <a:rPr lang="cs-CZ" dirty="0" err="1" smtClean="0"/>
              <a:t>Consultant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25</a:t>
            </a:r>
            <a:r>
              <a:rPr lang="cs-CZ" dirty="0" smtClean="0"/>
              <a:t>. 4. 2016</a:t>
            </a:r>
            <a:endParaRPr lang="cs-CZ" dirty="0"/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793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Jak se bránit?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7670656" cy="478634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Bezpečnostní (penetrační) testy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Bezpečnostní </a:t>
            </a:r>
            <a:r>
              <a:rPr lang="cs-CZ" dirty="0" err="1" smtClean="0">
                <a:solidFill>
                  <a:srgbClr val="6773B6"/>
                </a:solidFill>
              </a:rPr>
              <a:t>hardening</a:t>
            </a:r>
            <a:r>
              <a:rPr lang="cs-CZ" dirty="0" smtClean="0">
                <a:solidFill>
                  <a:srgbClr val="6773B6"/>
                </a:solidFill>
              </a:rPr>
              <a:t> systémů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Technologie</a:t>
            </a:r>
          </a:p>
          <a:p>
            <a:pPr lvl="2"/>
            <a:r>
              <a:rPr lang="cs-CZ" dirty="0" smtClean="0">
                <a:solidFill>
                  <a:srgbClr val="6773B6"/>
                </a:solidFill>
              </a:rPr>
              <a:t>Firewall, </a:t>
            </a:r>
            <a:r>
              <a:rPr lang="cs-CZ" dirty="0" err="1" smtClean="0">
                <a:solidFill>
                  <a:srgbClr val="6773B6"/>
                </a:solidFill>
              </a:rPr>
              <a:t>Antimalware</a:t>
            </a:r>
            <a:r>
              <a:rPr lang="cs-CZ" dirty="0" smtClean="0">
                <a:solidFill>
                  <a:srgbClr val="6773B6"/>
                </a:solidFill>
              </a:rPr>
              <a:t>, </a:t>
            </a:r>
            <a:r>
              <a:rPr lang="cs-CZ" dirty="0" err="1" smtClean="0">
                <a:solidFill>
                  <a:srgbClr val="6773B6"/>
                </a:solidFill>
              </a:rPr>
              <a:t>AntiSpam</a:t>
            </a:r>
            <a:r>
              <a:rPr lang="cs-CZ" dirty="0" smtClean="0">
                <a:solidFill>
                  <a:srgbClr val="6773B6"/>
                </a:solidFill>
              </a:rPr>
              <a:t>, … </a:t>
            </a:r>
            <a:endParaRPr lang="cs-CZ" dirty="0">
              <a:solidFill>
                <a:srgbClr val="6773B6"/>
              </a:solidFill>
            </a:endParaRPr>
          </a:p>
          <a:p>
            <a:pPr lvl="2"/>
            <a:endParaRPr lang="cs-CZ" dirty="0" smtClean="0">
              <a:solidFill>
                <a:srgbClr val="6773B6"/>
              </a:solidFill>
            </a:endParaRPr>
          </a:p>
          <a:p>
            <a:pPr lvl="2"/>
            <a:r>
              <a:rPr lang="cs-CZ" dirty="0" err="1" smtClean="0">
                <a:solidFill>
                  <a:srgbClr val="6773B6"/>
                </a:solidFill>
              </a:rPr>
              <a:t>Security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  <a:r>
              <a:rPr lang="cs-CZ" dirty="0" err="1">
                <a:solidFill>
                  <a:srgbClr val="6773B6"/>
                </a:solidFill>
              </a:rPr>
              <a:t>Information</a:t>
            </a:r>
            <a:r>
              <a:rPr lang="cs-CZ" dirty="0">
                <a:solidFill>
                  <a:srgbClr val="6773B6"/>
                </a:solidFill>
              </a:rPr>
              <a:t> and </a:t>
            </a:r>
            <a:r>
              <a:rPr lang="cs-CZ" dirty="0" err="1">
                <a:solidFill>
                  <a:srgbClr val="6773B6"/>
                </a:solidFill>
              </a:rPr>
              <a:t>Event</a:t>
            </a:r>
            <a:r>
              <a:rPr lang="cs-CZ" dirty="0">
                <a:solidFill>
                  <a:srgbClr val="6773B6"/>
                </a:solidFill>
              </a:rPr>
              <a:t> Management </a:t>
            </a:r>
          </a:p>
          <a:p>
            <a:pPr lvl="2"/>
            <a:r>
              <a:rPr lang="cs-CZ" dirty="0">
                <a:solidFill>
                  <a:srgbClr val="6773B6"/>
                </a:solidFill>
              </a:rPr>
              <a:t>Vulnerability Management Systems</a:t>
            </a:r>
          </a:p>
          <a:p>
            <a:pPr lvl="2"/>
            <a:endParaRPr lang="cs-CZ" dirty="0" smtClean="0">
              <a:solidFill>
                <a:srgbClr val="6773B6"/>
              </a:solidFill>
            </a:endParaRPr>
          </a:p>
          <a:p>
            <a:pPr lvl="2"/>
            <a:r>
              <a:rPr lang="cs-CZ" dirty="0" smtClean="0">
                <a:solidFill>
                  <a:srgbClr val="6773B6"/>
                </a:solidFill>
              </a:rPr>
              <a:t>Web </a:t>
            </a:r>
            <a:r>
              <a:rPr lang="cs-CZ" dirty="0" err="1" smtClean="0">
                <a:solidFill>
                  <a:srgbClr val="6773B6"/>
                </a:solidFill>
              </a:rPr>
              <a:t>Application</a:t>
            </a:r>
            <a:r>
              <a:rPr lang="cs-CZ" dirty="0" smtClean="0">
                <a:solidFill>
                  <a:srgbClr val="6773B6"/>
                </a:solidFill>
              </a:rPr>
              <a:t> Firewall </a:t>
            </a:r>
          </a:p>
          <a:p>
            <a:pPr lvl="2"/>
            <a:r>
              <a:rPr lang="cs-CZ" dirty="0" smtClean="0">
                <a:solidFill>
                  <a:srgbClr val="6773B6"/>
                </a:solidFill>
              </a:rPr>
              <a:t>Data </a:t>
            </a:r>
            <a:r>
              <a:rPr lang="cs-CZ" dirty="0" err="1" smtClean="0">
                <a:solidFill>
                  <a:srgbClr val="6773B6"/>
                </a:solidFill>
              </a:rPr>
              <a:t>Loss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  <a:r>
              <a:rPr lang="cs-CZ" dirty="0" err="1" smtClean="0">
                <a:solidFill>
                  <a:srgbClr val="6773B6"/>
                </a:solidFill>
              </a:rPr>
              <a:t>Prevention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</a:p>
          <a:p>
            <a:pPr lvl="2"/>
            <a:r>
              <a:rPr lang="cs-CZ" dirty="0">
                <a:solidFill>
                  <a:srgbClr val="6773B6"/>
                </a:solidFill>
              </a:rPr>
              <a:t>Network </a:t>
            </a:r>
            <a:r>
              <a:rPr lang="cs-CZ" dirty="0" err="1">
                <a:solidFill>
                  <a:srgbClr val="6773B6"/>
                </a:solidFill>
              </a:rPr>
              <a:t>Behavior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 smtClean="0">
                <a:solidFill>
                  <a:srgbClr val="6773B6"/>
                </a:solidFill>
              </a:rPr>
              <a:t>Analysis</a:t>
            </a:r>
            <a:endParaRPr lang="cs-CZ" dirty="0">
              <a:solidFill>
                <a:srgbClr val="6773B6"/>
              </a:solidFill>
            </a:endParaRPr>
          </a:p>
          <a:p>
            <a:pPr lvl="2"/>
            <a:r>
              <a:rPr lang="cs-CZ" dirty="0" smtClean="0">
                <a:solidFill>
                  <a:srgbClr val="6773B6"/>
                </a:solidFill>
              </a:rPr>
              <a:t>Mobile </a:t>
            </a:r>
            <a:r>
              <a:rPr lang="cs-CZ" dirty="0" err="1">
                <a:solidFill>
                  <a:srgbClr val="6773B6"/>
                </a:solidFill>
              </a:rPr>
              <a:t>Endpoint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>
                <a:solidFill>
                  <a:srgbClr val="6773B6"/>
                </a:solidFill>
              </a:rPr>
              <a:t>Protection</a:t>
            </a:r>
            <a:r>
              <a:rPr lang="cs-CZ" dirty="0">
                <a:solidFill>
                  <a:srgbClr val="6773B6"/>
                </a:solidFill>
              </a:rPr>
              <a:t> </a:t>
            </a:r>
            <a:endParaRPr lang="cs-CZ" dirty="0" smtClean="0">
              <a:solidFill>
                <a:srgbClr val="6773B6"/>
              </a:solidFill>
            </a:endParaRPr>
          </a:p>
          <a:p>
            <a:pPr marL="377100" lvl="2" indent="0">
              <a:buNone/>
            </a:pP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</a:rPr>
              <a:t>Vzdělávání koncových uživatelů v oblasti aktuálních bezpečnostních hrozeb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</a:rPr>
              <a:t>Důkladná kontrola </a:t>
            </a:r>
            <a:r>
              <a:rPr lang="cs-CZ" dirty="0" smtClean="0">
                <a:solidFill>
                  <a:srgbClr val="6773B6"/>
                </a:solidFill>
              </a:rPr>
              <a:t>zaměstnanců </a:t>
            </a:r>
            <a:endParaRPr lang="cs-CZ" dirty="0">
              <a:solidFill>
                <a:srgbClr val="6773B6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4638"/>
            <a:ext cx="3818384" cy="3809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53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Budoucnost</a:t>
            </a:r>
            <a:r>
              <a:rPr lang="en-US" dirty="0"/>
              <a:t> </a:t>
            </a:r>
            <a:r>
              <a:rPr lang="en-US" dirty="0" smtClean="0"/>
              <a:t>a trendy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2" y="4509120"/>
            <a:ext cx="8396627" cy="20162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6773B6"/>
                </a:solidFill>
              </a:rPr>
              <a:t>Internet </a:t>
            </a:r>
            <a:r>
              <a:rPr lang="cs-CZ" sz="1600" dirty="0" err="1" smtClean="0">
                <a:solidFill>
                  <a:srgbClr val="6773B6"/>
                </a:solidFill>
              </a:rPr>
              <a:t>of</a:t>
            </a:r>
            <a:r>
              <a:rPr lang="cs-CZ" sz="1600" dirty="0" smtClean="0">
                <a:solidFill>
                  <a:srgbClr val="6773B6"/>
                </a:solidFill>
              </a:rPr>
              <a:t> </a:t>
            </a:r>
            <a:r>
              <a:rPr lang="cs-CZ" sz="1600" dirty="0" err="1" smtClean="0">
                <a:solidFill>
                  <a:srgbClr val="6773B6"/>
                </a:solidFill>
              </a:rPr>
              <a:t>Things</a:t>
            </a:r>
            <a:r>
              <a:rPr lang="cs-CZ" sz="1600" dirty="0" smtClean="0">
                <a:solidFill>
                  <a:srgbClr val="6773B6"/>
                </a:solidFill>
              </a:rPr>
              <a:t> – lékařské přístroje, </a:t>
            </a:r>
            <a:r>
              <a:rPr lang="cs-CZ" sz="1600" dirty="0" err="1" smtClean="0">
                <a:solidFill>
                  <a:srgbClr val="6773B6"/>
                </a:solidFill>
              </a:rPr>
              <a:t>smart</a:t>
            </a:r>
            <a:r>
              <a:rPr lang="cs-CZ" sz="1600" dirty="0" smtClean="0">
                <a:solidFill>
                  <a:srgbClr val="6773B6"/>
                </a:solidFill>
              </a:rPr>
              <a:t> </a:t>
            </a:r>
            <a:r>
              <a:rPr lang="cs-CZ" sz="1600" dirty="0" err="1" smtClean="0">
                <a:solidFill>
                  <a:srgbClr val="6773B6"/>
                </a:solidFill>
              </a:rPr>
              <a:t>cars</a:t>
            </a:r>
            <a:r>
              <a:rPr lang="cs-CZ" sz="1600" dirty="0" smtClean="0">
                <a:solidFill>
                  <a:srgbClr val="6773B6"/>
                </a:solidFill>
              </a:rPr>
              <a:t>, </a:t>
            </a:r>
            <a:r>
              <a:rPr lang="cs-CZ" sz="1600" dirty="0" err="1" smtClean="0">
                <a:solidFill>
                  <a:srgbClr val="6773B6"/>
                </a:solidFill>
              </a:rPr>
              <a:t>smart</a:t>
            </a:r>
            <a:r>
              <a:rPr lang="cs-CZ" sz="1600" dirty="0" smtClean="0">
                <a:solidFill>
                  <a:srgbClr val="6773B6"/>
                </a:solidFill>
              </a:rPr>
              <a:t> </a:t>
            </a:r>
            <a:r>
              <a:rPr lang="cs-CZ" sz="1600" dirty="0" err="1" smtClean="0">
                <a:solidFill>
                  <a:srgbClr val="6773B6"/>
                </a:solidFill>
              </a:rPr>
              <a:t>home</a:t>
            </a:r>
            <a:r>
              <a:rPr lang="cs-CZ" sz="1600" dirty="0" smtClean="0">
                <a:solidFill>
                  <a:srgbClr val="6773B6"/>
                </a:solidFill>
              </a:rPr>
              <a:t> </a:t>
            </a:r>
            <a:endParaRPr lang="en-US" sz="1600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6773B6"/>
                </a:solidFill>
              </a:rPr>
              <a:t>Mobilní zařízení - hlavní nástroj pro práci </a:t>
            </a:r>
            <a:r>
              <a:rPr lang="en-US" sz="1600" dirty="0" smtClean="0">
                <a:solidFill>
                  <a:srgbClr val="6773B6"/>
                </a:solidFill>
              </a:rPr>
              <a:t>&amp; z</a:t>
            </a:r>
            <a:r>
              <a:rPr lang="cs-CZ" sz="1600" dirty="0" smtClean="0">
                <a:solidFill>
                  <a:srgbClr val="6773B6"/>
                </a:solidFill>
              </a:rPr>
              <a:t>á</a:t>
            </a:r>
            <a:r>
              <a:rPr lang="en-US" sz="1600" dirty="0" err="1" smtClean="0">
                <a:solidFill>
                  <a:srgbClr val="6773B6"/>
                </a:solidFill>
              </a:rPr>
              <a:t>bavu</a:t>
            </a:r>
            <a:r>
              <a:rPr lang="en-US" sz="1600" dirty="0" smtClean="0">
                <a:solidFill>
                  <a:srgbClr val="6773B6"/>
                </a:solidFill>
              </a:rPr>
              <a:t> </a:t>
            </a:r>
            <a:endParaRPr lang="cs-CZ" sz="1600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smtClean="0">
                <a:solidFill>
                  <a:srgbClr val="6773B6"/>
                </a:solidFill>
              </a:rPr>
              <a:t>C</a:t>
            </a:r>
            <a:r>
              <a:rPr lang="cs-CZ" sz="1600" dirty="0" err="1" smtClean="0">
                <a:solidFill>
                  <a:srgbClr val="6773B6"/>
                </a:solidFill>
              </a:rPr>
              <a:t>ílem</a:t>
            </a:r>
            <a:r>
              <a:rPr lang="cs-CZ" sz="1600" dirty="0" smtClean="0">
                <a:solidFill>
                  <a:srgbClr val="6773B6"/>
                </a:solidFill>
              </a:rPr>
              <a:t> budou i menší společnosti a jiné oblasti trhu (např. školství)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6773B6"/>
                </a:solidFill>
              </a:rPr>
              <a:t>Více útoků s jiným cílem než je finanční zisk – destrukce/vandalismus a politický/ideologický zájem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1600" dirty="0" smtClean="0">
                <a:solidFill>
                  <a:srgbClr val="6773B6"/>
                </a:solidFill>
              </a:rPr>
              <a:t>Vznik nových zákonů, vyhlášek, regulací </a:t>
            </a:r>
            <a:endParaRPr lang="cs-CZ" sz="1600" dirty="0">
              <a:solidFill>
                <a:srgbClr val="6773B6"/>
              </a:solidFill>
            </a:endParaRPr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42" y="1417638"/>
            <a:ext cx="7272809" cy="293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08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24744"/>
            <a:ext cx="5480446" cy="4284712"/>
          </a:xfrm>
        </p:spPr>
      </p:pic>
    </p:spTree>
    <p:extLst>
      <p:ext uri="{BB962C8B-B14F-4D97-AF65-F5344CB8AC3E}">
        <p14:creationId xmlns:p14="http://schemas.microsoft.com/office/powerpoint/2010/main" val="4470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47664" y="2060848"/>
            <a:ext cx="3960440" cy="2952328"/>
          </a:xfrm>
        </p:spPr>
        <p:txBody>
          <a:bodyPr>
            <a:noAutofit/>
          </a:bodyPr>
          <a:lstStyle/>
          <a:p>
            <a:pPr algn="ctr"/>
            <a:r>
              <a:rPr lang="cs-CZ" sz="28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Děkuji za </a:t>
            </a:r>
            <a:r>
              <a:rPr lang="cs-CZ" sz="28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pozornost</a:t>
            </a:r>
          </a:p>
          <a:p>
            <a:pPr algn="ctr"/>
            <a:endParaRPr lang="cs-CZ" sz="2800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cs-CZ" sz="28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Otázky?</a:t>
            </a:r>
          </a:p>
          <a:p>
            <a:pPr algn="ctr"/>
            <a:endParaRPr lang="cs-CZ" sz="2800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cs-CZ" sz="2800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Lukas.Blaha</a:t>
            </a:r>
            <a:r>
              <a:rPr lang="en-US" sz="2800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@aec.cz</a:t>
            </a:r>
            <a:endParaRPr lang="cs-CZ" sz="2800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140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6773B6"/>
                </a:solidFill>
              </a:rPr>
              <a:t>V IT </a:t>
            </a:r>
            <a:r>
              <a:rPr lang="en-US" dirty="0" err="1">
                <a:solidFill>
                  <a:srgbClr val="6773B6"/>
                </a:solidFill>
              </a:rPr>
              <a:t>bezpe</a:t>
            </a:r>
            <a:r>
              <a:rPr lang="cs-CZ" dirty="0">
                <a:solidFill>
                  <a:srgbClr val="6773B6"/>
                </a:solidFill>
              </a:rPr>
              <a:t>č</a:t>
            </a:r>
            <a:r>
              <a:rPr lang="en-US" dirty="0" err="1">
                <a:solidFill>
                  <a:srgbClr val="6773B6"/>
                </a:solidFill>
              </a:rPr>
              <a:t>nosti</a:t>
            </a:r>
            <a:r>
              <a:rPr lang="en-US" dirty="0">
                <a:solidFill>
                  <a:srgbClr val="6773B6"/>
                </a:solidFill>
              </a:rPr>
              <a:t> </a:t>
            </a:r>
            <a:r>
              <a:rPr lang="cs-CZ" dirty="0">
                <a:solidFill>
                  <a:srgbClr val="6773B6"/>
                </a:solidFill>
              </a:rPr>
              <a:t>více než </a:t>
            </a:r>
            <a:r>
              <a:rPr lang="en-US" dirty="0">
                <a:solidFill>
                  <a:srgbClr val="6773B6"/>
                </a:solidFill>
              </a:rPr>
              <a:t>5 let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6773B6"/>
                </a:solidFill>
              </a:rPr>
              <a:t>Penetra</a:t>
            </a:r>
            <a:r>
              <a:rPr lang="cs-CZ" dirty="0">
                <a:solidFill>
                  <a:srgbClr val="6773B6"/>
                </a:solidFill>
              </a:rPr>
              <a:t>ční testy </a:t>
            </a:r>
            <a:r>
              <a:rPr lang="en-US" dirty="0">
                <a:solidFill>
                  <a:srgbClr val="6773B6"/>
                </a:solidFill>
              </a:rPr>
              <a:t>&amp; testy s</a:t>
            </a:r>
            <a:r>
              <a:rPr lang="cs-CZ" dirty="0" err="1">
                <a:solidFill>
                  <a:srgbClr val="6773B6"/>
                </a:solidFill>
              </a:rPr>
              <a:t>ociální</a:t>
            </a:r>
            <a:r>
              <a:rPr lang="en-US" dirty="0">
                <a:solidFill>
                  <a:srgbClr val="6773B6"/>
                </a:solidFill>
              </a:rPr>
              <a:t>m</a:t>
            </a:r>
            <a:r>
              <a:rPr lang="cs-CZ" dirty="0">
                <a:solidFill>
                  <a:srgbClr val="6773B6"/>
                </a:solidFill>
              </a:rPr>
              <a:t> inženýrství</a:t>
            </a:r>
            <a:r>
              <a:rPr lang="en-US" dirty="0">
                <a:solidFill>
                  <a:srgbClr val="6773B6"/>
                </a:solidFill>
              </a:rPr>
              <a:t>m</a:t>
            </a:r>
            <a:r>
              <a:rPr lang="cs-CZ" dirty="0">
                <a:solidFill>
                  <a:srgbClr val="6773B6"/>
                </a:solidFill>
              </a:rPr>
              <a:t>   </a:t>
            </a:r>
          </a:p>
          <a:p>
            <a:pPr marL="0" indent="0"/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</a:rPr>
              <a:t>Implementace bezpečnostních technologií</a:t>
            </a:r>
          </a:p>
          <a:p>
            <a:pPr>
              <a:buFont typeface="Wingdings" panose="05000000000000000000" pitchFamily="2" charset="2"/>
              <a:buChar char="q"/>
            </a:pPr>
            <a:endParaRPr lang="en-US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>
                <a:solidFill>
                  <a:srgbClr val="6773B6"/>
                </a:solidFill>
              </a:rPr>
              <a:t>Mobiln</a:t>
            </a:r>
            <a:r>
              <a:rPr lang="cs-CZ" dirty="0">
                <a:solidFill>
                  <a:srgbClr val="6773B6"/>
                </a:solidFill>
              </a:rPr>
              <a:t>í technologie a trendy </a:t>
            </a:r>
          </a:p>
          <a:p>
            <a:pPr marL="0" indent="0"/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</a:rPr>
              <a:t>Zákazníci typu: </a:t>
            </a:r>
          </a:p>
          <a:p>
            <a:pPr lvl="2"/>
            <a:r>
              <a:rPr lang="cs-CZ" dirty="0">
                <a:solidFill>
                  <a:srgbClr val="6773B6"/>
                </a:solidFill>
              </a:rPr>
              <a:t>Finanční sektor</a:t>
            </a:r>
          </a:p>
          <a:p>
            <a:pPr lvl="2"/>
            <a:r>
              <a:rPr lang="cs-CZ" dirty="0">
                <a:solidFill>
                  <a:srgbClr val="6773B6"/>
                </a:solidFill>
              </a:rPr>
              <a:t>Telekomunikace</a:t>
            </a:r>
          </a:p>
          <a:p>
            <a:pPr lvl="2"/>
            <a:r>
              <a:rPr lang="cs-CZ" dirty="0">
                <a:solidFill>
                  <a:srgbClr val="6773B6"/>
                </a:solidFill>
              </a:rPr>
              <a:t>Energie </a:t>
            </a:r>
          </a:p>
          <a:p>
            <a:pPr lvl="2"/>
            <a:r>
              <a:rPr lang="cs-CZ" dirty="0">
                <a:solidFill>
                  <a:srgbClr val="6773B6"/>
                </a:solidFill>
              </a:rPr>
              <a:t>Farmacie</a:t>
            </a:r>
          </a:p>
          <a:p>
            <a:pPr lvl="2"/>
            <a:r>
              <a:rPr lang="cs-CZ" dirty="0" err="1">
                <a:solidFill>
                  <a:srgbClr val="6773B6"/>
                </a:solidFill>
              </a:rPr>
              <a:t>Ecommerce</a:t>
            </a:r>
            <a:r>
              <a:rPr lang="cs-CZ" dirty="0">
                <a:solidFill>
                  <a:srgbClr val="6773B6"/>
                </a:solidFill>
              </a:rPr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4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Obsah</a:t>
            </a:r>
            <a:r>
              <a:rPr lang="en-US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7670656" cy="478634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Jaké jsou cíle útoků? </a:t>
            </a:r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Kdo a proč útočí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?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Jakým způsobem útočí? </a:t>
            </a:r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Jaké existují ochrany? 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Okénko do budoucnosti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7638"/>
            <a:ext cx="4634905" cy="309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Kdo byl napaden?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7670656" cy="478634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Finanční sektor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JP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Morgan Chase,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Multi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-Bank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Cyberheist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</a:p>
          <a:p>
            <a:pPr marL="0" indent="0"/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      </a:t>
            </a:r>
            <a:r>
              <a:rPr lang="en-US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Global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Payments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Íránské banky,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American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Business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Hack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Citigroup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Telco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Vodafone, T-Mobile, AT</a:t>
            </a:r>
            <a:r>
              <a:rPr lang="en-US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&amp;T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IT –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Adobe, Apple, HP,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Kaspersky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Lab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RSA, 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HBGary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Web/e-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commerce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AshleyMadison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CarPhone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Living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Social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Linkedin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Twitter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Ebay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SnapChat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Zdravotní </a:t>
            </a:r>
            <a:r>
              <a:rPr lang="cs-CZ" dirty="0">
                <a:solidFill>
                  <a:srgbClr val="6773B6"/>
                </a:solidFill>
              </a:rPr>
              <a:t>organizace – Anthem, </a:t>
            </a:r>
            <a:r>
              <a:rPr lang="cs-CZ" dirty="0" err="1" smtClean="0">
                <a:solidFill>
                  <a:srgbClr val="6773B6"/>
                </a:solidFill>
              </a:rPr>
              <a:t>CareFirst</a:t>
            </a:r>
            <a:r>
              <a:rPr lang="cs-CZ" dirty="0" smtClean="0">
                <a:solidFill>
                  <a:srgbClr val="6773B6"/>
                </a:solidFill>
              </a:rPr>
              <a:t>, </a:t>
            </a:r>
            <a:r>
              <a:rPr lang="cs-CZ" dirty="0" err="1">
                <a:solidFill>
                  <a:srgbClr val="6773B6"/>
                </a:solidFill>
              </a:rPr>
              <a:t>Premera</a:t>
            </a: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Armáda </a:t>
            </a:r>
            <a:r>
              <a:rPr lang="cs-CZ" dirty="0">
                <a:solidFill>
                  <a:srgbClr val="6773B6"/>
                </a:solidFill>
              </a:rPr>
              <a:t>– US </a:t>
            </a:r>
            <a:r>
              <a:rPr lang="cs-CZ" dirty="0" err="1">
                <a:solidFill>
                  <a:srgbClr val="6773B6"/>
                </a:solidFill>
              </a:rPr>
              <a:t>Military</a:t>
            </a:r>
            <a:r>
              <a:rPr lang="cs-CZ" dirty="0">
                <a:solidFill>
                  <a:srgbClr val="6773B6"/>
                </a:solidFill>
              </a:rPr>
              <a:t>, </a:t>
            </a:r>
            <a:r>
              <a:rPr lang="cs-CZ" dirty="0" err="1">
                <a:solidFill>
                  <a:srgbClr val="6773B6"/>
                </a:solidFill>
              </a:rPr>
              <a:t>Stratfor</a:t>
            </a:r>
            <a:r>
              <a:rPr lang="cs-CZ" dirty="0">
                <a:solidFill>
                  <a:srgbClr val="6773B6"/>
                </a:solidFill>
              </a:rPr>
              <a:t>, US </a:t>
            </a:r>
            <a:r>
              <a:rPr lang="cs-CZ" dirty="0" err="1">
                <a:solidFill>
                  <a:srgbClr val="6773B6"/>
                </a:solidFill>
              </a:rPr>
              <a:t>Army</a:t>
            </a: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Obchod </a:t>
            </a:r>
            <a:r>
              <a:rPr lang="cs-CZ" dirty="0">
                <a:solidFill>
                  <a:srgbClr val="6773B6"/>
                </a:solidFill>
              </a:rPr>
              <a:t>– UPS, Target, </a:t>
            </a:r>
            <a:r>
              <a:rPr lang="cs-CZ" dirty="0" err="1">
                <a:solidFill>
                  <a:srgbClr val="6773B6"/>
                </a:solidFill>
              </a:rPr>
              <a:t>Home</a:t>
            </a:r>
            <a:r>
              <a:rPr lang="cs-CZ" dirty="0">
                <a:solidFill>
                  <a:srgbClr val="6773B6"/>
                </a:solidFill>
              </a:rPr>
              <a:t> Depot, </a:t>
            </a:r>
            <a:r>
              <a:rPr lang="cs-CZ" dirty="0" err="1">
                <a:solidFill>
                  <a:srgbClr val="6773B6"/>
                </a:solidFill>
              </a:rPr>
              <a:t>Starbucks</a:t>
            </a: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Vládní </a:t>
            </a:r>
            <a:r>
              <a:rPr lang="cs-CZ" dirty="0">
                <a:solidFill>
                  <a:srgbClr val="6773B6"/>
                </a:solidFill>
              </a:rPr>
              <a:t>organizace – US OPM, Turecko, Sýrie, Austrálie, </a:t>
            </a:r>
            <a:r>
              <a:rPr lang="cs-CZ" dirty="0" err="1">
                <a:solidFill>
                  <a:srgbClr val="6773B6"/>
                </a:solidFill>
              </a:rPr>
              <a:t>Jížní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smtClean="0">
                <a:solidFill>
                  <a:srgbClr val="6773B6"/>
                </a:solidFill>
              </a:rPr>
              <a:t>Afrika</a:t>
            </a:r>
            <a:endParaRPr lang="en-US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Průmysl </a:t>
            </a:r>
            <a:r>
              <a:rPr lang="en-US" dirty="0" smtClean="0">
                <a:solidFill>
                  <a:srgbClr val="6773B6"/>
                </a:solidFill>
              </a:rPr>
              <a:t>&amp; </a:t>
            </a:r>
            <a:r>
              <a:rPr lang="en-US" dirty="0" err="1" smtClean="0">
                <a:solidFill>
                  <a:srgbClr val="6773B6"/>
                </a:solidFill>
              </a:rPr>
              <a:t>infrastruktura</a:t>
            </a:r>
            <a:r>
              <a:rPr lang="en-US" dirty="0" smtClean="0">
                <a:solidFill>
                  <a:srgbClr val="6773B6"/>
                </a:solidFill>
              </a:rPr>
              <a:t> </a:t>
            </a:r>
            <a:r>
              <a:rPr lang="cs-CZ" dirty="0" smtClean="0">
                <a:solidFill>
                  <a:srgbClr val="6773B6"/>
                </a:solidFill>
              </a:rPr>
              <a:t>– </a:t>
            </a:r>
            <a:r>
              <a:rPr lang="cs-CZ" dirty="0" err="1">
                <a:solidFill>
                  <a:srgbClr val="6773B6"/>
                </a:solidFill>
              </a:rPr>
              <a:t>Israel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>
                <a:solidFill>
                  <a:srgbClr val="6773B6"/>
                </a:solidFill>
              </a:rPr>
              <a:t>Power</a:t>
            </a:r>
            <a:r>
              <a:rPr lang="cs-CZ" dirty="0">
                <a:solidFill>
                  <a:srgbClr val="6773B6"/>
                </a:solidFill>
              </a:rPr>
              <a:t> Plant (červ </a:t>
            </a:r>
            <a:r>
              <a:rPr lang="cs-CZ" dirty="0" err="1">
                <a:solidFill>
                  <a:srgbClr val="6773B6"/>
                </a:solidFill>
              </a:rPr>
              <a:t>Stuxnet</a:t>
            </a:r>
            <a:r>
              <a:rPr lang="cs-CZ" dirty="0">
                <a:solidFill>
                  <a:srgbClr val="6773B6"/>
                </a:solidFill>
              </a:rPr>
              <a:t>), </a:t>
            </a:r>
            <a:r>
              <a:rPr lang="cs-CZ" dirty="0" err="1">
                <a:solidFill>
                  <a:srgbClr val="6773B6"/>
                </a:solidFill>
              </a:rPr>
              <a:t>Ukraine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>
                <a:solidFill>
                  <a:srgbClr val="6773B6"/>
                </a:solidFill>
              </a:rPr>
              <a:t>Energy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 smtClean="0">
                <a:solidFill>
                  <a:srgbClr val="6773B6"/>
                </a:solidFill>
              </a:rPr>
              <a:t>Grid</a:t>
            </a: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46138"/>
            <a:ext cx="2753598" cy="183239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183" y="3573016"/>
            <a:ext cx="3264591" cy="183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86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Kdo a proč?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285720" y="1500174"/>
            <a:ext cx="7670656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Typy útočníků a jejich motivace </a:t>
            </a:r>
          </a:p>
          <a:p>
            <a:pPr lvl="2"/>
            <a:r>
              <a:rPr lang="cs-CZ" dirty="0" err="1">
                <a:solidFill>
                  <a:srgbClr val="6773B6"/>
                </a:solidFill>
              </a:rPr>
              <a:t>White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>
                <a:solidFill>
                  <a:srgbClr val="6773B6"/>
                </a:solidFill>
              </a:rPr>
              <a:t>Hat</a:t>
            </a:r>
            <a:r>
              <a:rPr lang="cs-CZ" dirty="0">
                <a:solidFill>
                  <a:srgbClr val="6773B6"/>
                </a:solidFill>
              </a:rPr>
              <a:t> Hacker – „</a:t>
            </a:r>
            <a:r>
              <a:rPr lang="cs-CZ" dirty="0" err="1">
                <a:solidFill>
                  <a:srgbClr val="6773B6"/>
                </a:solidFill>
              </a:rPr>
              <a:t>good</a:t>
            </a:r>
            <a:r>
              <a:rPr lang="cs-CZ" dirty="0">
                <a:solidFill>
                  <a:srgbClr val="6773B6"/>
                </a:solidFill>
              </a:rPr>
              <a:t> </a:t>
            </a:r>
            <a:r>
              <a:rPr lang="cs-CZ" dirty="0" err="1">
                <a:solidFill>
                  <a:srgbClr val="6773B6"/>
                </a:solidFill>
              </a:rPr>
              <a:t>guys</a:t>
            </a:r>
            <a:r>
              <a:rPr lang="cs-CZ" dirty="0" smtClean="0">
                <a:solidFill>
                  <a:srgbClr val="6773B6"/>
                </a:solidFill>
              </a:rPr>
              <a:t>“</a:t>
            </a:r>
          </a:p>
          <a:p>
            <a:pPr lvl="2"/>
            <a:endParaRPr lang="cs-CZ" dirty="0">
              <a:solidFill>
                <a:srgbClr val="6773B6"/>
              </a:solidFill>
            </a:endParaRPr>
          </a:p>
          <a:p>
            <a:pPr lvl="2"/>
            <a:r>
              <a:rPr lang="cs-CZ" dirty="0">
                <a:solidFill>
                  <a:srgbClr val="6773B6"/>
                </a:solidFill>
              </a:rPr>
              <a:t>Black </a:t>
            </a:r>
            <a:r>
              <a:rPr lang="cs-CZ" dirty="0" err="1">
                <a:solidFill>
                  <a:srgbClr val="6773B6"/>
                </a:solidFill>
              </a:rPr>
              <a:t>Hat</a:t>
            </a:r>
            <a:r>
              <a:rPr lang="cs-CZ" dirty="0">
                <a:solidFill>
                  <a:srgbClr val="6773B6"/>
                </a:solidFill>
              </a:rPr>
              <a:t> Hacker - finanční </a:t>
            </a:r>
            <a:r>
              <a:rPr lang="cs-CZ" dirty="0" smtClean="0">
                <a:solidFill>
                  <a:srgbClr val="6773B6"/>
                </a:solidFill>
              </a:rPr>
              <a:t>zisk</a:t>
            </a:r>
          </a:p>
          <a:p>
            <a:pPr lvl="2"/>
            <a:endParaRPr lang="cs-CZ" dirty="0">
              <a:solidFill>
                <a:srgbClr val="6773B6"/>
              </a:solidFill>
            </a:endParaRPr>
          </a:p>
          <a:p>
            <a:pPr lvl="2"/>
            <a:r>
              <a:rPr lang="cs-CZ" dirty="0" err="1" smtClean="0">
                <a:solidFill>
                  <a:srgbClr val="6773B6"/>
                </a:solidFill>
              </a:rPr>
              <a:t>Script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  <a:r>
              <a:rPr lang="cs-CZ" dirty="0" err="1" smtClean="0">
                <a:solidFill>
                  <a:srgbClr val="6773B6"/>
                </a:solidFill>
              </a:rPr>
              <a:t>kiddie</a:t>
            </a:r>
            <a:r>
              <a:rPr lang="cs-CZ" dirty="0" smtClean="0">
                <a:solidFill>
                  <a:srgbClr val="6773B6"/>
                </a:solidFill>
              </a:rPr>
              <a:t> – zvědavost, sláva </a:t>
            </a:r>
          </a:p>
          <a:p>
            <a:pPr lvl="2"/>
            <a:endParaRPr lang="cs-CZ" dirty="0">
              <a:solidFill>
                <a:srgbClr val="6773B6"/>
              </a:solidFill>
            </a:endParaRPr>
          </a:p>
          <a:p>
            <a:pPr lvl="2"/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Hacktivista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- p</a:t>
            </a:r>
            <a:r>
              <a:rPr lang="cs-CZ" dirty="0" smtClean="0">
                <a:solidFill>
                  <a:srgbClr val="6773B6"/>
                </a:solidFill>
              </a:rPr>
              <a:t>olitický/společenský/náboženský zájem, odplata </a:t>
            </a:r>
          </a:p>
          <a:p>
            <a:pPr lvl="2"/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lvl="2"/>
            <a:r>
              <a:rPr lang="cs-CZ" dirty="0" smtClean="0">
                <a:solidFill>
                  <a:srgbClr val="6773B6"/>
                </a:solidFill>
              </a:rPr>
              <a:t>Státem podporovaný hacker – „</a:t>
            </a:r>
            <a:r>
              <a:rPr lang="cs-CZ" dirty="0" err="1" smtClean="0">
                <a:solidFill>
                  <a:srgbClr val="6773B6"/>
                </a:solidFill>
              </a:rPr>
              <a:t>control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  <a:r>
              <a:rPr lang="cs-CZ" dirty="0" err="1" smtClean="0">
                <a:solidFill>
                  <a:srgbClr val="6773B6"/>
                </a:solidFill>
              </a:rPr>
              <a:t>cyberspace</a:t>
            </a:r>
            <a:r>
              <a:rPr lang="cs-CZ" dirty="0" smtClean="0">
                <a:solidFill>
                  <a:srgbClr val="6773B6"/>
                </a:solidFill>
              </a:rPr>
              <a:t>“, armádní cíle </a:t>
            </a:r>
          </a:p>
          <a:p>
            <a:pPr lvl="2"/>
            <a:endParaRPr lang="cs-CZ" dirty="0" smtClean="0">
              <a:solidFill>
                <a:srgbClr val="6773B6"/>
              </a:solidFill>
            </a:endParaRPr>
          </a:p>
          <a:p>
            <a:pPr lvl="2"/>
            <a:r>
              <a:rPr lang="cs-CZ" dirty="0" smtClean="0">
                <a:solidFill>
                  <a:srgbClr val="6773B6"/>
                </a:solidFill>
              </a:rPr>
              <a:t>Špión - konkurenční boj </a:t>
            </a:r>
          </a:p>
          <a:p>
            <a:pPr lvl="2"/>
            <a:endParaRPr lang="cs-CZ" dirty="0">
              <a:solidFill>
                <a:srgbClr val="6773B6"/>
              </a:solidFill>
            </a:endParaRPr>
          </a:p>
          <a:p>
            <a:pPr lvl="2"/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Kyberterorista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šíření strachu a paniky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28332"/>
            <a:ext cx="3563888" cy="200787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4664"/>
            <a:ext cx="2664296" cy="309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Kdo a proč?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210" y="1417638"/>
            <a:ext cx="4024268" cy="5440362"/>
          </a:xfrm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285720" y="1500174"/>
            <a:ext cx="4848490" cy="47863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000" indent="-342000" algn="l" defTabSz="914400" rtl="0" eaLnBrk="1" latinLnBrk="0" hangingPunct="1">
              <a:spcBef>
                <a:spcPts val="432"/>
              </a:spcBef>
              <a:buFont typeface="Wingdings" pitchFamily="2" charset="2"/>
              <a:buChar char="§"/>
              <a:defRPr lang="cs-CZ" sz="18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cs-CZ" sz="1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cs-CZ" sz="18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Dříve útoky jednotlivců za účelem osobní slávy</a:t>
            </a:r>
          </a:p>
          <a:p>
            <a:pPr marL="0" indent="0"/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Dnes specializované a velmi motivované </a:t>
            </a:r>
          </a:p>
          <a:p>
            <a:pPr marL="0" indent="0"/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      skupiny</a:t>
            </a:r>
            <a:r>
              <a:rPr lang="en-US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útočníků, kteří mají dostatek zdrojů </a:t>
            </a:r>
          </a:p>
          <a:p>
            <a:pPr marL="0" indent="0"/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     (peněz, znalostí, času)</a:t>
            </a:r>
          </a:p>
          <a:p>
            <a:pPr marL="0" indent="0"/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(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ne)legální business - 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hacking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na zakázku </a:t>
            </a:r>
          </a:p>
          <a:p>
            <a:pPr marL="0" indent="0"/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     (445 miliard dolarů ročně)  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Malware-kity</a:t>
            </a:r>
            <a:r>
              <a:rPr lang="en-US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b</a:t>
            </a:r>
            <a:r>
              <a:rPr lang="cs-CZ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otnety</a:t>
            </a:r>
            <a:r>
              <a:rPr lang="en-US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exploit – </a:t>
            </a:r>
            <a:r>
              <a:rPr lang="en-US" dirty="0" err="1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komodita</a:t>
            </a:r>
            <a:r>
              <a:rPr lang="en-US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</a:t>
            </a:r>
            <a:endParaRPr lang="cs-CZ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3822061" cy="8537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10" y="5588767"/>
            <a:ext cx="4305901" cy="85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-243409"/>
            <a:ext cx="4716016" cy="325301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Jak?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5720" y="1500174"/>
            <a:ext cx="7670656" cy="478634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Obecný scénář útoku: </a:t>
            </a:r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	1.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Získání </a:t>
            </a:r>
            <a:r>
              <a:rPr lang="cs-CZ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přístupu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fyzicky, </a:t>
            </a:r>
            <a:r>
              <a:rPr lang="en-US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e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-</a:t>
            </a:r>
            <a:r>
              <a:rPr lang="en-US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mail</a:t>
            </a:r>
            <a:r>
              <a:rPr lang="cs-CZ" dirty="0" err="1">
                <a:solidFill>
                  <a:srgbClr val="6773B6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, </a:t>
            </a:r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      pomocí zranitelnosti síťové služby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nebo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aplikace. </a:t>
            </a:r>
          </a:p>
          <a:p>
            <a:pPr fontAlgn="base"/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       Zajištění vzdáleného přístupu do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sítě</a:t>
            </a:r>
            <a:r>
              <a:rPr lang="en-US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 fontAlgn="base"/>
            <a:endParaRPr lang="cs-CZ" dirty="0" smtClean="0"/>
          </a:p>
          <a:p>
            <a:pPr fontAlgn="base"/>
            <a:r>
              <a:rPr lang="cs-CZ" dirty="0" smtClean="0"/>
              <a:t>	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Prohledání </a:t>
            </a:r>
            <a:r>
              <a:rPr lang="cs-CZ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sítě společnosti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hledání dalších zranitelných prvků.</a:t>
            </a:r>
          </a:p>
          <a:p>
            <a:pPr fontAlgn="base"/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	3. </a:t>
            </a:r>
            <a:r>
              <a:rPr lang="cs-CZ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Kompromitace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jednotlivých systémů </a:t>
            </a:r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zajištění kontinuálního pokračování útoku v případě odhalení jednoho z bodů</a:t>
            </a:r>
            <a:r>
              <a:rPr lang="en-US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 fontAlgn="base"/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	4. </a:t>
            </a:r>
            <a:r>
              <a:rPr lang="cs-CZ" dirty="0" smtClean="0">
                <a:solidFill>
                  <a:srgbClr val="FF0000"/>
                </a:solidFill>
              </a:rPr>
              <a:t>Úplná </a:t>
            </a:r>
            <a:r>
              <a:rPr lang="cs-CZ" dirty="0">
                <a:solidFill>
                  <a:srgbClr val="FF0000"/>
                </a:solidFill>
              </a:rPr>
              <a:t>kompromitace </a:t>
            </a:r>
            <a:r>
              <a:rPr lang="cs-CZ" dirty="0" smtClean="0">
                <a:solidFill>
                  <a:srgbClr val="FF0000"/>
                </a:solidFill>
              </a:rPr>
              <a:t>sítě (</a:t>
            </a:r>
            <a:r>
              <a:rPr lang="cs-CZ" dirty="0" err="1" smtClean="0">
                <a:solidFill>
                  <a:srgbClr val="FF0000"/>
                </a:solidFill>
              </a:rPr>
              <a:t>privilege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escalation</a:t>
            </a:r>
            <a:r>
              <a:rPr lang="cs-CZ" dirty="0" smtClean="0">
                <a:solidFill>
                  <a:srgbClr val="FF0000"/>
                </a:solidFill>
              </a:rPr>
              <a:t>)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získání přístupových údajů k serverům, službám, aplikacím a nakonec i k účtům </a:t>
            </a:r>
            <a:r>
              <a:rPr lang="cs-CZ" dirty="0" smtClean="0">
                <a:solidFill>
                  <a:srgbClr val="6773B6"/>
                </a:solidFill>
              </a:rPr>
              <a:t>doménových administrátorů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. </a:t>
            </a:r>
            <a:endParaRPr lang="en-US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fontAlgn="base"/>
            <a:endParaRPr lang="cs-CZ" dirty="0" smtClean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	5.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Sběr a </a:t>
            </a:r>
            <a:r>
              <a:rPr lang="cs-CZ" dirty="0" err="1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exfiltrace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citlivých dat. </a:t>
            </a:r>
          </a:p>
          <a:p>
            <a:pPr fontAlgn="base"/>
            <a:endParaRPr lang="en-US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fontAlgn="base"/>
            <a:r>
              <a:rPr lang="cs-CZ" dirty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	6. </a:t>
            </a:r>
            <a:r>
              <a:rPr lang="cs-CZ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Zahlazení stop </a:t>
            </a:r>
            <a:r>
              <a:rPr lang="cs-CZ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– odstranění všech stop, které byly zanechány. Síť však zůstává kompromitována, aby se mohl útočník vrátit zpět. </a:t>
            </a:r>
            <a:endParaRPr lang="en-US" dirty="0">
              <a:solidFill>
                <a:srgbClr val="6773B6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92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Nejčastější vektory útoku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5109" y="1268760"/>
            <a:ext cx="7670656" cy="28803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sz="1700" dirty="0" smtClean="0">
                <a:solidFill>
                  <a:srgbClr val="6773B6"/>
                </a:solidFill>
                <a:latin typeface="+mj-lt"/>
                <a:ea typeface="+mj-ea"/>
                <a:cs typeface="+mj-cs"/>
              </a:rPr>
              <a:t>Softwarové zranitelnosti – 0-day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7742664" cy="514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3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7670656" cy="1143000"/>
          </a:xfrm>
        </p:spPr>
        <p:txBody>
          <a:bodyPr/>
          <a:lstStyle/>
          <a:p>
            <a:r>
              <a:rPr lang="cs-CZ" dirty="0" smtClean="0"/>
              <a:t>Nejčastější vektory útoku 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289002" y="1417638"/>
            <a:ext cx="845946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Chyby ve webových nebo mobilních aplikacích – SQL </a:t>
            </a:r>
            <a:r>
              <a:rPr lang="cs-CZ" dirty="0" err="1" smtClean="0">
                <a:solidFill>
                  <a:srgbClr val="6773B6"/>
                </a:solidFill>
              </a:rPr>
              <a:t>Injection</a:t>
            </a:r>
            <a:r>
              <a:rPr lang="cs-CZ" dirty="0" smtClean="0">
                <a:solidFill>
                  <a:srgbClr val="6773B6"/>
                </a:solidFill>
              </a:rPr>
              <a:t>, XSS, chybná autentizace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smtClean="0">
                <a:solidFill>
                  <a:srgbClr val="6773B6"/>
                </a:solidFill>
              </a:rPr>
              <a:t>Špatná </a:t>
            </a:r>
            <a:r>
              <a:rPr lang="cs-CZ" dirty="0">
                <a:solidFill>
                  <a:srgbClr val="6773B6"/>
                </a:solidFill>
              </a:rPr>
              <a:t>konfigurace </a:t>
            </a:r>
            <a:r>
              <a:rPr lang="cs-CZ" dirty="0" smtClean="0">
                <a:solidFill>
                  <a:srgbClr val="6773B6"/>
                </a:solidFill>
              </a:rPr>
              <a:t>– nedostatečné autentizační metody, slabá uživatelská hesla</a:t>
            </a:r>
            <a:r>
              <a:rPr lang="en-US" dirty="0" smtClean="0">
                <a:solidFill>
                  <a:srgbClr val="6773B6"/>
                </a:solidFill>
              </a:rPr>
              <a:t>!! </a:t>
            </a:r>
            <a:endParaRPr lang="cs-CZ" dirty="0">
              <a:solidFill>
                <a:srgbClr val="6773B6"/>
              </a:solidFill>
            </a:endParaRPr>
          </a:p>
          <a:p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>
                <a:solidFill>
                  <a:srgbClr val="6773B6"/>
                </a:solidFill>
              </a:rPr>
              <a:t>Malware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6773B6"/>
                </a:solidFill>
              </a:rPr>
              <a:t>vir, červ, trojský kůň, </a:t>
            </a:r>
            <a:r>
              <a:rPr lang="cs-CZ" dirty="0" err="1" smtClean="0">
                <a:solidFill>
                  <a:srgbClr val="6773B6"/>
                </a:solidFill>
              </a:rPr>
              <a:t>rootkit</a:t>
            </a:r>
            <a:r>
              <a:rPr lang="cs-CZ" dirty="0" smtClean="0">
                <a:solidFill>
                  <a:srgbClr val="6773B6"/>
                </a:solidFill>
              </a:rPr>
              <a:t>, </a:t>
            </a:r>
            <a:r>
              <a:rPr lang="cs-CZ" dirty="0" err="1" smtClean="0">
                <a:solidFill>
                  <a:srgbClr val="6773B6"/>
                </a:solidFill>
              </a:rPr>
              <a:t>spyware</a:t>
            </a:r>
            <a:r>
              <a:rPr lang="cs-CZ" dirty="0" smtClean="0">
                <a:solidFill>
                  <a:srgbClr val="6773B6"/>
                </a:solidFill>
              </a:rPr>
              <a:t>, </a:t>
            </a:r>
            <a:r>
              <a:rPr lang="cs-CZ" dirty="0" err="1" smtClean="0">
                <a:solidFill>
                  <a:srgbClr val="6773B6"/>
                </a:solidFill>
              </a:rPr>
              <a:t>backdoor</a:t>
            </a:r>
            <a:r>
              <a:rPr lang="cs-CZ" dirty="0" smtClean="0">
                <a:solidFill>
                  <a:srgbClr val="6773B6"/>
                </a:solidFill>
              </a:rPr>
              <a:t>, </a:t>
            </a:r>
            <a:r>
              <a:rPr lang="cs-CZ" dirty="0" err="1" smtClean="0">
                <a:solidFill>
                  <a:srgbClr val="6773B6"/>
                </a:solidFill>
              </a:rPr>
              <a:t>keylogger</a:t>
            </a:r>
            <a:endParaRPr lang="cs-CZ" dirty="0" smtClean="0">
              <a:solidFill>
                <a:srgbClr val="6773B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6773B6"/>
                </a:solidFill>
              </a:rPr>
              <a:t>r</a:t>
            </a:r>
            <a:r>
              <a:rPr lang="cs-CZ" dirty="0" err="1" smtClean="0">
                <a:solidFill>
                  <a:srgbClr val="6773B6"/>
                </a:solidFill>
              </a:rPr>
              <a:t>ansomware</a:t>
            </a:r>
            <a:endParaRPr lang="cs-CZ" dirty="0" smtClean="0">
              <a:solidFill>
                <a:srgbClr val="6773B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6773B6"/>
                </a:solidFill>
              </a:rPr>
              <a:t>m</a:t>
            </a:r>
            <a:r>
              <a:rPr lang="cs-CZ" dirty="0" err="1" smtClean="0">
                <a:solidFill>
                  <a:srgbClr val="6773B6"/>
                </a:solidFill>
              </a:rPr>
              <a:t>alwaretising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>
                <a:solidFill>
                  <a:srgbClr val="6773B6"/>
                </a:solidFill>
              </a:rPr>
              <a:t>Sociální </a:t>
            </a:r>
            <a:r>
              <a:rPr lang="cs-CZ" dirty="0" smtClean="0">
                <a:solidFill>
                  <a:srgbClr val="6773B6"/>
                </a:solidFill>
              </a:rPr>
              <a:t>inženýrství</a:t>
            </a:r>
            <a:endParaRPr lang="cs-CZ" dirty="0">
              <a:solidFill>
                <a:srgbClr val="6773B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6773B6"/>
                </a:solidFill>
              </a:rPr>
              <a:t>emailový </a:t>
            </a:r>
            <a:r>
              <a:rPr lang="cs-CZ" dirty="0">
                <a:solidFill>
                  <a:srgbClr val="6773B6"/>
                </a:solidFill>
              </a:rPr>
              <a:t>– </a:t>
            </a:r>
            <a:r>
              <a:rPr lang="cs-CZ" dirty="0" err="1" smtClean="0">
                <a:solidFill>
                  <a:srgbClr val="6773B6"/>
                </a:solidFill>
              </a:rPr>
              <a:t>phishing</a:t>
            </a:r>
            <a:endParaRPr lang="cs-CZ" dirty="0" smtClean="0">
              <a:solidFill>
                <a:srgbClr val="6773B6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6773B6"/>
                </a:solidFill>
              </a:rPr>
              <a:t>telefonický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6773B6"/>
                </a:solidFill>
              </a:rPr>
              <a:t>fyzický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6773B6"/>
                </a:solidFill>
              </a:rPr>
              <a:t>sociální sítě</a:t>
            </a:r>
            <a:endParaRPr lang="cs-CZ" dirty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dirty="0" err="1" smtClean="0">
                <a:solidFill>
                  <a:srgbClr val="6773B6"/>
                </a:solidFill>
              </a:rPr>
              <a:t>Inside</a:t>
            </a:r>
            <a:r>
              <a:rPr lang="cs-CZ" dirty="0" smtClean="0">
                <a:solidFill>
                  <a:srgbClr val="6773B6"/>
                </a:solidFill>
              </a:rPr>
              <a:t> </a:t>
            </a:r>
            <a:r>
              <a:rPr lang="cs-CZ" dirty="0" err="1" smtClean="0">
                <a:solidFill>
                  <a:srgbClr val="6773B6"/>
                </a:solidFill>
              </a:rPr>
              <a:t>job</a:t>
            </a:r>
            <a:endParaRPr lang="cs-CZ" dirty="0" smtClean="0">
              <a:solidFill>
                <a:srgbClr val="6773B6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endParaRPr lang="cs-CZ" dirty="0">
              <a:solidFill>
                <a:srgbClr val="6773B6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325770"/>
            <a:ext cx="5332004" cy="349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96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blona_2010_v4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a_2010_v4.potx" id="{A86A7102-D5DE-4162-B363-052EAA8B5F09}" vid="{323EC5AF-4EB0-4F8A-B41C-E435F29DBC77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LB_CyberSecurity_v1</Template>
  <TotalTime>3246</TotalTime>
  <Words>543</Words>
  <Application>Microsoft Office PowerPoint</Application>
  <PresentationFormat>Předvádění na obrazovce (4:3)</PresentationFormat>
  <Paragraphs>158</Paragraphs>
  <Slides>13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sablona_2010_v4</vt:lpstr>
      <vt:lpstr>Úvod do kybernetické (ne)bezpečnosti</vt:lpstr>
      <vt:lpstr>Bio</vt:lpstr>
      <vt:lpstr>Obsah </vt:lpstr>
      <vt:lpstr>Kdo byl napaden? </vt:lpstr>
      <vt:lpstr>Kdo a proč?</vt:lpstr>
      <vt:lpstr>Kdo a proč?</vt:lpstr>
      <vt:lpstr>Jak? </vt:lpstr>
      <vt:lpstr>Nejčastější vektory útoku </vt:lpstr>
      <vt:lpstr>Nejčastější vektory útoku </vt:lpstr>
      <vt:lpstr>Jak se bránit? </vt:lpstr>
      <vt:lpstr>Budoucnost a trendy </vt:lpstr>
      <vt:lpstr>Prezentace aplikace PowerPoint</vt:lpstr>
      <vt:lpstr>Prezentace aplikace PowerPoint</vt:lpstr>
    </vt:vector>
  </TitlesOfParts>
  <Company>Cleverlance Enterprise Solutions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Banking Fraud</dc:title>
  <dc:creator>Lukáš Bláha</dc:creator>
  <cp:lastModifiedBy>Lukáš Bláha</cp:lastModifiedBy>
  <cp:revision>479</cp:revision>
  <dcterms:created xsi:type="dcterms:W3CDTF">2016-04-23T07:02:24Z</dcterms:created>
  <dcterms:modified xsi:type="dcterms:W3CDTF">2016-04-25T13:10:34Z</dcterms:modified>
  <cp:category>Veřejná informace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ec-DocumentTagging.ClassificationMark.P00">
    <vt:lpwstr>&lt;ClassificationMark xmlns:xsi="http://www.w3.org/2001/XMLSchema-instance" xmlns:xsd="http://www.w3.org/2001/XMLSchema" margin="NaN" class="C0" owner="Lukáš Bláha" position="BottomMiddle" marginX="0" marginY="0" classifiedOn="2016-04-23T09:06:51.17364</vt:lpwstr>
  </property>
  <property fmtid="{D5CDD505-2E9C-101B-9397-08002B2CF9AE}" pid="3" name="aec-DocumentTagging.ClassificationMark.P01">
    <vt:lpwstr>03+02:00" showPrintedBy="false" showPrintDate="false" language="cs" ApplicationVersion="Microsoft PowerPoint, 15.0" addinVersion="5.7.6.1" template="AEC"&gt;&lt;previousMark margin="NaN" class="C1" owner="Lukáš Bláha" position="BottomMiddle" marginX="0" ma</vt:lpwstr>
  </property>
  <property fmtid="{D5CDD505-2E9C-101B-9397-08002B2CF9AE}" pid="4" name="aec-DocumentTagging.ClassificationMark.P02">
    <vt:lpwstr>rginY="0" classifiedOn="2016-04-23T09:03:32.8811565+02:00" showPrintedBy="false" showPrintDate="false" language="cs" ApplicationVersion="Microsoft PowerPoint, 15.0" addinVersion="5.7.6.1" template="AEC"&gt;&lt;history bulk="false" class="Interní" code="C1"</vt:lpwstr>
  </property>
  <property fmtid="{D5CDD505-2E9C-101B-9397-08002B2CF9AE}" pid="5" name="aec-DocumentTagging.ClassificationMark">
    <vt:lpwstr>￼PARTS:6</vt:lpwstr>
  </property>
  <property fmtid="{D5CDD505-2E9C-101B-9397-08002B2CF9AE}" pid="6" name="aec-DocumentClasification">
    <vt:lpwstr>Veřejná informace</vt:lpwstr>
  </property>
  <property fmtid="{D5CDD505-2E9C-101B-9397-08002B2CF9AE}" pid="7" name="aec-DLP">
    <vt:lpwstr>aec-DLP:TAG_SEC_C0</vt:lpwstr>
  </property>
  <property fmtid="{D5CDD505-2E9C-101B-9397-08002B2CF9AE}" pid="8" name="aec-DocumentTagging.ClassificationMark.P03">
    <vt:lpwstr> user="CLANCE\lblaha" date="2016-04-23T09:03:33.0753234+02:00" /&gt;&lt;history bulk="false" class="Veřejná informace" code="C0" user="CLANCE\lblaha" date="2016-04-23T09:06:54.7941709+02:00" note="preklep" /&gt;&lt;recipients /&gt;&lt;documentOwners /&gt;&lt;/previousMark&gt;&lt;</vt:lpwstr>
  </property>
  <property fmtid="{D5CDD505-2E9C-101B-9397-08002B2CF9AE}" pid="9" name="aec-DocumentTagging.ClassificationMark.P04">
    <vt:lpwstr>history bulk="false" class="Interní" code="C1" user="CLANCE\lblaha" date="2016-04-23T09:03:33.0753234+02:00" /&gt;&lt;history bulk="false" class="Veřejná informace" code="C0" user="CLANCE\lblaha" date="2016-04-23T09:06:54.7941709+02:00" note="preklep" /&gt;&lt;r</vt:lpwstr>
  </property>
  <property fmtid="{D5CDD505-2E9C-101B-9397-08002B2CF9AE}" pid="10" name="aec-DocumentTagging.ClassificationMark.P05">
    <vt:lpwstr>ecipients /&gt;&lt;documentOwners /&gt;&lt;/ClassificationMark&gt;</vt:lpwstr>
  </property>
</Properties>
</file>