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58" r:id="rId4"/>
    <p:sldId id="268" r:id="rId5"/>
    <p:sldId id="265" r:id="rId6"/>
    <p:sldId id="266" r:id="rId7"/>
    <p:sldId id="267" r:id="rId8"/>
    <p:sldId id="259" r:id="rId9"/>
    <p:sldId id="260" r:id="rId10"/>
    <p:sldId id="261" r:id="rId11"/>
    <p:sldId id="262" r:id="rId12"/>
    <p:sldId id="263" r:id="rId13"/>
    <p:sldId id="269" r:id="rId14"/>
    <p:sldId id="270" r:id="rId15"/>
    <p:sldId id="271" r:id="rId16"/>
    <p:sldId id="272" r:id="rId17"/>
    <p:sldId id="275" r:id="rId18"/>
    <p:sldId id="276" r:id="rId19"/>
    <p:sldId id="274"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E21AE-20B2-4E7C-A956-6F7E22760E2F}" type="doc">
      <dgm:prSet loTypeId="urn:microsoft.com/office/officeart/2005/8/layout/hProcess9" loCatId="process" qsTypeId="urn:microsoft.com/office/officeart/2005/8/quickstyle/simple1" qsCatId="simple" csTypeId="urn:microsoft.com/office/officeart/2005/8/colors/accent1_2" csCatId="accent1" phldr="1"/>
      <dgm:spPr/>
    </dgm:pt>
    <dgm:pt modelId="{F194DB15-E7F3-44CA-A6BE-5BED8311B1BE}">
      <dgm:prSet phldrT="[Text]" custT="1"/>
      <dgm:spPr/>
      <dgm:t>
        <a:bodyPr/>
        <a:lstStyle/>
        <a:p>
          <a:r>
            <a:rPr lang="cs-CZ" sz="1600" b="0" dirty="0" smtClean="0">
              <a:latin typeface="+mj-lt"/>
            </a:rPr>
            <a:t>Průzkum</a:t>
          </a:r>
          <a:endParaRPr lang="cs-CZ" sz="1600" b="0" dirty="0">
            <a:latin typeface="+mj-lt"/>
          </a:endParaRPr>
        </a:p>
      </dgm:t>
    </dgm:pt>
    <dgm:pt modelId="{3C581C82-A52D-44DF-BE5C-025FF4DAEC3E}" type="parTrans" cxnId="{7CF60AFE-49CF-4C68-8636-90D79FFA9F26}">
      <dgm:prSet/>
      <dgm:spPr/>
      <dgm:t>
        <a:bodyPr/>
        <a:lstStyle/>
        <a:p>
          <a:endParaRPr lang="cs-CZ"/>
        </a:p>
      </dgm:t>
    </dgm:pt>
    <dgm:pt modelId="{2BB2D13C-3498-498C-B0B9-FFE3B80372E4}" type="sibTrans" cxnId="{7CF60AFE-49CF-4C68-8636-90D79FFA9F26}">
      <dgm:prSet/>
      <dgm:spPr/>
      <dgm:t>
        <a:bodyPr/>
        <a:lstStyle/>
        <a:p>
          <a:endParaRPr lang="cs-CZ"/>
        </a:p>
      </dgm:t>
    </dgm:pt>
    <dgm:pt modelId="{53D33682-BCA4-4240-A652-73D4FD70D99B}">
      <dgm:prSet phldrT="[Text]" custT="1"/>
      <dgm:spPr/>
      <dgm:t>
        <a:bodyPr/>
        <a:lstStyle/>
        <a:p>
          <a:r>
            <a:rPr lang="cs-CZ" sz="1600" dirty="0" smtClean="0">
              <a:latin typeface="+mj-lt"/>
            </a:rPr>
            <a:t>Vyzbrojení</a:t>
          </a:r>
          <a:endParaRPr lang="cs-CZ" sz="1600" dirty="0">
            <a:latin typeface="+mj-lt"/>
          </a:endParaRPr>
        </a:p>
      </dgm:t>
    </dgm:pt>
    <dgm:pt modelId="{AD1CD548-58B8-4518-8207-699449C2F848}" type="parTrans" cxnId="{6F1362F0-DAFD-42B1-921B-DE790DEFC03A}">
      <dgm:prSet/>
      <dgm:spPr/>
      <dgm:t>
        <a:bodyPr/>
        <a:lstStyle/>
        <a:p>
          <a:endParaRPr lang="cs-CZ"/>
        </a:p>
      </dgm:t>
    </dgm:pt>
    <dgm:pt modelId="{B1705CF0-DA67-407D-A4DB-8393A05A2767}" type="sibTrans" cxnId="{6F1362F0-DAFD-42B1-921B-DE790DEFC03A}">
      <dgm:prSet/>
      <dgm:spPr/>
      <dgm:t>
        <a:bodyPr/>
        <a:lstStyle/>
        <a:p>
          <a:endParaRPr lang="cs-CZ"/>
        </a:p>
      </dgm:t>
    </dgm:pt>
    <dgm:pt modelId="{B94F7888-59C1-45CC-B3BC-A741132798B0}">
      <dgm:prSet phldrT="[Text]" custT="1"/>
      <dgm:spPr/>
      <dgm:t>
        <a:bodyPr/>
        <a:lstStyle/>
        <a:p>
          <a:r>
            <a:rPr lang="cs-CZ" sz="1600" dirty="0" smtClean="0">
              <a:latin typeface="+mj-lt"/>
            </a:rPr>
            <a:t>Doručení</a:t>
          </a:r>
          <a:endParaRPr lang="cs-CZ" sz="1600" dirty="0">
            <a:latin typeface="+mj-lt"/>
          </a:endParaRPr>
        </a:p>
      </dgm:t>
    </dgm:pt>
    <dgm:pt modelId="{4B63AA41-A937-4581-8D2C-01FD3C19BF25}" type="parTrans" cxnId="{094E541E-EA77-4034-B696-83C4E104CCE1}">
      <dgm:prSet/>
      <dgm:spPr/>
      <dgm:t>
        <a:bodyPr/>
        <a:lstStyle/>
        <a:p>
          <a:endParaRPr lang="cs-CZ"/>
        </a:p>
      </dgm:t>
    </dgm:pt>
    <dgm:pt modelId="{8E10DB8C-515C-41F4-9F5B-9C887C79813B}" type="sibTrans" cxnId="{094E541E-EA77-4034-B696-83C4E104CCE1}">
      <dgm:prSet/>
      <dgm:spPr/>
      <dgm:t>
        <a:bodyPr/>
        <a:lstStyle/>
        <a:p>
          <a:endParaRPr lang="cs-CZ"/>
        </a:p>
      </dgm:t>
    </dgm:pt>
    <dgm:pt modelId="{23E2F928-CD7C-4BF1-979D-06BCBE033231}">
      <dgm:prSet phldrT="[Text]" custT="1"/>
      <dgm:spPr/>
      <dgm:t>
        <a:bodyPr/>
        <a:lstStyle/>
        <a:p>
          <a:r>
            <a:rPr lang="cs-CZ" sz="1600" dirty="0" smtClean="0">
              <a:latin typeface="+mj-lt"/>
            </a:rPr>
            <a:t>Akce</a:t>
          </a:r>
          <a:endParaRPr lang="cs-CZ" sz="1600" dirty="0">
            <a:latin typeface="+mj-lt"/>
          </a:endParaRPr>
        </a:p>
      </dgm:t>
    </dgm:pt>
    <dgm:pt modelId="{79757F2C-7991-4B64-844D-3896303E2502}" type="parTrans" cxnId="{F711A81F-D1EC-4DC7-9D28-A6BF005532C3}">
      <dgm:prSet/>
      <dgm:spPr/>
      <dgm:t>
        <a:bodyPr/>
        <a:lstStyle/>
        <a:p>
          <a:endParaRPr lang="cs-CZ"/>
        </a:p>
      </dgm:t>
    </dgm:pt>
    <dgm:pt modelId="{B4F8EC0E-D33F-409A-B78B-49AEF60AF80E}" type="sibTrans" cxnId="{F711A81F-D1EC-4DC7-9D28-A6BF005532C3}">
      <dgm:prSet/>
      <dgm:spPr/>
      <dgm:t>
        <a:bodyPr/>
        <a:lstStyle/>
        <a:p>
          <a:endParaRPr lang="cs-CZ"/>
        </a:p>
      </dgm:t>
    </dgm:pt>
    <dgm:pt modelId="{3BF9E2F5-29FA-4037-8F40-E170E2A1C119}">
      <dgm:prSet phldrT="[Text]" custT="1"/>
      <dgm:spPr/>
      <dgm:t>
        <a:bodyPr/>
        <a:lstStyle/>
        <a:p>
          <a:r>
            <a:rPr lang="cs-CZ" sz="1600" dirty="0" smtClean="0">
              <a:latin typeface="+mj-lt"/>
            </a:rPr>
            <a:t>Instalace</a:t>
          </a:r>
          <a:endParaRPr lang="cs-CZ" sz="1600" dirty="0">
            <a:latin typeface="+mj-lt"/>
          </a:endParaRPr>
        </a:p>
      </dgm:t>
    </dgm:pt>
    <dgm:pt modelId="{09F11B2A-E146-4840-9FD9-89E7D0EBAABB}" type="parTrans" cxnId="{663DB56A-9D42-4AE2-A6F7-5A5993FA6376}">
      <dgm:prSet/>
      <dgm:spPr/>
      <dgm:t>
        <a:bodyPr/>
        <a:lstStyle/>
        <a:p>
          <a:endParaRPr lang="cs-CZ"/>
        </a:p>
      </dgm:t>
    </dgm:pt>
    <dgm:pt modelId="{A4D829AF-3AD3-425D-919C-141B2512DB0E}" type="sibTrans" cxnId="{663DB56A-9D42-4AE2-A6F7-5A5993FA6376}">
      <dgm:prSet/>
      <dgm:spPr/>
      <dgm:t>
        <a:bodyPr/>
        <a:lstStyle/>
        <a:p>
          <a:endParaRPr lang="cs-CZ"/>
        </a:p>
      </dgm:t>
    </dgm:pt>
    <dgm:pt modelId="{A8FA48D1-FAB5-4A14-997C-9A22B9FD7965}">
      <dgm:prSet phldrT="[Text]" custT="1"/>
      <dgm:spPr/>
      <dgm:t>
        <a:bodyPr/>
        <a:lstStyle/>
        <a:p>
          <a:r>
            <a:rPr lang="cs-CZ" sz="1600" dirty="0" err="1" smtClean="0">
              <a:latin typeface="+mj-lt"/>
            </a:rPr>
            <a:t>Command</a:t>
          </a:r>
          <a:r>
            <a:rPr lang="cs-CZ" sz="1600" dirty="0" smtClean="0">
              <a:latin typeface="+mj-lt"/>
            </a:rPr>
            <a:t> &amp; </a:t>
          </a:r>
          <a:r>
            <a:rPr lang="cs-CZ" sz="1600" dirty="0" err="1" smtClean="0">
              <a:latin typeface="+mj-lt"/>
            </a:rPr>
            <a:t>Control</a:t>
          </a:r>
          <a:endParaRPr lang="cs-CZ" sz="1600" dirty="0">
            <a:latin typeface="+mj-lt"/>
          </a:endParaRPr>
        </a:p>
      </dgm:t>
    </dgm:pt>
    <dgm:pt modelId="{3E70B3CE-C859-4FD1-8978-81B205CE5C2C}" type="parTrans" cxnId="{FD55994E-B90D-4A6A-827A-10FD49373E40}">
      <dgm:prSet/>
      <dgm:spPr/>
      <dgm:t>
        <a:bodyPr/>
        <a:lstStyle/>
        <a:p>
          <a:endParaRPr lang="cs-CZ"/>
        </a:p>
      </dgm:t>
    </dgm:pt>
    <dgm:pt modelId="{F914C2D5-91B4-4ABE-A17F-F1851B6A704C}" type="sibTrans" cxnId="{FD55994E-B90D-4A6A-827A-10FD49373E40}">
      <dgm:prSet/>
      <dgm:spPr/>
      <dgm:t>
        <a:bodyPr/>
        <a:lstStyle/>
        <a:p>
          <a:endParaRPr lang="cs-CZ"/>
        </a:p>
      </dgm:t>
    </dgm:pt>
    <dgm:pt modelId="{66E8E77D-9F84-4032-907C-6FA3470805C3}">
      <dgm:prSet phldrT="[Text]" custT="1"/>
      <dgm:spPr/>
      <dgm:t>
        <a:bodyPr/>
        <a:lstStyle/>
        <a:p>
          <a:r>
            <a:rPr lang="cs-CZ" sz="1200" b="0" dirty="0" smtClean="0">
              <a:latin typeface="+mj-lt"/>
            </a:rPr>
            <a:t>Zkoumání, identifikace a výběr cílů</a:t>
          </a:r>
          <a:endParaRPr lang="cs-CZ" sz="1200" b="0" dirty="0">
            <a:latin typeface="+mj-lt"/>
          </a:endParaRPr>
        </a:p>
      </dgm:t>
    </dgm:pt>
    <dgm:pt modelId="{31F1F6EF-797B-4B87-BB0A-F253626D055E}" type="parTrans" cxnId="{F62270E8-A6AB-411E-B9AB-2352995F60BE}">
      <dgm:prSet/>
      <dgm:spPr/>
      <dgm:t>
        <a:bodyPr/>
        <a:lstStyle/>
        <a:p>
          <a:endParaRPr lang="cs-CZ"/>
        </a:p>
      </dgm:t>
    </dgm:pt>
    <dgm:pt modelId="{E8E84FA8-3590-482F-8E35-37A3CB7EA22F}" type="sibTrans" cxnId="{F62270E8-A6AB-411E-B9AB-2352995F60BE}">
      <dgm:prSet/>
      <dgm:spPr/>
      <dgm:t>
        <a:bodyPr/>
        <a:lstStyle/>
        <a:p>
          <a:endParaRPr lang="cs-CZ"/>
        </a:p>
      </dgm:t>
    </dgm:pt>
    <dgm:pt modelId="{D953AB46-0936-4808-A2B7-80BBFFE741BE}">
      <dgm:prSet phldrT="[Text]" custT="1"/>
      <dgm:spPr/>
      <dgm:t>
        <a:bodyPr/>
        <a:lstStyle/>
        <a:p>
          <a:r>
            <a:rPr lang="cs-CZ" sz="1200" dirty="0" smtClean="0">
              <a:latin typeface="+mj-lt"/>
            </a:rPr>
            <a:t>Párování </a:t>
          </a:r>
          <a:r>
            <a:rPr lang="cs-CZ" sz="1200" dirty="0" err="1" smtClean="0">
              <a:latin typeface="+mj-lt"/>
            </a:rPr>
            <a:t>malware</a:t>
          </a:r>
          <a:r>
            <a:rPr lang="cs-CZ" sz="1200" dirty="0" smtClean="0">
              <a:latin typeface="+mj-lt"/>
            </a:rPr>
            <a:t> a  způsobu doručení</a:t>
          </a:r>
          <a:endParaRPr lang="cs-CZ" sz="1200" dirty="0">
            <a:latin typeface="+mj-lt"/>
          </a:endParaRPr>
        </a:p>
      </dgm:t>
    </dgm:pt>
    <dgm:pt modelId="{BBE7C5F3-32B1-4443-9500-6ADA1A7C8B2D}" type="parTrans" cxnId="{0EF076B3-5002-4F65-92D5-118B5AAADB8B}">
      <dgm:prSet/>
      <dgm:spPr/>
      <dgm:t>
        <a:bodyPr/>
        <a:lstStyle/>
        <a:p>
          <a:endParaRPr lang="cs-CZ"/>
        </a:p>
      </dgm:t>
    </dgm:pt>
    <dgm:pt modelId="{03FC1A69-D21A-43E5-8F32-43F922BA9585}" type="sibTrans" cxnId="{0EF076B3-5002-4F65-92D5-118B5AAADB8B}">
      <dgm:prSet/>
      <dgm:spPr/>
      <dgm:t>
        <a:bodyPr/>
        <a:lstStyle/>
        <a:p>
          <a:endParaRPr lang="cs-CZ"/>
        </a:p>
      </dgm:t>
    </dgm:pt>
    <dgm:pt modelId="{D9833427-DAFC-46C7-9603-BD45932C74B2}">
      <dgm:prSet phldrT="[Text]" custT="1"/>
      <dgm:spPr/>
      <dgm:t>
        <a:bodyPr/>
        <a:lstStyle/>
        <a:p>
          <a:r>
            <a:rPr lang="cs-CZ" sz="1200" dirty="0" smtClean="0">
              <a:latin typeface="+mj-lt"/>
            </a:rPr>
            <a:t>E-mail, server www, USB…</a:t>
          </a:r>
          <a:endParaRPr lang="cs-CZ" sz="1200" dirty="0">
            <a:latin typeface="+mj-lt"/>
          </a:endParaRPr>
        </a:p>
      </dgm:t>
    </dgm:pt>
    <dgm:pt modelId="{CE06C127-D6E5-4492-85E4-8F0CC3B38FE3}" type="parTrans" cxnId="{453AC30F-A90A-4E86-A691-7790AD1DD25B}">
      <dgm:prSet/>
      <dgm:spPr/>
      <dgm:t>
        <a:bodyPr/>
        <a:lstStyle/>
        <a:p>
          <a:endParaRPr lang="cs-CZ"/>
        </a:p>
      </dgm:t>
    </dgm:pt>
    <dgm:pt modelId="{B8755058-010E-42D4-9A95-9933CDBA3E27}" type="sibTrans" cxnId="{453AC30F-A90A-4E86-A691-7790AD1DD25B}">
      <dgm:prSet/>
      <dgm:spPr/>
      <dgm:t>
        <a:bodyPr/>
        <a:lstStyle/>
        <a:p>
          <a:endParaRPr lang="cs-CZ"/>
        </a:p>
      </dgm:t>
    </dgm:pt>
    <dgm:pt modelId="{AD65BD16-6A38-4D4C-9DEE-6B4131701995}">
      <dgm:prSet phldrT="[Text]" custT="1"/>
      <dgm:spPr/>
      <dgm:t>
        <a:bodyPr/>
        <a:lstStyle/>
        <a:p>
          <a:r>
            <a:rPr lang="cs-CZ" sz="1200" dirty="0" smtClean="0">
              <a:latin typeface="+mj-lt"/>
            </a:rPr>
            <a:t>Šíření infekce. Může probíhat po etapách, skrytě</a:t>
          </a:r>
          <a:endParaRPr lang="cs-CZ" sz="1200" dirty="0">
            <a:latin typeface="+mj-lt"/>
          </a:endParaRPr>
        </a:p>
      </dgm:t>
    </dgm:pt>
    <dgm:pt modelId="{93E99BE4-C73E-48B2-BA78-43633A914B39}" type="parTrans" cxnId="{29BCEDAF-0ABE-401B-9D94-236001548928}">
      <dgm:prSet/>
      <dgm:spPr/>
      <dgm:t>
        <a:bodyPr/>
        <a:lstStyle/>
        <a:p>
          <a:endParaRPr lang="cs-CZ"/>
        </a:p>
      </dgm:t>
    </dgm:pt>
    <dgm:pt modelId="{368465FE-C765-482D-A9BC-1F42678A7336}" type="sibTrans" cxnId="{29BCEDAF-0ABE-401B-9D94-236001548928}">
      <dgm:prSet/>
      <dgm:spPr/>
      <dgm:t>
        <a:bodyPr/>
        <a:lstStyle/>
        <a:p>
          <a:endParaRPr lang="cs-CZ"/>
        </a:p>
      </dgm:t>
    </dgm:pt>
    <dgm:pt modelId="{D95923AF-F9A8-44F6-9506-FDB978E12014}">
      <dgm:prSet phldrT="[Text]" custT="1"/>
      <dgm:spPr/>
      <dgm:t>
        <a:bodyPr/>
        <a:lstStyle/>
        <a:p>
          <a:r>
            <a:rPr lang="cs-CZ" sz="1200" dirty="0" smtClean="0">
              <a:latin typeface="+mj-lt"/>
            </a:rPr>
            <a:t>Zaslání informací řídícímu serveru, aktualizace</a:t>
          </a:r>
          <a:endParaRPr lang="cs-CZ" sz="1200" dirty="0">
            <a:latin typeface="+mj-lt"/>
          </a:endParaRPr>
        </a:p>
      </dgm:t>
    </dgm:pt>
    <dgm:pt modelId="{CD0E6F54-DE18-4F36-B148-277685F860E5}" type="parTrans" cxnId="{CFFC56D9-BAC4-4B0B-A88B-07A690984700}">
      <dgm:prSet/>
      <dgm:spPr/>
      <dgm:t>
        <a:bodyPr/>
        <a:lstStyle/>
        <a:p>
          <a:endParaRPr lang="cs-CZ"/>
        </a:p>
      </dgm:t>
    </dgm:pt>
    <dgm:pt modelId="{686EAF4B-1133-48D5-83B0-A73481B13E24}" type="sibTrans" cxnId="{CFFC56D9-BAC4-4B0B-A88B-07A690984700}">
      <dgm:prSet/>
      <dgm:spPr/>
      <dgm:t>
        <a:bodyPr/>
        <a:lstStyle/>
        <a:p>
          <a:endParaRPr lang="cs-CZ"/>
        </a:p>
      </dgm:t>
    </dgm:pt>
    <dgm:pt modelId="{333ECA55-2476-49B6-BA53-AD5911B5E43C}">
      <dgm:prSet phldrT="[Text]" custT="1"/>
      <dgm:spPr/>
      <dgm:t>
        <a:bodyPr/>
        <a:lstStyle/>
        <a:p>
          <a:r>
            <a:rPr lang="cs-CZ" sz="1600" dirty="0" smtClean="0">
              <a:latin typeface="+mj-lt"/>
            </a:rPr>
            <a:t>Zneužití</a:t>
          </a:r>
          <a:endParaRPr lang="cs-CZ" sz="1600" dirty="0">
            <a:latin typeface="+mj-lt"/>
          </a:endParaRPr>
        </a:p>
      </dgm:t>
    </dgm:pt>
    <dgm:pt modelId="{F8FD435C-01E9-4896-8399-F153606DBF9E}" type="parTrans" cxnId="{53C42DD6-2F7E-43FE-8619-63BFB0C30D68}">
      <dgm:prSet/>
      <dgm:spPr/>
      <dgm:t>
        <a:bodyPr/>
        <a:lstStyle/>
        <a:p>
          <a:endParaRPr lang="cs-CZ"/>
        </a:p>
      </dgm:t>
    </dgm:pt>
    <dgm:pt modelId="{F5FC7903-14C5-41A2-A618-BF585ADD3508}" type="sibTrans" cxnId="{53C42DD6-2F7E-43FE-8619-63BFB0C30D68}">
      <dgm:prSet/>
      <dgm:spPr/>
      <dgm:t>
        <a:bodyPr/>
        <a:lstStyle/>
        <a:p>
          <a:endParaRPr lang="cs-CZ"/>
        </a:p>
      </dgm:t>
    </dgm:pt>
    <dgm:pt modelId="{44907C88-1CA9-4614-9092-E926343319EF}">
      <dgm:prSet phldrT="[Text]" custT="1"/>
      <dgm:spPr/>
      <dgm:t>
        <a:bodyPr/>
        <a:lstStyle/>
        <a:p>
          <a:r>
            <a:rPr lang="cs-CZ" sz="1200" dirty="0" smtClean="0">
              <a:latin typeface="+mj-lt"/>
            </a:rPr>
            <a:t>Spuštění uživatelem (otevření přílohy) </a:t>
          </a:r>
          <a:endParaRPr lang="cs-CZ" sz="1200" dirty="0">
            <a:latin typeface="+mj-lt"/>
          </a:endParaRPr>
        </a:p>
      </dgm:t>
    </dgm:pt>
    <dgm:pt modelId="{6E2EB29B-4CC3-49A3-B974-390387518131}" type="parTrans" cxnId="{595674F4-FA9E-44BB-82FC-F9695A60CA1D}">
      <dgm:prSet/>
      <dgm:spPr/>
      <dgm:t>
        <a:bodyPr/>
        <a:lstStyle/>
        <a:p>
          <a:endParaRPr lang="cs-CZ"/>
        </a:p>
      </dgm:t>
    </dgm:pt>
    <dgm:pt modelId="{9CD63B29-B76E-4D88-A0EF-72E25A3A2C84}" type="sibTrans" cxnId="{595674F4-FA9E-44BB-82FC-F9695A60CA1D}">
      <dgm:prSet/>
      <dgm:spPr/>
      <dgm:t>
        <a:bodyPr/>
        <a:lstStyle/>
        <a:p>
          <a:endParaRPr lang="cs-CZ"/>
        </a:p>
      </dgm:t>
    </dgm:pt>
    <dgm:pt modelId="{9700A93A-4EC2-43EA-8E2D-4C2B60CB69BD}">
      <dgm:prSet phldrT="[Text]" custT="1"/>
      <dgm:spPr/>
      <dgm:t>
        <a:bodyPr/>
        <a:lstStyle/>
        <a:p>
          <a:r>
            <a:rPr lang="cs-CZ" sz="1200" dirty="0" smtClean="0">
              <a:latin typeface="+mj-lt"/>
            </a:rPr>
            <a:t>Činnost k dosažení cílů – přenos nebo destrukce dat</a:t>
          </a:r>
          <a:endParaRPr lang="cs-CZ" sz="1200" dirty="0">
            <a:latin typeface="+mj-lt"/>
          </a:endParaRPr>
        </a:p>
      </dgm:t>
    </dgm:pt>
    <dgm:pt modelId="{6CC79347-3389-4662-8452-151BA0809861}" type="parTrans" cxnId="{7CCC46CA-DA71-418E-A3D0-16441EBC1A29}">
      <dgm:prSet/>
      <dgm:spPr/>
      <dgm:t>
        <a:bodyPr/>
        <a:lstStyle/>
        <a:p>
          <a:endParaRPr lang="cs-CZ"/>
        </a:p>
      </dgm:t>
    </dgm:pt>
    <dgm:pt modelId="{860CDE13-96B3-440B-958E-A7CF7FF1D897}" type="sibTrans" cxnId="{7CCC46CA-DA71-418E-A3D0-16441EBC1A29}">
      <dgm:prSet/>
      <dgm:spPr/>
      <dgm:t>
        <a:bodyPr/>
        <a:lstStyle/>
        <a:p>
          <a:endParaRPr lang="cs-CZ"/>
        </a:p>
      </dgm:t>
    </dgm:pt>
    <dgm:pt modelId="{69C2D43B-C48A-4CA2-BBC8-2D0F34CB92B6}" type="pres">
      <dgm:prSet presAssocID="{ED7E21AE-20B2-4E7C-A956-6F7E22760E2F}" presName="CompostProcess" presStyleCnt="0">
        <dgm:presLayoutVars>
          <dgm:dir/>
          <dgm:resizeHandles val="exact"/>
        </dgm:presLayoutVars>
      </dgm:prSet>
      <dgm:spPr/>
    </dgm:pt>
    <dgm:pt modelId="{ACF8A054-3BAC-4802-8429-9733B9B7168D}" type="pres">
      <dgm:prSet presAssocID="{ED7E21AE-20B2-4E7C-A956-6F7E22760E2F}" presName="arrow" presStyleLbl="bgShp" presStyleIdx="0" presStyleCnt="1"/>
      <dgm:spPr/>
    </dgm:pt>
    <dgm:pt modelId="{DACADB08-ED90-46BC-BDB6-E63E60E113B2}" type="pres">
      <dgm:prSet presAssocID="{ED7E21AE-20B2-4E7C-A956-6F7E22760E2F}" presName="linearProcess" presStyleCnt="0"/>
      <dgm:spPr/>
    </dgm:pt>
    <dgm:pt modelId="{36A5EB39-960F-4366-870A-51153C6F2920}" type="pres">
      <dgm:prSet presAssocID="{F194DB15-E7F3-44CA-A6BE-5BED8311B1BE}" presName="textNode" presStyleLbl="node1" presStyleIdx="0" presStyleCnt="7" custScaleX="130686">
        <dgm:presLayoutVars>
          <dgm:bulletEnabled val="1"/>
        </dgm:presLayoutVars>
      </dgm:prSet>
      <dgm:spPr/>
      <dgm:t>
        <a:bodyPr/>
        <a:lstStyle/>
        <a:p>
          <a:endParaRPr lang="cs-CZ"/>
        </a:p>
      </dgm:t>
    </dgm:pt>
    <dgm:pt modelId="{7FFD7E15-7E5B-4696-A0DA-0000CCC365F4}" type="pres">
      <dgm:prSet presAssocID="{2BB2D13C-3498-498C-B0B9-FFE3B80372E4}" presName="sibTrans" presStyleCnt="0"/>
      <dgm:spPr/>
    </dgm:pt>
    <dgm:pt modelId="{C63113B3-16EE-4FDD-9315-C2881E7219B6}" type="pres">
      <dgm:prSet presAssocID="{53D33682-BCA4-4240-A652-73D4FD70D99B}" presName="textNode" presStyleLbl="node1" presStyleIdx="1" presStyleCnt="7" custScaleX="151098">
        <dgm:presLayoutVars>
          <dgm:bulletEnabled val="1"/>
        </dgm:presLayoutVars>
      </dgm:prSet>
      <dgm:spPr/>
      <dgm:t>
        <a:bodyPr/>
        <a:lstStyle/>
        <a:p>
          <a:endParaRPr lang="cs-CZ"/>
        </a:p>
      </dgm:t>
    </dgm:pt>
    <dgm:pt modelId="{821F72F0-747A-48E1-A282-9C919565C386}" type="pres">
      <dgm:prSet presAssocID="{B1705CF0-DA67-407D-A4DB-8393A05A2767}" presName="sibTrans" presStyleCnt="0"/>
      <dgm:spPr/>
    </dgm:pt>
    <dgm:pt modelId="{24AF6D85-967A-4412-8972-D50C4F1119A4}" type="pres">
      <dgm:prSet presAssocID="{B94F7888-59C1-45CC-B3BC-A741132798B0}" presName="textNode" presStyleLbl="node1" presStyleIdx="2" presStyleCnt="7" custScaleX="140042">
        <dgm:presLayoutVars>
          <dgm:bulletEnabled val="1"/>
        </dgm:presLayoutVars>
      </dgm:prSet>
      <dgm:spPr/>
      <dgm:t>
        <a:bodyPr/>
        <a:lstStyle/>
        <a:p>
          <a:endParaRPr lang="cs-CZ"/>
        </a:p>
      </dgm:t>
    </dgm:pt>
    <dgm:pt modelId="{52B2C7A0-1F5C-43DC-8C54-48DD41C95DEC}" type="pres">
      <dgm:prSet presAssocID="{8E10DB8C-515C-41F4-9F5B-9C887C79813B}" presName="sibTrans" presStyleCnt="0"/>
      <dgm:spPr/>
    </dgm:pt>
    <dgm:pt modelId="{D864EFC9-258E-4680-BDDA-A2419ACB2730}" type="pres">
      <dgm:prSet presAssocID="{333ECA55-2476-49B6-BA53-AD5911B5E43C}" presName="textNode" presStyleLbl="node1" presStyleIdx="3" presStyleCnt="7" custScaleX="148606">
        <dgm:presLayoutVars>
          <dgm:bulletEnabled val="1"/>
        </dgm:presLayoutVars>
      </dgm:prSet>
      <dgm:spPr/>
      <dgm:t>
        <a:bodyPr/>
        <a:lstStyle/>
        <a:p>
          <a:endParaRPr lang="cs-CZ"/>
        </a:p>
      </dgm:t>
    </dgm:pt>
    <dgm:pt modelId="{7B32B3A3-13BD-4091-8A18-3A1BF468D724}" type="pres">
      <dgm:prSet presAssocID="{F5FC7903-14C5-41A2-A618-BF585ADD3508}" presName="sibTrans" presStyleCnt="0"/>
      <dgm:spPr/>
    </dgm:pt>
    <dgm:pt modelId="{64449A39-B0DC-428A-A6B9-5BDD07E0D6D1}" type="pres">
      <dgm:prSet presAssocID="{3BF9E2F5-29FA-4037-8F40-E170E2A1C119}" presName="textNode" presStyleLbl="node1" presStyleIdx="4" presStyleCnt="7" custScaleX="129225">
        <dgm:presLayoutVars>
          <dgm:bulletEnabled val="1"/>
        </dgm:presLayoutVars>
      </dgm:prSet>
      <dgm:spPr/>
      <dgm:t>
        <a:bodyPr/>
        <a:lstStyle/>
        <a:p>
          <a:endParaRPr lang="cs-CZ"/>
        </a:p>
      </dgm:t>
    </dgm:pt>
    <dgm:pt modelId="{A2D81534-EB58-4D41-89E8-DFF57DA26209}" type="pres">
      <dgm:prSet presAssocID="{A4D829AF-3AD3-425D-919C-141B2512DB0E}" presName="sibTrans" presStyleCnt="0"/>
      <dgm:spPr/>
    </dgm:pt>
    <dgm:pt modelId="{379E010C-1E63-4649-8E7E-7A9AFFB221A5}" type="pres">
      <dgm:prSet presAssocID="{A8FA48D1-FAB5-4A14-997C-9A22B9FD7965}" presName="textNode" presStyleLbl="node1" presStyleIdx="5" presStyleCnt="7" custScaleX="162828">
        <dgm:presLayoutVars>
          <dgm:bulletEnabled val="1"/>
        </dgm:presLayoutVars>
      </dgm:prSet>
      <dgm:spPr/>
      <dgm:t>
        <a:bodyPr/>
        <a:lstStyle/>
        <a:p>
          <a:endParaRPr lang="cs-CZ"/>
        </a:p>
      </dgm:t>
    </dgm:pt>
    <dgm:pt modelId="{E8944556-B3A8-4D8B-9F36-3C3D410B4806}" type="pres">
      <dgm:prSet presAssocID="{F914C2D5-91B4-4ABE-A17F-F1851B6A704C}" presName="sibTrans" presStyleCnt="0"/>
      <dgm:spPr/>
    </dgm:pt>
    <dgm:pt modelId="{980E6BE9-49BF-45E5-BE0E-27ADBF454611}" type="pres">
      <dgm:prSet presAssocID="{23E2F928-CD7C-4BF1-979D-06BCBE033231}" presName="textNode" presStyleLbl="node1" presStyleIdx="6" presStyleCnt="7" custScaleX="129728">
        <dgm:presLayoutVars>
          <dgm:bulletEnabled val="1"/>
        </dgm:presLayoutVars>
      </dgm:prSet>
      <dgm:spPr/>
      <dgm:t>
        <a:bodyPr/>
        <a:lstStyle/>
        <a:p>
          <a:endParaRPr lang="cs-CZ"/>
        </a:p>
      </dgm:t>
    </dgm:pt>
  </dgm:ptLst>
  <dgm:cxnLst>
    <dgm:cxn modelId="{7CF60AFE-49CF-4C68-8636-90D79FFA9F26}" srcId="{ED7E21AE-20B2-4E7C-A956-6F7E22760E2F}" destId="{F194DB15-E7F3-44CA-A6BE-5BED8311B1BE}" srcOrd="0" destOrd="0" parTransId="{3C581C82-A52D-44DF-BE5C-025FF4DAEC3E}" sibTransId="{2BB2D13C-3498-498C-B0B9-FFE3B80372E4}"/>
    <dgm:cxn modelId="{976DA221-6B85-4CF1-BD6A-099EE842704D}" type="presOf" srcId="{ED7E21AE-20B2-4E7C-A956-6F7E22760E2F}" destId="{69C2D43B-C48A-4CA2-BBC8-2D0F34CB92B6}" srcOrd="0" destOrd="0" presId="urn:microsoft.com/office/officeart/2005/8/layout/hProcess9"/>
    <dgm:cxn modelId="{7B276C98-1B8C-4B69-AFC9-6CEE4F764B91}" type="presOf" srcId="{A8FA48D1-FAB5-4A14-997C-9A22B9FD7965}" destId="{379E010C-1E63-4649-8E7E-7A9AFFB221A5}" srcOrd="0" destOrd="0" presId="urn:microsoft.com/office/officeart/2005/8/layout/hProcess9"/>
    <dgm:cxn modelId="{88B8CA03-B6BC-493B-B1F2-179637520E0A}" type="presOf" srcId="{D953AB46-0936-4808-A2B7-80BBFFE741BE}" destId="{C63113B3-16EE-4FDD-9315-C2881E7219B6}" srcOrd="0" destOrd="1" presId="urn:microsoft.com/office/officeart/2005/8/layout/hProcess9"/>
    <dgm:cxn modelId="{062EDD71-8736-4F90-AFFF-4C801CC14EAB}" type="presOf" srcId="{B94F7888-59C1-45CC-B3BC-A741132798B0}" destId="{24AF6D85-967A-4412-8972-D50C4F1119A4}" srcOrd="0" destOrd="0" presId="urn:microsoft.com/office/officeart/2005/8/layout/hProcess9"/>
    <dgm:cxn modelId="{FD55994E-B90D-4A6A-827A-10FD49373E40}" srcId="{ED7E21AE-20B2-4E7C-A956-6F7E22760E2F}" destId="{A8FA48D1-FAB5-4A14-997C-9A22B9FD7965}" srcOrd="5" destOrd="0" parTransId="{3E70B3CE-C859-4FD1-8978-81B205CE5C2C}" sibTransId="{F914C2D5-91B4-4ABE-A17F-F1851B6A704C}"/>
    <dgm:cxn modelId="{453AC30F-A90A-4E86-A691-7790AD1DD25B}" srcId="{B94F7888-59C1-45CC-B3BC-A741132798B0}" destId="{D9833427-DAFC-46C7-9603-BD45932C74B2}" srcOrd="0" destOrd="0" parTransId="{CE06C127-D6E5-4492-85E4-8F0CC3B38FE3}" sibTransId="{B8755058-010E-42D4-9A95-9933CDBA3E27}"/>
    <dgm:cxn modelId="{663DB56A-9D42-4AE2-A6F7-5A5993FA6376}" srcId="{ED7E21AE-20B2-4E7C-A956-6F7E22760E2F}" destId="{3BF9E2F5-29FA-4037-8F40-E170E2A1C119}" srcOrd="4" destOrd="0" parTransId="{09F11B2A-E146-4840-9FD9-89E7D0EBAABB}" sibTransId="{A4D829AF-3AD3-425D-919C-141B2512DB0E}"/>
    <dgm:cxn modelId="{B65BBE02-9248-405B-A689-36BE0CD35C16}" type="presOf" srcId="{66E8E77D-9F84-4032-907C-6FA3470805C3}" destId="{36A5EB39-960F-4366-870A-51153C6F2920}" srcOrd="0" destOrd="1" presId="urn:microsoft.com/office/officeart/2005/8/layout/hProcess9"/>
    <dgm:cxn modelId="{CA3926AF-8A97-4D84-97FE-A52C60D87EFF}" type="presOf" srcId="{3BF9E2F5-29FA-4037-8F40-E170E2A1C119}" destId="{64449A39-B0DC-428A-A6B9-5BDD07E0D6D1}" srcOrd="0" destOrd="0" presId="urn:microsoft.com/office/officeart/2005/8/layout/hProcess9"/>
    <dgm:cxn modelId="{6F1362F0-DAFD-42B1-921B-DE790DEFC03A}" srcId="{ED7E21AE-20B2-4E7C-A956-6F7E22760E2F}" destId="{53D33682-BCA4-4240-A652-73D4FD70D99B}" srcOrd="1" destOrd="0" parTransId="{AD1CD548-58B8-4518-8207-699449C2F848}" sibTransId="{B1705CF0-DA67-407D-A4DB-8393A05A2767}"/>
    <dgm:cxn modelId="{36642497-287D-4EC3-ADCC-5D8D5E369FD4}" type="presOf" srcId="{333ECA55-2476-49B6-BA53-AD5911B5E43C}" destId="{D864EFC9-258E-4680-BDDA-A2419ACB2730}" srcOrd="0" destOrd="0" presId="urn:microsoft.com/office/officeart/2005/8/layout/hProcess9"/>
    <dgm:cxn modelId="{F711A81F-D1EC-4DC7-9D28-A6BF005532C3}" srcId="{ED7E21AE-20B2-4E7C-A956-6F7E22760E2F}" destId="{23E2F928-CD7C-4BF1-979D-06BCBE033231}" srcOrd="6" destOrd="0" parTransId="{79757F2C-7991-4B64-844D-3896303E2502}" sibTransId="{B4F8EC0E-D33F-409A-B78B-49AEF60AF80E}"/>
    <dgm:cxn modelId="{8D688A5D-9028-45D7-9028-90BADB360D2F}" type="presOf" srcId="{23E2F928-CD7C-4BF1-979D-06BCBE033231}" destId="{980E6BE9-49BF-45E5-BE0E-27ADBF454611}" srcOrd="0" destOrd="0" presId="urn:microsoft.com/office/officeart/2005/8/layout/hProcess9"/>
    <dgm:cxn modelId="{29BCEDAF-0ABE-401B-9D94-236001548928}" srcId="{3BF9E2F5-29FA-4037-8F40-E170E2A1C119}" destId="{AD65BD16-6A38-4D4C-9DEE-6B4131701995}" srcOrd="0" destOrd="0" parTransId="{93E99BE4-C73E-48B2-BA78-43633A914B39}" sibTransId="{368465FE-C765-482D-A9BC-1F42678A7336}"/>
    <dgm:cxn modelId="{53C42DD6-2F7E-43FE-8619-63BFB0C30D68}" srcId="{ED7E21AE-20B2-4E7C-A956-6F7E22760E2F}" destId="{333ECA55-2476-49B6-BA53-AD5911B5E43C}" srcOrd="3" destOrd="0" parTransId="{F8FD435C-01E9-4896-8399-F153606DBF9E}" sibTransId="{F5FC7903-14C5-41A2-A618-BF585ADD3508}"/>
    <dgm:cxn modelId="{94DBFC87-227B-4DE7-B613-DE010251A808}" type="presOf" srcId="{44907C88-1CA9-4614-9092-E926343319EF}" destId="{D864EFC9-258E-4680-BDDA-A2419ACB2730}" srcOrd="0" destOrd="1" presId="urn:microsoft.com/office/officeart/2005/8/layout/hProcess9"/>
    <dgm:cxn modelId="{C15F22DB-053E-4690-B362-3B63680FF9D3}" type="presOf" srcId="{D9833427-DAFC-46C7-9603-BD45932C74B2}" destId="{24AF6D85-967A-4412-8972-D50C4F1119A4}" srcOrd="0" destOrd="1" presId="urn:microsoft.com/office/officeart/2005/8/layout/hProcess9"/>
    <dgm:cxn modelId="{97B19DC3-8699-41E9-AFDE-8CD398B55E55}" type="presOf" srcId="{F194DB15-E7F3-44CA-A6BE-5BED8311B1BE}" destId="{36A5EB39-960F-4366-870A-51153C6F2920}" srcOrd="0" destOrd="0" presId="urn:microsoft.com/office/officeart/2005/8/layout/hProcess9"/>
    <dgm:cxn modelId="{CFFC56D9-BAC4-4B0B-A88B-07A690984700}" srcId="{A8FA48D1-FAB5-4A14-997C-9A22B9FD7965}" destId="{D95923AF-F9A8-44F6-9506-FDB978E12014}" srcOrd="0" destOrd="0" parTransId="{CD0E6F54-DE18-4F36-B148-277685F860E5}" sibTransId="{686EAF4B-1133-48D5-83B0-A73481B13E24}"/>
    <dgm:cxn modelId="{595674F4-FA9E-44BB-82FC-F9695A60CA1D}" srcId="{333ECA55-2476-49B6-BA53-AD5911B5E43C}" destId="{44907C88-1CA9-4614-9092-E926343319EF}" srcOrd="0" destOrd="0" parTransId="{6E2EB29B-4CC3-49A3-B974-390387518131}" sibTransId="{9CD63B29-B76E-4D88-A0EF-72E25A3A2C84}"/>
    <dgm:cxn modelId="{2CDD2E10-D508-4FE6-AF3F-5061DD630B9C}" type="presOf" srcId="{AD65BD16-6A38-4D4C-9DEE-6B4131701995}" destId="{64449A39-B0DC-428A-A6B9-5BDD07E0D6D1}" srcOrd="0" destOrd="1" presId="urn:microsoft.com/office/officeart/2005/8/layout/hProcess9"/>
    <dgm:cxn modelId="{AD41B96E-9D38-47AA-8C53-D3F004948AA4}" type="presOf" srcId="{9700A93A-4EC2-43EA-8E2D-4C2B60CB69BD}" destId="{980E6BE9-49BF-45E5-BE0E-27ADBF454611}" srcOrd="0" destOrd="1" presId="urn:microsoft.com/office/officeart/2005/8/layout/hProcess9"/>
    <dgm:cxn modelId="{F62270E8-A6AB-411E-B9AB-2352995F60BE}" srcId="{F194DB15-E7F3-44CA-A6BE-5BED8311B1BE}" destId="{66E8E77D-9F84-4032-907C-6FA3470805C3}" srcOrd="0" destOrd="0" parTransId="{31F1F6EF-797B-4B87-BB0A-F253626D055E}" sibTransId="{E8E84FA8-3590-482F-8E35-37A3CB7EA22F}"/>
    <dgm:cxn modelId="{476A0A0A-E7E0-42D0-A149-0CF9DA1C31A8}" type="presOf" srcId="{53D33682-BCA4-4240-A652-73D4FD70D99B}" destId="{C63113B3-16EE-4FDD-9315-C2881E7219B6}" srcOrd="0" destOrd="0" presId="urn:microsoft.com/office/officeart/2005/8/layout/hProcess9"/>
    <dgm:cxn modelId="{7CCC46CA-DA71-418E-A3D0-16441EBC1A29}" srcId="{23E2F928-CD7C-4BF1-979D-06BCBE033231}" destId="{9700A93A-4EC2-43EA-8E2D-4C2B60CB69BD}" srcOrd="0" destOrd="0" parTransId="{6CC79347-3389-4662-8452-151BA0809861}" sibTransId="{860CDE13-96B3-440B-958E-A7CF7FF1D897}"/>
    <dgm:cxn modelId="{32553747-9EA0-42D6-A7A4-F0EB916E8C9A}" type="presOf" srcId="{D95923AF-F9A8-44F6-9506-FDB978E12014}" destId="{379E010C-1E63-4649-8E7E-7A9AFFB221A5}" srcOrd="0" destOrd="1" presId="urn:microsoft.com/office/officeart/2005/8/layout/hProcess9"/>
    <dgm:cxn modelId="{0EF076B3-5002-4F65-92D5-118B5AAADB8B}" srcId="{53D33682-BCA4-4240-A652-73D4FD70D99B}" destId="{D953AB46-0936-4808-A2B7-80BBFFE741BE}" srcOrd="0" destOrd="0" parTransId="{BBE7C5F3-32B1-4443-9500-6ADA1A7C8B2D}" sibTransId="{03FC1A69-D21A-43E5-8F32-43F922BA9585}"/>
    <dgm:cxn modelId="{094E541E-EA77-4034-B696-83C4E104CCE1}" srcId="{ED7E21AE-20B2-4E7C-A956-6F7E22760E2F}" destId="{B94F7888-59C1-45CC-B3BC-A741132798B0}" srcOrd="2" destOrd="0" parTransId="{4B63AA41-A937-4581-8D2C-01FD3C19BF25}" sibTransId="{8E10DB8C-515C-41F4-9F5B-9C887C79813B}"/>
    <dgm:cxn modelId="{101786AC-3B33-4487-9FB6-2E3AC03381D7}" type="presParOf" srcId="{69C2D43B-C48A-4CA2-BBC8-2D0F34CB92B6}" destId="{ACF8A054-3BAC-4802-8429-9733B9B7168D}" srcOrd="0" destOrd="0" presId="urn:microsoft.com/office/officeart/2005/8/layout/hProcess9"/>
    <dgm:cxn modelId="{1E70E631-0C3D-4FF0-A041-CDE5A001E733}" type="presParOf" srcId="{69C2D43B-C48A-4CA2-BBC8-2D0F34CB92B6}" destId="{DACADB08-ED90-46BC-BDB6-E63E60E113B2}" srcOrd="1" destOrd="0" presId="urn:microsoft.com/office/officeart/2005/8/layout/hProcess9"/>
    <dgm:cxn modelId="{2C228959-7510-4D85-B61D-466AFAFFFBD6}" type="presParOf" srcId="{DACADB08-ED90-46BC-BDB6-E63E60E113B2}" destId="{36A5EB39-960F-4366-870A-51153C6F2920}" srcOrd="0" destOrd="0" presId="urn:microsoft.com/office/officeart/2005/8/layout/hProcess9"/>
    <dgm:cxn modelId="{387159BB-B1BB-4F8E-BB92-3A6751834847}" type="presParOf" srcId="{DACADB08-ED90-46BC-BDB6-E63E60E113B2}" destId="{7FFD7E15-7E5B-4696-A0DA-0000CCC365F4}" srcOrd="1" destOrd="0" presId="urn:microsoft.com/office/officeart/2005/8/layout/hProcess9"/>
    <dgm:cxn modelId="{A11DB2EE-84EA-4C45-9C52-053610AE8BEF}" type="presParOf" srcId="{DACADB08-ED90-46BC-BDB6-E63E60E113B2}" destId="{C63113B3-16EE-4FDD-9315-C2881E7219B6}" srcOrd="2" destOrd="0" presId="urn:microsoft.com/office/officeart/2005/8/layout/hProcess9"/>
    <dgm:cxn modelId="{43C6CC34-FFC3-4615-B84E-85FFF4385BBF}" type="presParOf" srcId="{DACADB08-ED90-46BC-BDB6-E63E60E113B2}" destId="{821F72F0-747A-48E1-A282-9C919565C386}" srcOrd="3" destOrd="0" presId="urn:microsoft.com/office/officeart/2005/8/layout/hProcess9"/>
    <dgm:cxn modelId="{C1D9452D-7AF2-4D56-8756-04068A72AD77}" type="presParOf" srcId="{DACADB08-ED90-46BC-BDB6-E63E60E113B2}" destId="{24AF6D85-967A-4412-8972-D50C4F1119A4}" srcOrd="4" destOrd="0" presId="urn:microsoft.com/office/officeart/2005/8/layout/hProcess9"/>
    <dgm:cxn modelId="{A97D8FCC-70B8-4CD5-8F9A-A59A58524648}" type="presParOf" srcId="{DACADB08-ED90-46BC-BDB6-E63E60E113B2}" destId="{52B2C7A0-1F5C-43DC-8C54-48DD41C95DEC}" srcOrd="5" destOrd="0" presId="urn:microsoft.com/office/officeart/2005/8/layout/hProcess9"/>
    <dgm:cxn modelId="{E7DEF5AD-073B-492B-B4F1-797763AE58EF}" type="presParOf" srcId="{DACADB08-ED90-46BC-BDB6-E63E60E113B2}" destId="{D864EFC9-258E-4680-BDDA-A2419ACB2730}" srcOrd="6" destOrd="0" presId="urn:microsoft.com/office/officeart/2005/8/layout/hProcess9"/>
    <dgm:cxn modelId="{53A58FC8-0D71-4832-93B0-1649619F9397}" type="presParOf" srcId="{DACADB08-ED90-46BC-BDB6-E63E60E113B2}" destId="{7B32B3A3-13BD-4091-8A18-3A1BF468D724}" srcOrd="7" destOrd="0" presId="urn:microsoft.com/office/officeart/2005/8/layout/hProcess9"/>
    <dgm:cxn modelId="{6EEE5CF5-1276-4B7A-A2F8-A7BE4D0292D0}" type="presParOf" srcId="{DACADB08-ED90-46BC-BDB6-E63E60E113B2}" destId="{64449A39-B0DC-428A-A6B9-5BDD07E0D6D1}" srcOrd="8" destOrd="0" presId="urn:microsoft.com/office/officeart/2005/8/layout/hProcess9"/>
    <dgm:cxn modelId="{29D29B87-8361-48D7-A35D-AC0D988F04B0}" type="presParOf" srcId="{DACADB08-ED90-46BC-BDB6-E63E60E113B2}" destId="{A2D81534-EB58-4D41-89E8-DFF57DA26209}" srcOrd="9" destOrd="0" presId="urn:microsoft.com/office/officeart/2005/8/layout/hProcess9"/>
    <dgm:cxn modelId="{1693EDAD-1017-4894-9B3D-10894BBD4222}" type="presParOf" srcId="{DACADB08-ED90-46BC-BDB6-E63E60E113B2}" destId="{379E010C-1E63-4649-8E7E-7A9AFFB221A5}" srcOrd="10" destOrd="0" presId="urn:microsoft.com/office/officeart/2005/8/layout/hProcess9"/>
    <dgm:cxn modelId="{884EA467-3094-4D6D-81AE-0338DCDF351B}" type="presParOf" srcId="{DACADB08-ED90-46BC-BDB6-E63E60E113B2}" destId="{E8944556-B3A8-4D8B-9F36-3C3D410B4806}" srcOrd="11" destOrd="0" presId="urn:microsoft.com/office/officeart/2005/8/layout/hProcess9"/>
    <dgm:cxn modelId="{8A845E1C-08B8-4969-B05B-2AB5D3364085}" type="presParOf" srcId="{DACADB08-ED90-46BC-BDB6-E63E60E113B2}" destId="{980E6BE9-49BF-45E5-BE0E-27ADBF454611}" srcOrd="12"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F8A054-3BAC-4802-8429-9733B9B7168D}">
      <dsp:nvSpPr>
        <dsp:cNvPr id="0" name=""/>
        <dsp:cNvSpPr/>
      </dsp:nvSpPr>
      <dsp:spPr>
        <a:xfrm>
          <a:off x="677737" y="0"/>
          <a:ext cx="7681021" cy="47678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5EB39-960F-4366-870A-51153C6F2920}">
      <dsp:nvSpPr>
        <dsp:cNvPr id="0" name=""/>
        <dsp:cNvSpPr/>
      </dsp:nvSpPr>
      <dsp:spPr>
        <a:xfrm>
          <a:off x="221" y="1430342"/>
          <a:ext cx="1081186" cy="19071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0" kern="1200" dirty="0" smtClean="0">
              <a:latin typeface="+mj-lt"/>
            </a:rPr>
            <a:t>Průzkum</a:t>
          </a:r>
          <a:endParaRPr lang="cs-CZ" sz="1600" b="0" kern="1200" dirty="0">
            <a:latin typeface="+mj-lt"/>
          </a:endParaRPr>
        </a:p>
        <a:p>
          <a:pPr marL="114300" lvl="1" indent="-114300" algn="l" defTabSz="533400">
            <a:lnSpc>
              <a:spcPct val="90000"/>
            </a:lnSpc>
            <a:spcBef>
              <a:spcPct val="0"/>
            </a:spcBef>
            <a:spcAft>
              <a:spcPct val="15000"/>
            </a:spcAft>
            <a:buChar char="••"/>
          </a:pPr>
          <a:r>
            <a:rPr lang="cs-CZ" sz="1200" b="0" kern="1200" dirty="0" smtClean="0">
              <a:latin typeface="+mj-lt"/>
            </a:rPr>
            <a:t>Zkoumání, identifikace a výběr cílů</a:t>
          </a:r>
          <a:endParaRPr lang="cs-CZ" sz="1200" b="0" kern="1200" dirty="0">
            <a:latin typeface="+mj-lt"/>
          </a:endParaRPr>
        </a:p>
      </dsp:txBody>
      <dsp:txXfrm>
        <a:off x="221" y="1430342"/>
        <a:ext cx="1081186" cy="1907123"/>
      </dsp:txXfrm>
    </dsp:sp>
    <dsp:sp modelId="{C63113B3-16EE-4FDD-9315-C2881E7219B6}">
      <dsp:nvSpPr>
        <dsp:cNvPr id="0" name=""/>
        <dsp:cNvSpPr/>
      </dsp:nvSpPr>
      <dsp:spPr>
        <a:xfrm>
          <a:off x="1219294" y="1430342"/>
          <a:ext cx="1250057" cy="19071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kern="1200" dirty="0" smtClean="0">
              <a:latin typeface="+mj-lt"/>
            </a:rPr>
            <a:t>Vyzbrojení</a:t>
          </a:r>
          <a:endParaRPr lang="cs-CZ" sz="1600" kern="1200" dirty="0">
            <a:latin typeface="+mj-lt"/>
          </a:endParaRPr>
        </a:p>
        <a:p>
          <a:pPr marL="114300" lvl="1" indent="-114300" algn="l" defTabSz="533400">
            <a:lnSpc>
              <a:spcPct val="90000"/>
            </a:lnSpc>
            <a:spcBef>
              <a:spcPct val="0"/>
            </a:spcBef>
            <a:spcAft>
              <a:spcPct val="15000"/>
            </a:spcAft>
            <a:buChar char="••"/>
          </a:pPr>
          <a:r>
            <a:rPr lang="cs-CZ" sz="1200" kern="1200" dirty="0" smtClean="0">
              <a:latin typeface="+mj-lt"/>
            </a:rPr>
            <a:t>Párování </a:t>
          </a:r>
          <a:r>
            <a:rPr lang="cs-CZ" sz="1200" kern="1200" dirty="0" err="1" smtClean="0">
              <a:latin typeface="+mj-lt"/>
            </a:rPr>
            <a:t>malware</a:t>
          </a:r>
          <a:r>
            <a:rPr lang="cs-CZ" sz="1200" kern="1200" dirty="0" smtClean="0">
              <a:latin typeface="+mj-lt"/>
            </a:rPr>
            <a:t> a  způsobu doručení</a:t>
          </a:r>
          <a:endParaRPr lang="cs-CZ" sz="1200" kern="1200" dirty="0">
            <a:latin typeface="+mj-lt"/>
          </a:endParaRPr>
        </a:p>
      </dsp:txBody>
      <dsp:txXfrm>
        <a:off x="1219294" y="1430342"/>
        <a:ext cx="1250057" cy="1907123"/>
      </dsp:txXfrm>
    </dsp:sp>
    <dsp:sp modelId="{24AF6D85-967A-4412-8972-D50C4F1119A4}">
      <dsp:nvSpPr>
        <dsp:cNvPr id="0" name=""/>
        <dsp:cNvSpPr/>
      </dsp:nvSpPr>
      <dsp:spPr>
        <a:xfrm>
          <a:off x="2607237" y="1430342"/>
          <a:ext cx="1158589" cy="19071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kern="1200" dirty="0" smtClean="0">
              <a:latin typeface="+mj-lt"/>
            </a:rPr>
            <a:t>Doručení</a:t>
          </a:r>
          <a:endParaRPr lang="cs-CZ" sz="1600" kern="1200" dirty="0">
            <a:latin typeface="+mj-lt"/>
          </a:endParaRPr>
        </a:p>
        <a:p>
          <a:pPr marL="114300" lvl="1" indent="-114300" algn="l" defTabSz="533400">
            <a:lnSpc>
              <a:spcPct val="90000"/>
            </a:lnSpc>
            <a:spcBef>
              <a:spcPct val="0"/>
            </a:spcBef>
            <a:spcAft>
              <a:spcPct val="15000"/>
            </a:spcAft>
            <a:buChar char="••"/>
          </a:pPr>
          <a:r>
            <a:rPr lang="cs-CZ" sz="1200" kern="1200" dirty="0" smtClean="0">
              <a:latin typeface="+mj-lt"/>
            </a:rPr>
            <a:t>E-mail, server www, USB…</a:t>
          </a:r>
          <a:endParaRPr lang="cs-CZ" sz="1200" kern="1200" dirty="0">
            <a:latin typeface="+mj-lt"/>
          </a:endParaRPr>
        </a:p>
      </dsp:txBody>
      <dsp:txXfrm>
        <a:off x="2607237" y="1430342"/>
        <a:ext cx="1158589" cy="1907123"/>
      </dsp:txXfrm>
    </dsp:sp>
    <dsp:sp modelId="{D864EFC9-258E-4680-BDDA-A2419ACB2730}">
      <dsp:nvSpPr>
        <dsp:cNvPr id="0" name=""/>
        <dsp:cNvSpPr/>
      </dsp:nvSpPr>
      <dsp:spPr>
        <a:xfrm>
          <a:off x="3903713" y="1430342"/>
          <a:ext cx="1229441" cy="19071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kern="1200" dirty="0" smtClean="0">
              <a:latin typeface="+mj-lt"/>
            </a:rPr>
            <a:t>Zneužití</a:t>
          </a:r>
          <a:endParaRPr lang="cs-CZ" sz="1600" kern="1200" dirty="0">
            <a:latin typeface="+mj-lt"/>
          </a:endParaRPr>
        </a:p>
        <a:p>
          <a:pPr marL="114300" lvl="1" indent="-114300" algn="l" defTabSz="533400">
            <a:lnSpc>
              <a:spcPct val="90000"/>
            </a:lnSpc>
            <a:spcBef>
              <a:spcPct val="0"/>
            </a:spcBef>
            <a:spcAft>
              <a:spcPct val="15000"/>
            </a:spcAft>
            <a:buChar char="••"/>
          </a:pPr>
          <a:r>
            <a:rPr lang="cs-CZ" sz="1200" kern="1200" dirty="0" smtClean="0">
              <a:latin typeface="+mj-lt"/>
            </a:rPr>
            <a:t>Spuštění uživatelem (otevření přílohy) </a:t>
          </a:r>
          <a:endParaRPr lang="cs-CZ" sz="1200" kern="1200" dirty="0">
            <a:latin typeface="+mj-lt"/>
          </a:endParaRPr>
        </a:p>
      </dsp:txBody>
      <dsp:txXfrm>
        <a:off x="3903713" y="1430342"/>
        <a:ext cx="1229441" cy="1907123"/>
      </dsp:txXfrm>
    </dsp:sp>
    <dsp:sp modelId="{64449A39-B0DC-428A-A6B9-5BDD07E0D6D1}">
      <dsp:nvSpPr>
        <dsp:cNvPr id="0" name=""/>
        <dsp:cNvSpPr/>
      </dsp:nvSpPr>
      <dsp:spPr>
        <a:xfrm>
          <a:off x="5271040" y="1430342"/>
          <a:ext cx="1069098" cy="19071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kern="1200" dirty="0" smtClean="0">
              <a:latin typeface="+mj-lt"/>
            </a:rPr>
            <a:t>Instalace</a:t>
          </a:r>
          <a:endParaRPr lang="cs-CZ" sz="1600" kern="1200" dirty="0">
            <a:latin typeface="+mj-lt"/>
          </a:endParaRPr>
        </a:p>
        <a:p>
          <a:pPr marL="114300" lvl="1" indent="-114300" algn="l" defTabSz="533400">
            <a:lnSpc>
              <a:spcPct val="90000"/>
            </a:lnSpc>
            <a:spcBef>
              <a:spcPct val="0"/>
            </a:spcBef>
            <a:spcAft>
              <a:spcPct val="15000"/>
            </a:spcAft>
            <a:buChar char="••"/>
          </a:pPr>
          <a:r>
            <a:rPr lang="cs-CZ" sz="1200" kern="1200" dirty="0" smtClean="0">
              <a:latin typeface="+mj-lt"/>
            </a:rPr>
            <a:t>Šíření infekce. Může probíhat po etapách, skrytě</a:t>
          </a:r>
          <a:endParaRPr lang="cs-CZ" sz="1200" kern="1200" dirty="0">
            <a:latin typeface="+mj-lt"/>
          </a:endParaRPr>
        </a:p>
      </dsp:txBody>
      <dsp:txXfrm>
        <a:off x="5271040" y="1430342"/>
        <a:ext cx="1069098" cy="1907123"/>
      </dsp:txXfrm>
    </dsp:sp>
    <dsp:sp modelId="{379E010C-1E63-4649-8E7E-7A9AFFB221A5}">
      <dsp:nvSpPr>
        <dsp:cNvPr id="0" name=""/>
        <dsp:cNvSpPr/>
      </dsp:nvSpPr>
      <dsp:spPr>
        <a:xfrm>
          <a:off x="6478025" y="1430342"/>
          <a:ext cx="1347101" cy="19071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kern="1200" dirty="0" err="1" smtClean="0">
              <a:latin typeface="+mj-lt"/>
            </a:rPr>
            <a:t>Command</a:t>
          </a:r>
          <a:r>
            <a:rPr lang="cs-CZ" sz="1600" kern="1200" dirty="0" smtClean="0">
              <a:latin typeface="+mj-lt"/>
            </a:rPr>
            <a:t> &amp; </a:t>
          </a:r>
          <a:r>
            <a:rPr lang="cs-CZ" sz="1600" kern="1200" dirty="0" err="1" smtClean="0">
              <a:latin typeface="+mj-lt"/>
            </a:rPr>
            <a:t>Control</a:t>
          </a:r>
          <a:endParaRPr lang="cs-CZ" sz="1600" kern="1200" dirty="0">
            <a:latin typeface="+mj-lt"/>
          </a:endParaRPr>
        </a:p>
        <a:p>
          <a:pPr marL="114300" lvl="1" indent="-114300" algn="l" defTabSz="533400">
            <a:lnSpc>
              <a:spcPct val="90000"/>
            </a:lnSpc>
            <a:spcBef>
              <a:spcPct val="0"/>
            </a:spcBef>
            <a:spcAft>
              <a:spcPct val="15000"/>
            </a:spcAft>
            <a:buChar char="••"/>
          </a:pPr>
          <a:r>
            <a:rPr lang="cs-CZ" sz="1200" kern="1200" dirty="0" smtClean="0">
              <a:latin typeface="+mj-lt"/>
            </a:rPr>
            <a:t>Zaslání informací řídícímu serveru, aktualizace</a:t>
          </a:r>
          <a:endParaRPr lang="cs-CZ" sz="1200" kern="1200" dirty="0">
            <a:latin typeface="+mj-lt"/>
          </a:endParaRPr>
        </a:p>
      </dsp:txBody>
      <dsp:txXfrm>
        <a:off x="6478025" y="1430342"/>
        <a:ext cx="1347101" cy="1907123"/>
      </dsp:txXfrm>
    </dsp:sp>
    <dsp:sp modelId="{980E6BE9-49BF-45E5-BE0E-27ADBF454611}">
      <dsp:nvSpPr>
        <dsp:cNvPr id="0" name=""/>
        <dsp:cNvSpPr/>
      </dsp:nvSpPr>
      <dsp:spPr>
        <a:xfrm>
          <a:off x="7963013" y="1430342"/>
          <a:ext cx="1073260" cy="19071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kern="1200" dirty="0" smtClean="0">
              <a:latin typeface="+mj-lt"/>
            </a:rPr>
            <a:t>Akce</a:t>
          </a:r>
          <a:endParaRPr lang="cs-CZ" sz="1600" kern="1200" dirty="0">
            <a:latin typeface="+mj-lt"/>
          </a:endParaRPr>
        </a:p>
        <a:p>
          <a:pPr marL="114300" lvl="1" indent="-114300" algn="l" defTabSz="533400">
            <a:lnSpc>
              <a:spcPct val="90000"/>
            </a:lnSpc>
            <a:spcBef>
              <a:spcPct val="0"/>
            </a:spcBef>
            <a:spcAft>
              <a:spcPct val="15000"/>
            </a:spcAft>
            <a:buChar char="••"/>
          </a:pPr>
          <a:r>
            <a:rPr lang="cs-CZ" sz="1200" kern="1200" dirty="0" smtClean="0">
              <a:latin typeface="+mj-lt"/>
            </a:rPr>
            <a:t>Činnost k dosažení cílů – přenos nebo destrukce dat</a:t>
          </a:r>
          <a:endParaRPr lang="cs-CZ" sz="1200" kern="1200" dirty="0">
            <a:latin typeface="+mj-lt"/>
          </a:endParaRPr>
        </a:p>
      </dsp:txBody>
      <dsp:txXfrm>
        <a:off x="7963013" y="1430342"/>
        <a:ext cx="1073260" cy="19071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543A0-ECCD-483F-A090-0D0DE2C73E10}" type="datetimeFigureOut">
              <a:rPr lang="cs-CZ" smtClean="0"/>
              <a:pPr/>
              <a:t>2.5.2016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841BA-65FE-4F4A-9918-54102DA5F610}" type="slidenum">
              <a:rPr lang="cs-CZ" smtClean="0"/>
              <a:pPr/>
              <a:t>‹#›</a:t>
            </a:fld>
            <a:endParaRPr lang="cs-CZ"/>
          </a:p>
        </p:txBody>
      </p:sp>
    </p:spTree>
    <p:extLst>
      <p:ext uri="{BB962C8B-B14F-4D97-AF65-F5344CB8AC3E}">
        <p14:creationId xmlns:p14="http://schemas.microsoft.com/office/powerpoint/2010/main" xmlns="" val="6093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dirty="0" err="1" smtClean="0"/>
              <a:t>Cyberspace</a:t>
            </a:r>
            <a:r>
              <a:rPr lang="cs-CZ" dirty="0" smtClean="0"/>
              <a:t> – William </a:t>
            </a:r>
            <a:r>
              <a:rPr lang="cs-CZ" dirty="0" err="1" smtClean="0"/>
              <a:t>Gibson</a:t>
            </a:r>
            <a:r>
              <a:rPr lang="cs-CZ" dirty="0" smtClean="0"/>
              <a:t>, sci-fi </a:t>
            </a:r>
            <a:r>
              <a:rPr lang="cs-CZ" dirty="0" err="1" smtClean="0"/>
              <a:t>Neuromancer</a:t>
            </a:r>
            <a:r>
              <a:rPr lang="cs-CZ" dirty="0" smtClean="0"/>
              <a:t>, 1984</a:t>
            </a:r>
          </a:p>
          <a:p>
            <a:pPr marL="0" marR="0" lvl="1" indent="0" algn="l" defTabSz="914400" rtl="0" eaLnBrk="1" fontAlgn="auto" latinLnBrk="0" hangingPunct="1">
              <a:lnSpc>
                <a:spcPct val="100000"/>
              </a:lnSpc>
              <a:spcBef>
                <a:spcPts val="0"/>
              </a:spcBef>
              <a:spcAft>
                <a:spcPts val="0"/>
              </a:spcAft>
              <a:buClrTx/>
              <a:buSzTx/>
              <a:buFontTx/>
              <a:buNone/>
              <a:tabLst/>
              <a:defRPr/>
            </a:pPr>
            <a:r>
              <a:rPr lang="cs-CZ" i="1" dirty="0" err="1" smtClean="0"/>
              <a:t>Gibson</a:t>
            </a:r>
            <a:r>
              <a:rPr lang="cs-CZ" i="1" dirty="0" smtClean="0"/>
              <a:t>: „Konsenzuální halucinace prožívaná denně miliardami legitimních operátorů, v každém národě, dětmi, které se učí matematickým pojmům... grafické zobrazení dat abstrahovaných z pamětí každého počítače v lidské společnosti. Nepředstavitelná komplexita. Linie světla rozprostírající se v </a:t>
            </a:r>
            <a:r>
              <a:rPr lang="cs-CZ" i="1" dirty="0" err="1" smtClean="0"/>
              <a:t>neprostoru</a:t>
            </a:r>
            <a:r>
              <a:rPr lang="cs-CZ" i="1" dirty="0" smtClean="0"/>
              <a:t> mysli, klastry a konstelace dat. Jako světla velkoměsta, vzdalující se…“</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7ED3A27C-7D4F-43DE-AACD-7DDC676540D7}" type="slidenum">
              <a:rPr lang="cs-CZ" smtClean="0"/>
              <a:pPr/>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What Are the Vulnerabilities? </a:t>
            </a:r>
          </a:p>
          <a:p>
            <a:r>
              <a:rPr lang="en-US" dirty="0" err="1" smtClean="0"/>
              <a:t>Cybersecurity</a:t>
            </a:r>
            <a:r>
              <a:rPr lang="en-US" dirty="0" smtClean="0"/>
              <a:t> is in many ways an arms race between attackers and defenders. ICT systems are </a:t>
            </a:r>
          </a:p>
          <a:p>
            <a:r>
              <a:rPr lang="en-US" dirty="0" smtClean="0"/>
              <a:t>very complex, and attackers are constantly probing for weaknesses, which can occur at many </a:t>
            </a:r>
          </a:p>
          <a:p>
            <a:r>
              <a:rPr lang="en-US" dirty="0" smtClean="0"/>
              <a:t>points. Defenders can often protect against weaknesses, but three are particularly challenging: </a:t>
            </a:r>
          </a:p>
          <a:p>
            <a:r>
              <a:rPr lang="en-US" dirty="0" smtClean="0"/>
              <a:t>inadvertent or intentional acts by insiders with access to a system; supply chain vulnerabilities, </a:t>
            </a:r>
          </a:p>
          <a:p>
            <a:r>
              <a:rPr lang="en-US" dirty="0" smtClean="0"/>
              <a:t>which can permit the insertion of malicious software or hardware during the acquisition process; </a:t>
            </a:r>
          </a:p>
          <a:p>
            <a:r>
              <a:rPr lang="en-US" dirty="0" smtClean="0"/>
              <a:t>and previously unknown, or zero-day, vulnerabilities with no established fix.</a:t>
            </a:r>
            <a:endParaRPr lang="cs-CZ" dirty="0" smtClean="0"/>
          </a:p>
          <a:p>
            <a:endParaRPr lang="cs-CZ" dirty="0" smtClean="0"/>
          </a:p>
          <a:p>
            <a:pPr>
              <a:buFontTx/>
              <a:buChar char="-"/>
            </a:pPr>
            <a:r>
              <a:rPr lang="cs-CZ" dirty="0" smtClean="0"/>
              <a:t>Vytvoření falešného slevového kupónu na jídlo</a:t>
            </a:r>
            <a:r>
              <a:rPr lang="cs-CZ" baseline="0" dirty="0" smtClean="0"/>
              <a:t> z restaurace</a:t>
            </a:r>
          </a:p>
          <a:p>
            <a:pPr>
              <a:buFontTx/>
              <a:buChar char="-"/>
            </a:pPr>
            <a:r>
              <a:rPr lang="cs-CZ" baseline="0" dirty="0" smtClean="0"/>
              <a:t>Útok na trans-</a:t>
            </a:r>
            <a:r>
              <a:rPr lang="cs-CZ" baseline="0" dirty="0" err="1" smtClean="0"/>
              <a:t>sibiř</a:t>
            </a:r>
            <a:endParaRPr lang="cs-CZ" baseline="0" dirty="0" smtClean="0"/>
          </a:p>
          <a:p>
            <a:pPr>
              <a:buFontTx/>
              <a:buChar char="-"/>
            </a:pPr>
            <a:r>
              <a:rPr lang="cs-CZ" baseline="0" dirty="0" smtClean="0"/>
              <a:t>Vnitřní nedostatky – </a:t>
            </a:r>
            <a:r>
              <a:rPr lang="cs-CZ" baseline="0" dirty="0" err="1" smtClean="0"/>
              <a:t>Stuxnet</a:t>
            </a:r>
            <a:r>
              <a:rPr lang="cs-CZ" baseline="0" dirty="0" smtClean="0"/>
              <a:t> (2010) – útok na specifické programovatelné logické automaty (PLC) Siemens, které byly užívány v íránských centrifugách (odhadem zničeno až 1000centrifug)</a:t>
            </a:r>
            <a:endParaRPr lang="cs-CZ" dirty="0"/>
          </a:p>
        </p:txBody>
      </p:sp>
      <p:sp>
        <p:nvSpPr>
          <p:cNvPr id="4" name="Zástupný symbol pro číslo snímku 3"/>
          <p:cNvSpPr>
            <a:spLocks noGrp="1"/>
          </p:cNvSpPr>
          <p:nvPr>
            <p:ph type="sldNum" sz="quarter" idx="10"/>
          </p:nvPr>
        </p:nvSpPr>
        <p:spPr/>
        <p:txBody>
          <a:bodyPr/>
          <a:lstStyle/>
          <a:p>
            <a:fld id="{7ED3A27C-7D4F-43DE-AACD-7DDC676540D7}" type="slidenum">
              <a:rPr lang="cs-CZ" smtClean="0"/>
              <a:pPr/>
              <a:t>11</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10000"/>
          </a:bodyPr>
          <a:lstStyle/>
          <a:p>
            <a:r>
              <a:rPr lang="en-US" dirty="0" smtClean="0"/>
              <a:t>What Are the Impacts? </a:t>
            </a:r>
          </a:p>
          <a:p>
            <a:r>
              <a:rPr lang="en-US" dirty="0" smtClean="0"/>
              <a:t>A successful attack can compromise the confidentiality, integrity, and availability of an ICT </a:t>
            </a:r>
          </a:p>
          <a:p>
            <a:r>
              <a:rPr lang="en-US" dirty="0" smtClean="0"/>
              <a:t>system and the information it handles. </a:t>
            </a:r>
            <a:endParaRPr lang="cs-CZ" dirty="0" smtClean="0"/>
          </a:p>
          <a:p>
            <a:r>
              <a:rPr lang="en-US" dirty="0" err="1" smtClean="0"/>
              <a:t>Cybertheft</a:t>
            </a:r>
            <a:r>
              <a:rPr lang="en-US" dirty="0" smtClean="0"/>
              <a:t> or </a:t>
            </a:r>
            <a:r>
              <a:rPr lang="en-US" dirty="0" err="1" smtClean="0"/>
              <a:t>cyberespionage</a:t>
            </a:r>
            <a:r>
              <a:rPr lang="en-US" dirty="0" smtClean="0"/>
              <a:t> can result in </a:t>
            </a:r>
            <a:r>
              <a:rPr lang="en-US" dirty="0" err="1" smtClean="0"/>
              <a:t>exfiltration</a:t>
            </a:r>
            <a:r>
              <a:rPr lang="en-US" dirty="0" smtClean="0"/>
              <a:t> of </a:t>
            </a:r>
          </a:p>
          <a:p>
            <a:r>
              <a:rPr lang="en-US" dirty="0" smtClean="0"/>
              <a:t>financial, proprietary, or personal information from which the attacker can benefit, often without </a:t>
            </a:r>
          </a:p>
          <a:p>
            <a:r>
              <a:rPr lang="en-US" dirty="0" smtClean="0"/>
              <a:t>the knowledge of the victim. </a:t>
            </a:r>
            <a:endParaRPr lang="cs-CZ" dirty="0" smtClean="0"/>
          </a:p>
          <a:p>
            <a:r>
              <a:rPr lang="en-US" dirty="0" smtClean="0"/>
              <a:t>Denial-of-service attacks can slow or prevent legitimate users from </a:t>
            </a:r>
          </a:p>
          <a:p>
            <a:r>
              <a:rPr lang="en-US" dirty="0" smtClean="0"/>
              <a:t>accessing a system. </a:t>
            </a:r>
            <a:endParaRPr lang="cs-CZ" dirty="0" smtClean="0"/>
          </a:p>
          <a:p>
            <a:r>
              <a:rPr lang="en-US" dirty="0" err="1" smtClean="0"/>
              <a:t>Botnet</a:t>
            </a:r>
            <a:r>
              <a:rPr lang="en-US" dirty="0" smtClean="0"/>
              <a:t> malware can give an attacker command of a system for use in </a:t>
            </a:r>
          </a:p>
          <a:p>
            <a:r>
              <a:rPr lang="en-US" dirty="0" err="1" smtClean="0"/>
              <a:t>cyberattacks</a:t>
            </a:r>
            <a:r>
              <a:rPr lang="en-US" dirty="0" smtClean="0"/>
              <a:t> on other systems. Attacks on industrial control systems can result in the destruction </a:t>
            </a:r>
          </a:p>
          <a:p>
            <a:r>
              <a:rPr lang="en-US" dirty="0" smtClean="0"/>
              <a:t>of the equipment they control, such as generators, pumps, and centrifuges. </a:t>
            </a:r>
          </a:p>
          <a:p>
            <a:r>
              <a:rPr lang="en-US" dirty="0" smtClean="0"/>
              <a:t>Most </a:t>
            </a:r>
            <a:r>
              <a:rPr lang="en-US" dirty="0" err="1" smtClean="0"/>
              <a:t>cyberattacks</a:t>
            </a:r>
            <a:r>
              <a:rPr lang="en-US" dirty="0" smtClean="0"/>
              <a:t> have limited impacts, but a successful attack on some components of critical </a:t>
            </a:r>
          </a:p>
          <a:p>
            <a:r>
              <a:rPr lang="en-US" dirty="0" smtClean="0"/>
              <a:t>infrastructure (CI)—most of which is held by the private sector—could have significant effects </a:t>
            </a:r>
          </a:p>
          <a:p>
            <a:r>
              <a:rPr lang="en-US" dirty="0" smtClean="0"/>
              <a:t>on national security, the economy, and the livelihood and safety of individual citizens. Thus, a </a:t>
            </a:r>
          </a:p>
          <a:p>
            <a:r>
              <a:rPr lang="en-US" dirty="0" smtClean="0"/>
              <a:t>rare successful attack with high impact can pose a larger risk than a common successful attack </a:t>
            </a:r>
          </a:p>
          <a:p>
            <a:r>
              <a:rPr lang="en-US" dirty="0" smtClean="0"/>
              <a:t>with low impact. </a:t>
            </a:r>
            <a:endParaRPr lang="cs-CZ" dirty="0" smtClean="0"/>
          </a:p>
          <a:p>
            <a:r>
              <a:rPr lang="cs-CZ" dirty="0" smtClean="0"/>
              <a:t>V rámci izraelské operace</a:t>
            </a:r>
            <a:r>
              <a:rPr lang="cs-CZ" baseline="0" dirty="0" smtClean="0"/>
              <a:t> „Ovocný sad“ – 2007 - (letecký útok na jaderný reaktor </a:t>
            </a:r>
            <a:r>
              <a:rPr lang="cs-CZ" baseline="0" dirty="0" err="1" smtClean="0"/>
              <a:t>Al</a:t>
            </a:r>
            <a:r>
              <a:rPr lang="cs-CZ" baseline="0" dirty="0" smtClean="0"/>
              <a:t> </a:t>
            </a:r>
            <a:r>
              <a:rPr lang="cs-CZ" baseline="0" dirty="0" err="1" smtClean="0"/>
              <a:t>Kibar</a:t>
            </a:r>
            <a:r>
              <a:rPr lang="cs-CZ" baseline="0" dirty="0" smtClean="0"/>
              <a:t>) – </a:t>
            </a:r>
            <a:r>
              <a:rPr lang="cs-CZ" baseline="0" dirty="0" err="1" smtClean="0"/>
              <a:t>kyber</a:t>
            </a:r>
            <a:r>
              <a:rPr lang="cs-CZ" baseline="0" dirty="0" smtClean="0"/>
              <a:t>. útok na radarovou síť vzdušné obrany – současně ale zasažena i domácí civilní počítačové sítě</a:t>
            </a:r>
            <a:endParaRPr lang="cs-CZ" dirty="0"/>
          </a:p>
        </p:txBody>
      </p:sp>
      <p:sp>
        <p:nvSpPr>
          <p:cNvPr id="4" name="Zástupný symbol pro číslo snímku 3"/>
          <p:cNvSpPr>
            <a:spLocks noGrp="1"/>
          </p:cNvSpPr>
          <p:nvPr>
            <p:ph type="sldNum" sz="quarter" idx="10"/>
          </p:nvPr>
        </p:nvSpPr>
        <p:spPr/>
        <p:txBody>
          <a:bodyPr/>
          <a:lstStyle/>
          <a:p>
            <a:fld id="{7ED3A27C-7D4F-43DE-AACD-7DDC676540D7}" type="slidenum">
              <a:rPr lang="cs-CZ" smtClean="0"/>
              <a:pPr/>
              <a:t>12</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xmlns="" val="423370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r>
              <a:rPr lang="cs-CZ" dirty="0" smtClean="0"/>
              <a:t>Informační operace – hybridní</a:t>
            </a:r>
            <a:r>
              <a:rPr lang="cs-CZ" baseline="0" dirty="0" smtClean="0"/>
              <a:t> válka</a:t>
            </a:r>
          </a:p>
          <a:p>
            <a:r>
              <a:rPr lang="cs-CZ" baseline="0" dirty="0" smtClean="0"/>
              <a:t>Sestřelení </a:t>
            </a:r>
            <a:r>
              <a:rPr lang="cs-CZ" baseline="0" dirty="0" err="1" smtClean="0"/>
              <a:t>Boeingu</a:t>
            </a:r>
            <a:r>
              <a:rPr lang="cs-CZ" baseline="0" dirty="0" smtClean="0"/>
              <a:t> 737 na Ukrajině – vytvoření falešného FB účtu španělského operátora leteckého provozu</a:t>
            </a:r>
            <a:endParaRPr lang="cs-CZ" dirty="0"/>
          </a:p>
        </p:txBody>
      </p:sp>
    </p:spTree>
    <p:extLst>
      <p:ext uri="{BB962C8B-B14F-4D97-AF65-F5344CB8AC3E}">
        <p14:creationId xmlns:p14="http://schemas.microsoft.com/office/powerpoint/2010/main" xmlns="" val="165796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xmlns="" val="3209094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xmlns="" val="4032288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pPr marL="342900" indent="-342900">
              <a:buAutoNum type="arabicPeriod"/>
            </a:pPr>
            <a:r>
              <a:rPr lang="en-US" dirty="0" smtClean="0"/>
              <a:t>Reconnoiter. The adversary researches, identifies and selects its targets. This is often done by crawling websites. 2. </a:t>
            </a:r>
            <a:r>
              <a:rPr lang="en-US" dirty="0" err="1" smtClean="0"/>
              <a:t>Weaponize</a:t>
            </a:r>
            <a:r>
              <a:rPr lang="en-US" dirty="0" smtClean="0"/>
              <a:t>. The adversary couples a piece of malware with a delivery mechanism, such as a Microsoft Office or Adobe Acrobat file. This coupling is often done using an automated tool. 3. Deliver. The adversary transmits the weaponized payload to the target, often through email, websites and USB tokens. 4. Exploit. The malware delivered to the target is triggered when a user takes an action, such as opening an email attachment or visiting an infected website.</a:t>
            </a:r>
            <a:r>
              <a:rPr lang="cs-CZ" dirty="0" smtClean="0"/>
              <a:t> </a:t>
            </a:r>
            <a:r>
              <a:rPr lang="en-US" dirty="0" smtClean="0"/>
              <a:t>5. Install. The malware infects the user’s system. It may take steps to hide itself from malware detection software on that system. 6. Command and Control. The malware sends an update on its location and status to a command and control server. It often does so through encrypted channels that are hard to detect. The adversary can then command the malware to take specific actions, such as spreading throughout the enterprise or looking for specific types of information. 7. Act. The malware takes actions that accomplish the adversary’s objectives. Adversaries usually </a:t>
            </a:r>
            <a:r>
              <a:rPr lang="en-US" dirty="0" err="1" smtClean="0"/>
              <a:t>exfiltrate</a:t>
            </a:r>
            <a:r>
              <a:rPr lang="en-US" dirty="0" smtClean="0"/>
              <a:t> data from the targeted organization, but they could also alter or destroy data.</a:t>
            </a:r>
            <a:endParaRPr lang="cs-CZ" dirty="0" smtClean="0"/>
          </a:p>
          <a:p>
            <a:pPr marL="342900" indent="-342900">
              <a:buAutoNum type="arabicPeriod"/>
            </a:pPr>
            <a:r>
              <a:rPr lang="cs-CZ" dirty="0" smtClean="0"/>
              <a:t>Zdroj: http://www.cnas.org/files/documents/publications/CNAS_ActiveCyberDefense_Lachow_0.pdf</a:t>
            </a:r>
            <a:endParaRPr lang="cs-CZ" dirty="0"/>
          </a:p>
        </p:txBody>
      </p:sp>
    </p:spTree>
    <p:extLst>
      <p:ext uri="{BB962C8B-B14F-4D97-AF65-F5344CB8AC3E}">
        <p14:creationId xmlns:p14="http://schemas.microsoft.com/office/powerpoint/2010/main" xmlns="" val="1217247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Summit </a:t>
            </a:r>
            <a:r>
              <a:rPr lang="en-US" dirty="0" smtClean="0"/>
              <a:t>NATO </a:t>
            </a:r>
            <a:r>
              <a:rPr lang="cs-CZ" dirty="0" smtClean="0"/>
              <a:t>ve Walesu září 2014 – potvrzení - kybernetická obrana je součástí kolektivní obrany, krizového řízení a kolektivní bezpečnosti</a:t>
            </a:r>
          </a:p>
          <a:p>
            <a:endParaRPr lang="cs-CZ" dirty="0" smtClean="0"/>
          </a:p>
          <a:p>
            <a:endParaRPr lang="cs-CZ" dirty="0" smtClean="0"/>
          </a:p>
          <a:p>
            <a:r>
              <a:rPr lang="cs-CZ" dirty="0" smtClean="0"/>
              <a:t>Zajetí amerického </a:t>
            </a:r>
            <a:r>
              <a:rPr lang="cs-CZ" dirty="0" err="1" smtClean="0"/>
              <a:t>dronu</a:t>
            </a:r>
            <a:r>
              <a:rPr lang="cs-CZ" dirty="0" smtClean="0"/>
              <a:t> Íránem - 4. prosince 2011 byl „zajat“ bezpilotní prostředek </a:t>
            </a:r>
            <a:r>
              <a:rPr lang="en-US" dirty="0" smtClean="0"/>
              <a:t>RQ-170 Sentinel</a:t>
            </a:r>
            <a:r>
              <a:rPr lang="cs-CZ" dirty="0" smtClean="0"/>
              <a:t> </a:t>
            </a:r>
            <a:r>
              <a:rPr lang="en-US" dirty="0" smtClean="0"/>
              <a:t>(UAV).  </a:t>
            </a:r>
            <a:endParaRPr lang="cs-CZ" dirty="0" smtClean="0"/>
          </a:p>
          <a:p>
            <a:r>
              <a:rPr lang="en-US" dirty="0" smtClean="0"/>
              <a:t>Iran </a:t>
            </a:r>
            <a:r>
              <a:rPr lang="cs-CZ" dirty="0" smtClean="0"/>
              <a:t>– kybernetická jednotka, rušení satelitního i pozemního spojení, podvržený signál GPS (GPS </a:t>
            </a:r>
            <a:r>
              <a:rPr lang="cs-CZ" dirty="0" err="1" smtClean="0"/>
              <a:t>spoofing</a:t>
            </a:r>
            <a:r>
              <a:rPr lang="cs-CZ" dirty="0" smtClean="0"/>
              <a:t>)</a:t>
            </a:r>
          </a:p>
          <a:p>
            <a:r>
              <a:rPr lang="cs-CZ" dirty="0" smtClean="0"/>
              <a:t>USA – technický problém, </a:t>
            </a:r>
            <a:r>
              <a:rPr lang="cs-CZ" dirty="0" err="1" smtClean="0"/>
              <a:t>dron</a:t>
            </a:r>
            <a:r>
              <a:rPr lang="cs-CZ" dirty="0" smtClean="0"/>
              <a:t> byl poškozen a „slepen“ </a:t>
            </a:r>
          </a:p>
          <a:p>
            <a:r>
              <a:rPr lang="cs-CZ" dirty="0" err="1" smtClean="0"/>
              <a:t>Dron</a:t>
            </a:r>
            <a:r>
              <a:rPr lang="cs-CZ" dirty="0" smtClean="0"/>
              <a:t> byl Iránem podroben podrobnému zkoumání, byly vytvořeny a testovány repliky</a:t>
            </a:r>
          </a:p>
          <a:p>
            <a:endParaRPr lang="cs-CZ" dirty="0"/>
          </a:p>
        </p:txBody>
      </p:sp>
    </p:spTree>
    <p:extLst>
      <p:ext uri="{BB962C8B-B14F-4D97-AF65-F5344CB8AC3E}">
        <p14:creationId xmlns:p14="http://schemas.microsoft.com/office/powerpoint/2010/main" xmlns="" val="82762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kern="1200" dirty="0" smtClean="0">
                <a:solidFill>
                  <a:schemeClr val="tx1"/>
                </a:solidFill>
                <a:latin typeface="+mn-lt"/>
                <a:ea typeface="+mn-ea"/>
                <a:cs typeface="+mn-cs"/>
              </a:rPr>
              <a:t>a) fyzická i telekomunikační zařízení, která umožňují spojení technologií a komunikaci sítí systému, chápáno obecně (SCADA zařízení, </a:t>
            </a:r>
            <a:r>
              <a:rPr lang="cs-CZ" sz="1200" b="0" i="0" kern="1200" dirty="0" err="1" smtClean="0">
                <a:solidFill>
                  <a:schemeClr val="tx1"/>
                </a:solidFill>
                <a:latin typeface="+mn-lt"/>
                <a:ea typeface="+mn-ea"/>
                <a:cs typeface="+mn-cs"/>
              </a:rPr>
              <a:t>smartphony</a:t>
            </a:r>
            <a:r>
              <a:rPr lang="cs-CZ" sz="1200" b="0" i="0" kern="1200" dirty="0" smtClean="0">
                <a:solidFill>
                  <a:schemeClr val="tx1"/>
                </a:solidFill>
                <a:latin typeface="+mn-lt"/>
                <a:ea typeface="+mn-ea"/>
                <a:cs typeface="+mn-cs"/>
              </a:rPr>
              <a:t>/tablety, počítače, servery, atd..), b) počítačové systémy a komplementární software, který zaručuje spojení a funkčnost systému, c) spojení počítačových sítí, d) uživatelské vstupy a uzly zprostředkovatelů spojení, e) informace – uživatelská data</a:t>
            </a:r>
          </a:p>
          <a:p>
            <a:endParaRPr lang="cs-CZ" sz="1200" b="0" i="0" kern="1200" dirty="0" smtClean="0">
              <a:solidFill>
                <a:schemeClr val="tx1"/>
              </a:solidFill>
              <a:latin typeface="+mn-lt"/>
              <a:ea typeface="+mn-ea"/>
              <a:cs typeface="+mn-cs"/>
            </a:endParaRPr>
          </a:p>
          <a:p>
            <a:r>
              <a:rPr lang="cs-CZ" sz="1200" b="0" i="0" kern="1200" dirty="0" smtClean="0">
                <a:solidFill>
                  <a:schemeClr val="tx1"/>
                </a:solidFill>
                <a:latin typeface="+mn-lt"/>
                <a:ea typeface="+mn-ea"/>
                <a:cs typeface="+mn-cs"/>
              </a:rPr>
              <a:t>Význačnou a charakteristickou vlastností kyberprostoru je, že žádná jediná centrální moc nekontroluje všechny sítě, které tvoří tuto doménu, tudíž nekontroluje kyberprostor</a:t>
            </a:r>
          </a:p>
          <a:p>
            <a:r>
              <a:rPr lang="cs-CZ" sz="1200" b="0" i="0" kern="1200" dirty="0" err="1" smtClean="0">
                <a:solidFill>
                  <a:schemeClr val="tx1"/>
                </a:solidFill>
                <a:latin typeface="+mn-lt"/>
                <a:ea typeface="+mn-ea"/>
                <a:cs typeface="+mn-cs"/>
              </a:rPr>
              <a:t>Norton</a:t>
            </a:r>
            <a:r>
              <a:rPr lang="cs-CZ" sz="1200" b="0" i="0" kern="1200" dirty="0" smtClean="0">
                <a:solidFill>
                  <a:schemeClr val="tx1"/>
                </a:solidFill>
                <a:latin typeface="+mn-lt"/>
                <a:ea typeface="+mn-ea"/>
                <a:cs typeface="+mn-cs"/>
              </a:rPr>
              <a:t> </a:t>
            </a:r>
            <a:r>
              <a:rPr lang="cs-CZ" sz="1200" b="0" i="0" kern="1200" dirty="0" err="1" smtClean="0">
                <a:solidFill>
                  <a:schemeClr val="tx1"/>
                </a:solidFill>
                <a:latin typeface="+mn-lt"/>
                <a:ea typeface="+mn-ea"/>
                <a:cs typeface="+mn-cs"/>
              </a:rPr>
              <a:t>Cybercrime</a:t>
            </a:r>
            <a:r>
              <a:rPr lang="cs-CZ" sz="1200" b="0" i="0" kern="1200" baseline="0" dirty="0" smtClean="0">
                <a:solidFill>
                  <a:schemeClr val="tx1"/>
                </a:solidFill>
                <a:latin typeface="+mn-lt"/>
                <a:ea typeface="+mn-ea"/>
                <a:cs typeface="+mn-cs"/>
              </a:rPr>
              <a:t> report – přímé náklady </a:t>
            </a:r>
            <a:r>
              <a:rPr lang="cs-CZ" sz="1200" b="0" i="0" kern="1200" baseline="0" dirty="0" err="1" smtClean="0">
                <a:solidFill>
                  <a:schemeClr val="tx1"/>
                </a:solidFill>
                <a:latin typeface="+mn-lt"/>
                <a:ea typeface="+mn-ea"/>
                <a:cs typeface="+mn-cs"/>
              </a:rPr>
              <a:t>kyberútoků</a:t>
            </a:r>
            <a:r>
              <a:rPr lang="cs-CZ" sz="1200" b="0" i="0" kern="1200" baseline="0" dirty="0" smtClean="0">
                <a:solidFill>
                  <a:schemeClr val="tx1"/>
                </a:solidFill>
                <a:latin typeface="+mn-lt"/>
                <a:ea typeface="+mn-ea"/>
                <a:cs typeface="+mn-cs"/>
              </a:rPr>
              <a:t> = 113miliard dolarů ročně</a:t>
            </a:r>
            <a:endParaRPr lang="cs-CZ" sz="1200" b="0" i="0" kern="1200" dirty="0" smtClean="0">
              <a:solidFill>
                <a:schemeClr val="tx1"/>
              </a:solidFill>
              <a:latin typeface="+mn-lt"/>
              <a:ea typeface="+mn-ea"/>
              <a:cs typeface="+mn-cs"/>
            </a:endParaRPr>
          </a:p>
          <a:p>
            <a:r>
              <a:rPr lang="cs-CZ" sz="1200" b="0" i="0" kern="1200" dirty="0" err="1" smtClean="0">
                <a:solidFill>
                  <a:schemeClr val="tx1"/>
                </a:solidFill>
                <a:latin typeface="+mn-lt"/>
                <a:ea typeface="+mn-ea"/>
                <a:cs typeface="+mn-cs"/>
              </a:rPr>
              <a:t>McAfee</a:t>
            </a:r>
            <a:r>
              <a:rPr lang="cs-CZ" sz="1200" b="0" i="0" kern="1200" dirty="0" smtClean="0">
                <a:solidFill>
                  <a:schemeClr val="tx1"/>
                </a:solidFill>
                <a:latin typeface="+mn-lt"/>
                <a:ea typeface="+mn-ea"/>
                <a:cs typeface="+mn-cs"/>
              </a:rPr>
              <a:t> – globální ekonomika</a:t>
            </a:r>
            <a:r>
              <a:rPr lang="cs-CZ" sz="1200" b="0" i="0" kern="1200" baseline="0" dirty="0" smtClean="0">
                <a:solidFill>
                  <a:schemeClr val="tx1"/>
                </a:solidFill>
                <a:latin typeface="+mn-lt"/>
                <a:ea typeface="+mn-ea"/>
                <a:cs typeface="+mn-cs"/>
              </a:rPr>
              <a:t> založená na internetu generuje 2-3 biliony dolarů</a:t>
            </a:r>
            <a:endParaRPr lang="cs-CZ" dirty="0"/>
          </a:p>
        </p:txBody>
      </p:sp>
      <p:sp>
        <p:nvSpPr>
          <p:cNvPr id="4" name="Zástupný symbol pro číslo snímku 3"/>
          <p:cNvSpPr>
            <a:spLocks noGrp="1"/>
          </p:cNvSpPr>
          <p:nvPr>
            <p:ph type="sldNum" sz="quarter" idx="10"/>
          </p:nvPr>
        </p:nvSpPr>
        <p:spPr/>
        <p:txBody>
          <a:bodyPr/>
          <a:lstStyle/>
          <a:p>
            <a:fld id="{7ED3A27C-7D4F-43DE-AACD-7DDC676540D7}" type="slidenum">
              <a:rPr lang="cs-CZ" smtClean="0"/>
              <a:pPr/>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xmlns="" val="71754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r>
              <a:rPr lang="cs-CZ" dirty="0" smtClean="0"/>
              <a:t>Pro</a:t>
            </a:r>
            <a:r>
              <a:rPr lang="cs-CZ" baseline="0" dirty="0" smtClean="0"/>
              <a:t> vojenské potřeby a plánování operací.</a:t>
            </a:r>
            <a:endParaRPr lang="cs-CZ" dirty="0"/>
          </a:p>
        </p:txBody>
      </p:sp>
    </p:spTree>
    <p:extLst>
      <p:ext uri="{BB962C8B-B14F-4D97-AF65-F5344CB8AC3E}">
        <p14:creationId xmlns:p14="http://schemas.microsoft.com/office/powerpoint/2010/main" xmlns="" val="316654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xmlns="" val="400530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t>Zákon č. 181/2014 Sb., o kybernetické bezpečnosti a o změně souvisejících zákonů</a:t>
            </a:r>
          </a:p>
          <a:p>
            <a:endParaRPr lang="cs-CZ" dirty="0"/>
          </a:p>
        </p:txBody>
      </p:sp>
    </p:spTree>
    <p:extLst>
      <p:ext uri="{BB962C8B-B14F-4D97-AF65-F5344CB8AC3E}">
        <p14:creationId xmlns:p14="http://schemas.microsoft.com/office/powerpoint/2010/main" xmlns="" val="395059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kern="1200" dirty="0" smtClean="0">
                <a:solidFill>
                  <a:schemeClr val="tx1"/>
                </a:solidFill>
                <a:latin typeface="+mn-lt"/>
                <a:ea typeface="+mn-ea"/>
                <a:cs typeface="+mn-cs"/>
              </a:rPr>
              <a:t>1. Útok – již 1982 – Trans-sibiřský plynovod – exploze</a:t>
            </a:r>
            <a:r>
              <a:rPr lang="cs-CZ" sz="1200" b="0" i="0" kern="1200" baseline="0" dirty="0" smtClean="0">
                <a:solidFill>
                  <a:schemeClr val="tx1"/>
                </a:solidFill>
                <a:latin typeface="+mn-lt"/>
                <a:ea typeface="+mn-ea"/>
                <a:cs typeface="+mn-cs"/>
              </a:rPr>
              <a:t> části potrubí – </a:t>
            </a:r>
            <a:r>
              <a:rPr lang="cs-CZ" sz="1200" b="0" i="0" kern="1200" baseline="0" dirty="0" err="1" smtClean="0">
                <a:solidFill>
                  <a:schemeClr val="tx1"/>
                </a:solidFill>
                <a:latin typeface="+mn-lt"/>
                <a:ea typeface="+mn-ea"/>
                <a:cs typeface="+mn-cs"/>
              </a:rPr>
              <a:t>malware</a:t>
            </a:r>
            <a:r>
              <a:rPr lang="cs-CZ" sz="1200" b="0" i="0" kern="1200" baseline="0" dirty="0" smtClean="0">
                <a:solidFill>
                  <a:schemeClr val="tx1"/>
                </a:solidFill>
                <a:latin typeface="+mn-lt"/>
                <a:ea typeface="+mn-ea"/>
                <a:cs typeface="+mn-cs"/>
              </a:rPr>
              <a:t> implantovaný do softwaru SCADA systému (</a:t>
            </a:r>
            <a:r>
              <a:rPr lang="en-US" sz="1200" b="0" i="0" kern="1200" dirty="0" smtClean="0">
                <a:solidFill>
                  <a:schemeClr val="tx1"/>
                </a:solidFill>
                <a:latin typeface="+mn-lt"/>
                <a:ea typeface="+mn-ea"/>
                <a:cs typeface="+mn-cs"/>
              </a:rPr>
              <a:t>Supervisory Control And Data Acquisition</a:t>
            </a:r>
            <a:r>
              <a:rPr lang="cs-CZ" sz="1200" b="0" i="0" kern="1200" dirty="0" smtClean="0">
                <a:solidFill>
                  <a:schemeClr val="tx1"/>
                </a:solidFill>
                <a:latin typeface="+mn-lt"/>
                <a:ea typeface="+mn-ea"/>
                <a:cs typeface="+mn-cs"/>
              </a:rPr>
              <a:t> - dispečerské řízení a sběr dat)</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err="1" smtClean="0">
                <a:solidFill>
                  <a:schemeClr val="tx1"/>
                </a:solidFill>
                <a:latin typeface="+mn-lt"/>
                <a:ea typeface="+mn-ea"/>
                <a:cs typeface="+mn-cs"/>
              </a:rPr>
              <a:t>Norton</a:t>
            </a:r>
            <a:r>
              <a:rPr lang="cs-CZ" sz="1200" b="0" i="0" kern="1200" dirty="0" smtClean="0">
                <a:solidFill>
                  <a:schemeClr val="tx1"/>
                </a:solidFill>
                <a:latin typeface="+mn-lt"/>
                <a:ea typeface="+mn-ea"/>
                <a:cs typeface="+mn-cs"/>
              </a:rPr>
              <a:t> </a:t>
            </a:r>
            <a:r>
              <a:rPr lang="cs-CZ" sz="1200" b="0" i="0" kern="1200" dirty="0" err="1" smtClean="0">
                <a:solidFill>
                  <a:schemeClr val="tx1"/>
                </a:solidFill>
                <a:latin typeface="+mn-lt"/>
                <a:ea typeface="+mn-ea"/>
                <a:cs typeface="+mn-cs"/>
              </a:rPr>
              <a:t>Cybercrime</a:t>
            </a:r>
            <a:r>
              <a:rPr lang="cs-CZ" sz="1200" b="0" i="0" kern="1200" baseline="0" dirty="0" smtClean="0">
                <a:solidFill>
                  <a:schemeClr val="tx1"/>
                </a:solidFill>
                <a:latin typeface="+mn-lt"/>
                <a:ea typeface="+mn-ea"/>
                <a:cs typeface="+mn-cs"/>
              </a:rPr>
              <a:t> report – přímé náklady </a:t>
            </a:r>
            <a:r>
              <a:rPr lang="cs-CZ" sz="1200" b="0" i="0" kern="1200" baseline="0" dirty="0" err="1" smtClean="0">
                <a:solidFill>
                  <a:schemeClr val="tx1"/>
                </a:solidFill>
                <a:latin typeface="+mn-lt"/>
                <a:ea typeface="+mn-ea"/>
                <a:cs typeface="+mn-cs"/>
              </a:rPr>
              <a:t>kyberútoků</a:t>
            </a:r>
            <a:r>
              <a:rPr lang="cs-CZ" sz="1200" b="0" i="0" kern="1200" baseline="0" dirty="0" smtClean="0">
                <a:solidFill>
                  <a:schemeClr val="tx1"/>
                </a:solidFill>
                <a:latin typeface="+mn-lt"/>
                <a:ea typeface="+mn-ea"/>
                <a:cs typeface="+mn-cs"/>
              </a:rPr>
              <a:t> = 113miliard dolarů ročně</a:t>
            </a:r>
            <a:endParaRPr lang="cs-CZ"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err="1" smtClean="0">
                <a:solidFill>
                  <a:schemeClr val="tx1"/>
                </a:solidFill>
                <a:latin typeface="+mn-lt"/>
                <a:ea typeface="+mn-ea"/>
                <a:cs typeface="+mn-cs"/>
              </a:rPr>
              <a:t>McAfee</a:t>
            </a:r>
            <a:r>
              <a:rPr lang="cs-CZ" sz="1200" b="0" i="0" kern="1200" baseline="0" dirty="0" smtClean="0">
                <a:solidFill>
                  <a:schemeClr val="tx1"/>
                </a:solidFill>
                <a:latin typeface="+mn-lt"/>
                <a:ea typeface="+mn-ea"/>
                <a:cs typeface="+mn-cs"/>
              </a:rPr>
              <a:t> - kybernetická kriminalita odčerpává 15-20%</a:t>
            </a: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Espionage and/or security breaches: These illegal exploitation methods are used to disable networks, software, computers or the Internet to steal or acquire classified information from rival institutions or individuals for military, political or financial gain.</a:t>
            </a:r>
          </a:p>
          <a:p>
            <a:r>
              <a:rPr lang="en-US" sz="1200" b="0" i="0" kern="1200" dirty="0" smtClean="0">
                <a:solidFill>
                  <a:schemeClr val="tx1"/>
                </a:solidFill>
                <a:latin typeface="+mn-lt"/>
                <a:ea typeface="+mn-ea"/>
                <a:cs typeface="+mn-cs"/>
              </a:rPr>
              <a:t>Sabotage: Military and financial computer systems are at risk for the disruption of normal operations and equipment, such as communications, fuel, power and transportation infrastructures.</a:t>
            </a:r>
          </a:p>
          <a:p>
            <a:r>
              <a:rPr lang="cs-CZ" dirty="0" smtClean="0"/>
              <a:t>CNE – </a:t>
            </a:r>
            <a:r>
              <a:rPr lang="cs-CZ" dirty="0" err="1" smtClean="0"/>
              <a:t>Solar</a:t>
            </a:r>
            <a:r>
              <a:rPr lang="cs-CZ" dirty="0" smtClean="0"/>
              <a:t> </a:t>
            </a:r>
            <a:r>
              <a:rPr lang="cs-CZ" dirty="0" err="1" smtClean="0"/>
              <a:t>Sunrise</a:t>
            </a:r>
            <a:r>
              <a:rPr lang="cs-CZ" baseline="0" dirty="0" smtClean="0"/>
              <a:t> – 1998 – série útoků a krádeží dat z počítačů MO USA aj.</a:t>
            </a:r>
          </a:p>
          <a:p>
            <a:r>
              <a:rPr lang="cs-CZ" baseline="0" dirty="0" smtClean="0"/>
              <a:t>CNA – 2007 – Estonsko – přetížení serverů (poskytovatelů služeb); 2012 – Íránský útok na ropnou spol. </a:t>
            </a:r>
            <a:r>
              <a:rPr lang="cs-CZ" baseline="0" dirty="0" err="1" smtClean="0"/>
              <a:t>Saudi</a:t>
            </a:r>
            <a:r>
              <a:rPr lang="cs-CZ" baseline="0" dirty="0" smtClean="0"/>
              <a:t> </a:t>
            </a:r>
            <a:r>
              <a:rPr lang="cs-CZ" baseline="0" dirty="0" err="1" smtClean="0"/>
              <a:t>Aramco</a:t>
            </a:r>
            <a:r>
              <a:rPr lang="cs-CZ" baseline="0" dirty="0" smtClean="0"/>
              <a:t> – ničení dat apod. Původní cíl bylo narušit distribuci saudské ropy – nepodařilo se </a:t>
            </a:r>
            <a:endParaRPr lang="cs-CZ" dirty="0"/>
          </a:p>
        </p:txBody>
      </p:sp>
      <p:sp>
        <p:nvSpPr>
          <p:cNvPr id="4" name="Zástupný symbol pro číslo snímku 3"/>
          <p:cNvSpPr>
            <a:spLocks noGrp="1"/>
          </p:cNvSpPr>
          <p:nvPr>
            <p:ph type="sldNum" sz="quarter" idx="10"/>
          </p:nvPr>
        </p:nvSpPr>
        <p:spPr/>
        <p:txBody>
          <a:bodyPr/>
          <a:lstStyle/>
          <a:p>
            <a:fld id="{7ED3A27C-7D4F-43DE-AACD-7DDC676540D7}" type="slidenum">
              <a:rPr lang="cs-CZ" smtClean="0"/>
              <a:pPr/>
              <a:t>8</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55000" lnSpcReduction="20000"/>
          </a:bodyPr>
          <a:lstStyle/>
          <a:p>
            <a:r>
              <a:rPr lang="cs-CZ" dirty="0" smtClean="0"/>
              <a:t>https://www.fas.org/sgp/crs/misc/R43831.pdf</a:t>
            </a:r>
          </a:p>
          <a:p>
            <a:r>
              <a:rPr lang="en-US" dirty="0" smtClean="0"/>
              <a:t>The </a:t>
            </a:r>
            <a:r>
              <a:rPr lang="en-US" dirty="0" smtClean="0"/>
              <a:t>risks associated with any attack depend on three factors: threats (who is attacking), </a:t>
            </a:r>
          </a:p>
          <a:p>
            <a:r>
              <a:rPr lang="en-US" dirty="0" smtClean="0"/>
              <a:t>vulnerabilities (how they are attacking), and impacts (what the attack does). </a:t>
            </a:r>
            <a:endParaRPr lang="cs-CZ" dirty="0" smtClean="0"/>
          </a:p>
          <a:p>
            <a:r>
              <a:rPr lang="en-US" dirty="0" smtClean="0"/>
              <a:t>Reducing the risks from </a:t>
            </a:r>
            <a:r>
              <a:rPr lang="en-US" dirty="0" err="1" smtClean="0"/>
              <a:t>cyberattacks</a:t>
            </a:r>
            <a:r>
              <a:rPr lang="en-US" dirty="0" smtClean="0"/>
              <a:t> usually involves (1) removing the threat source (e.g., by </a:t>
            </a:r>
          </a:p>
          <a:p>
            <a:r>
              <a:rPr lang="en-US" dirty="0" smtClean="0"/>
              <a:t>closing down </a:t>
            </a:r>
            <a:r>
              <a:rPr lang="en-US" dirty="0" err="1" smtClean="0"/>
              <a:t>botnets</a:t>
            </a:r>
            <a:r>
              <a:rPr lang="en-US" dirty="0" smtClean="0"/>
              <a:t> or reducing incentives for cybercriminals); (2) addressing vulnerabilities by </a:t>
            </a:r>
          </a:p>
          <a:p>
            <a:r>
              <a:rPr lang="en-US" dirty="0" smtClean="0"/>
              <a:t>hardening ICT assets (e.g., by patching software and training employees); and (3) lessening </a:t>
            </a:r>
          </a:p>
          <a:p>
            <a:r>
              <a:rPr lang="en-US" dirty="0" smtClean="0"/>
              <a:t>impacts by mitigating damage and restoring functions (e.g., by having back-up resources </a:t>
            </a:r>
          </a:p>
          <a:p>
            <a:r>
              <a:rPr lang="en-US" dirty="0" smtClean="0"/>
              <a:t>available for continuity of operations in response to an attack). </a:t>
            </a:r>
          </a:p>
          <a:p>
            <a:endParaRPr lang="cs-CZ" dirty="0"/>
          </a:p>
        </p:txBody>
      </p:sp>
      <p:sp>
        <p:nvSpPr>
          <p:cNvPr id="4" name="Zástupný symbol pro číslo snímku 3"/>
          <p:cNvSpPr>
            <a:spLocks noGrp="1"/>
          </p:cNvSpPr>
          <p:nvPr>
            <p:ph type="sldNum" sz="quarter" idx="10"/>
          </p:nvPr>
        </p:nvSpPr>
        <p:spPr/>
        <p:txBody>
          <a:bodyPr/>
          <a:lstStyle/>
          <a:p>
            <a:fld id="{7ED3A27C-7D4F-43DE-AACD-7DDC676540D7}" type="slidenum">
              <a:rPr lang="cs-CZ" smtClean="0"/>
              <a:pPr/>
              <a:t>9</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What Are the Threats? </a:t>
            </a:r>
          </a:p>
          <a:p>
            <a:r>
              <a:rPr lang="en-US" dirty="0" smtClean="0"/>
              <a:t>People who perform </a:t>
            </a:r>
            <a:r>
              <a:rPr lang="en-US" dirty="0" err="1" smtClean="0"/>
              <a:t>cyberattacks</a:t>
            </a:r>
            <a:r>
              <a:rPr lang="en-US" dirty="0" smtClean="0"/>
              <a:t> generally fall into one or more of five categories: criminals </a:t>
            </a:r>
          </a:p>
          <a:p>
            <a:r>
              <a:rPr lang="en-US" dirty="0" smtClean="0"/>
              <a:t>intent on monetary gain from crimes such as theft or extortion; spies intent on stealing classified </a:t>
            </a:r>
          </a:p>
          <a:p>
            <a:r>
              <a:rPr lang="en-US" dirty="0" smtClean="0"/>
              <a:t>or proprietary information used by government or private entities; nation-state warriors who </a:t>
            </a:r>
          </a:p>
          <a:p>
            <a:r>
              <a:rPr lang="en-US" dirty="0" smtClean="0"/>
              <a:t>develop capabilities and undertake </a:t>
            </a:r>
            <a:r>
              <a:rPr lang="en-US" dirty="0" err="1" smtClean="0"/>
              <a:t>cyberattacks</a:t>
            </a:r>
            <a:r>
              <a:rPr lang="en-US" dirty="0" smtClean="0"/>
              <a:t> in support of a country’s strategic objectives; </a:t>
            </a:r>
          </a:p>
          <a:p>
            <a:r>
              <a:rPr lang="en-US" dirty="0" smtClean="0"/>
              <a:t>“</a:t>
            </a:r>
            <a:r>
              <a:rPr lang="en-US" dirty="0" err="1" smtClean="0"/>
              <a:t>hacktivists</a:t>
            </a:r>
            <a:r>
              <a:rPr lang="en-US" dirty="0" smtClean="0"/>
              <a:t>” who perform </a:t>
            </a:r>
            <a:r>
              <a:rPr lang="en-US" dirty="0" err="1" smtClean="0"/>
              <a:t>cyberattacks</a:t>
            </a:r>
            <a:r>
              <a:rPr lang="en-US" dirty="0" smtClean="0"/>
              <a:t> for nonmonetary reasons; and terrorists who engage in </a:t>
            </a:r>
          </a:p>
          <a:p>
            <a:r>
              <a:rPr lang="en-US" dirty="0" err="1" smtClean="0"/>
              <a:t>cyberattacks</a:t>
            </a:r>
            <a:r>
              <a:rPr lang="en-US" dirty="0" smtClean="0"/>
              <a:t> as a form of non-state or state-sponsored warfare. </a:t>
            </a:r>
            <a:endParaRPr lang="cs-CZ" dirty="0"/>
          </a:p>
        </p:txBody>
      </p:sp>
      <p:sp>
        <p:nvSpPr>
          <p:cNvPr id="4" name="Zástupný symbol pro číslo snímku 3"/>
          <p:cNvSpPr>
            <a:spLocks noGrp="1"/>
          </p:cNvSpPr>
          <p:nvPr>
            <p:ph type="sldNum" sz="quarter" idx="10"/>
          </p:nvPr>
        </p:nvSpPr>
        <p:spPr/>
        <p:txBody>
          <a:bodyPr/>
          <a:lstStyle/>
          <a:p>
            <a:fld id="{7ED3A27C-7D4F-43DE-AACD-7DDC676540D7}" type="slidenum">
              <a:rPr lang="cs-CZ" smtClean="0"/>
              <a:pPr/>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dpis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47C9B81F-C347-4BEF-BFDF-29C42F48304A}" type="datetimeFigureOut">
              <a:rPr lang="en-US" smtClean="0"/>
              <a:pPr/>
              <a:t>5/2/2016</a:t>
            </a:fld>
            <a:endParaRPr lang="en-US"/>
          </a:p>
        </p:txBody>
      </p:sp>
      <p:sp>
        <p:nvSpPr>
          <p:cNvPr id="19" name="Zástupný symbol pro zápatí 18"/>
          <p:cNvSpPr>
            <a:spLocks noGrp="1"/>
          </p:cNvSpPr>
          <p:nvPr>
            <p:ph type="ftr" sz="quarter" idx="11"/>
          </p:nvPr>
        </p:nvSpPr>
        <p:spPr/>
        <p:txBody>
          <a:bodyPr/>
          <a:lstStyle/>
          <a:p>
            <a:endParaRPr kumimoji="0" lang="en-US"/>
          </a:p>
        </p:txBody>
      </p:sp>
      <p:sp>
        <p:nvSpPr>
          <p:cNvPr id="27" name="Zástupný symbol pro číslo snímku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7C9B81F-C347-4BEF-BFDF-29C42F48304A}" type="datetimeFigureOut">
              <a:rPr lang="en-US" smtClean="0"/>
              <a:pPr/>
              <a:t>5/2/2016</a:t>
            </a:fld>
            <a:endParaRPr lang="en-US"/>
          </a:p>
        </p:txBody>
      </p:sp>
      <p:sp>
        <p:nvSpPr>
          <p:cNvPr id="5" name="Zástupný symbol pro zápatí 4"/>
          <p:cNvSpPr>
            <a:spLocks noGrp="1"/>
          </p:cNvSpPr>
          <p:nvPr>
            <p:ph type="ftr" sz="quarter" idx="11"/>
          </p:nvPr>
        </p:nvSpPr>
        <p:spPr/>
        <p:txBody>
          <a:bodyPr/>
          <a:lstStyle/>
          <a:p>
            <a:endParaRPr kumimoji="0" lang="en-US"/>
          </a:p>
        </p:txBody>
      </p:sp>
      <p:sp>
        <p:nvSpPr>
          <p:cNvPr id="6" name="Zástupný symbol pro číslo snímku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7C9B81F-C347-4BEF-BFDF-29C42F48304A}" type="datetimeFigureOut">
              <a:rPr lang="en-US" smtClean="0"/>
              <a:pPr/>
              <a:t>5/2/2016</a:t>
            </a:fld>
            <a:endParaRPr lang="en-US"/>
          </a:p>
        </p:txBody>
      </p:sp>
      <p:sp>
        <p:nvSpPr>
          <p:cNvPr id="5" name="Zástupný symbol pro zápatí 4"/>
          <p:cNvSpPr>
            <a:spLocks noGrp="1"/>
          </p:cNvSpPr>
          <p:nvPr>
            <p:ph type="ftr" sz="quarter" idx="11"/>
          </p:nvPr>
        </p:nvSpPr>
        <p:spPr/>
        <p:txBody>
          <a:bodyPr/>
          <a:lstStyle/>
          <a:p>
            <a:endParaRPr kumimoji="0" lang="en-US"/>
          </a:p>
        </p:txBody>
      </p:sp>
      <p:sp>
        <p:nvSpPr>
          <p:cNvPr id="6" name="Zástupný symbol pro číslo snímku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l">
              <a:defRPr/>
            </a:lvl1p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7C9B81F-C347-4BEF-BFDF-29C42F48304A}" type="datetimeFigureOut">
              <a:rPr lang="en-US" smtClean="0"/>
              <a:pPr/>
              <a:t>5/2/2016</a:t>
            </a:fld>
            <a:endParaRPr lang="en-US"/>
          </a:p>
        </p:txBody>
      </p:sp>
      <p:sp>
        <p:nvSpPr>
          <p:cNvPr id="5" name="Zástupný symbol pro zápatí 4"/>
          <p:cNvSpPr>
            <a:spLocks noGrp="1"/>
          </p:cNvSpPr>
          <p:nvPr>
            <p:ph type="ftr" sz="quarter" idx="11"/>
          </p:nvPr>
        </p:nvSpPr>
        <p:spPr/>
        <p:txBody>
          <a:bodyPr/>
          <a:lstStyle/>
          <a:p>
            <a:endParaRPr kumimoji="0" lang="en-US"/>
          </a:p>
        </p:txBody>
      </p:sp>
      <p:sp>
        <p:nvSpPr>
          <p:cNvPr id="6" name="Zástupný symbol pro číslo snímku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dpis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47C9B81F-C347-4BEF-BFDF-29C42F48304A}" type="datetimeFigureOut">
              <a:rPr lang="en-US" smtClean="0"/>
              <a:pPr/>
              <a:t>5/2/2016</a:t>
            </a:fld>
            <a:endParaRPr lang="en-US"/>
          </a:p>
        </p:txBody>
      </p:sp>
      <p:sp>
        <p:nvSpPr>
          <p:cNvPr id="5" name="Zástupný symbol pro zápatí 4"/>
          <p:cNvSpPr>
            <a:spLocks noGrp="1"/>
          </p:cNvSpPr>
          <p:nvPr>
            <p:ph type="ftr" sz="quarter" idx="11"/>
          </p:nvPr>
        </p:nvSpPr>
        <p:spPr/>
        <p:txBody>
          <a:bodyPr/>
          <a:lstStyle/>
          <a:p>
            <a:endParaRPr kumimoji="0" lang="en-US"/>
          </a:p>
        </p:txBody>
      </p:sp>
      <p:sp>
        <p:nvSpPr>
          <p:cNvPr id="6" name="Zástupný symbol pro číslo snímku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47C9B81F-C347-4BEF-BFDF-29C42F48304A}" type="datetimeFigureOut">
              <a:rPr lang="en-US" smtClean="0"/>
              <a:pPr/>
              <a:t>5/2/2016</a:t>
            </a:fld>
            <a:endParaRPr lang="en-US"/>
          </a:p>
        </p:txBody>
      </p:sp>
      <p:sp>
        <p:nvSpPr>
          <p:cNvPr id="6" name="Zástupný symbol pro zápatí 5"/>
          <p:cNvSpPr>
            <a:spLocks noGrp="1"/>
          </p:cNvSpPr>
          <p:nvPr>
            <p:ph type="ftr" sz="quarter" idx="11"/>
          </p:nvPr>
        </p:nvSpPr>
        <p:spPr/>
        <p:txBody>
          <a:bodyPr/>
          <a:lstStyle/>
          <a:p>
            <a:endParaRPr kumimoji="0" lang="en-US"/>
          </a:p>
        </p:txBody>
      </p:sp>
      <p:sp>
        <p:nvSpPr>
          <p:cNvPr id="7" name="Zástupný symbol pro číslo snímku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47C9B81F-C347-4BEF-BFDF-29C42F48304A}" type="datetimeFigureOut">
              <a:rPr lang="en-US" smtClean="0"/>
              <a:pPr/>
              <a:t>5/2/2016</a:t>
            </a:fld>
            <a:endParaRPr lang="en-US"/>
          </a:p>
        </p:txBody>
      </p:sp>
      <p:sp>
        <p:nvSpPr>
          <p:cNvPr id="8" name="Zástupný symbol pro zápatí 7"/>
          <p:cNvSpPr>
            <a:spLocks noGrp="1"/>
          </p:cNvSpPr>
          <p:nvPr>
            <p:ph type="ftr" sz="quarter" idx="11"/>
          </p:nvPr>
        </p:nvSpPr>
        <p:spPr/>
        <p:txBody>
          <a:bodyPr/>
          <a:lstStyle/>
          <a:p>
            <a:endParaRPr kumimoji="0" lang="en-US" dirty="0"/>
          </a:p>
        </p:txBody>
      </p:sp>
      <p:sp>
        <p:nvSpPr>
          <p:cNvPr id="9" name="Zástupný symbol pro číslo snímku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7470648" cy="1143000"/>
          </a:xfrm>
        </p:spPr>
        <p:txBody>
          <a:bodyPr anchor="ctr"/>
          <a:lstStyle>
            <a:lvl1pPr algn="l">
              <a:defRPr sz="4600"/>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47C9B81F-C347-4BEF-BFDF-29C42F48304A}" type="datetimeFigureOut">
              <a:rPr lang="en-US" smtClean="0"/>
              <a:pPr/>
              <a:t>5/2/2016</a:t>
            </a:fld>
            <a:endParaRPr lang="en-US"/>
          </a:p>
        </p:txBody>
      </p:sp>
      <p:sp>
        <p:nvSpPr>
          <p:cNvPr id="8" name="Zástupný symbol pro číslo snímku 7"/>
          <p:cNvSpPr>
            <a:spLocks noGrp="1"/>
          </p:cNvSpPr>
          <p:nvPr>
            <p:ph type="sldNum" sz="quarter" idx="11"/>
          </p:nvPr>
        </p:nvSpPr>
        <p:spPr/>
        <p:txBody>
          <a:bodyPr/>
          <a:lstStyle/>
          <a:p>
            <a:fld id="{042AED99-7FB4-404E-8A97-64753DCE42EC}" type="slidenum">
              <a:rPr kumimoji="0" lang="en-US" smtClean="0"/>
              <a:pPr/>
              <a:t>‹#›</a:t>
            </a:fld>
            <a:endParaRPr kumimoji="0" lang="en-US"/>
          </a:p>
        </p:txBody>
      </p:sp>
      <p:sp>
        <p:nvSpPr>
          <p:cNvPr id="9" name="Zástupný symbol pro zápatí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7C9B81F-C347-4BEF-BFDF-29C42F48304A}" type="datetimeFigureOut">
              <a:rPr lang="en-US" smtClean="0"/>
              <a:pPr/>
              <a:t>5/2/2016</a:t>
            </a:fld>
            <a:endParaRPr lang="en-US"/>
          </a:p>
        </p:txBody>
      </p:sp>
      <p:sp>
        <p:nvSpPr>
          <p:cNvPr id="3" name="Zástupný symbol pro zápatí 2"/>
          <p:cNvSpPr>
            <a:spLocks noGrp="1"/>
          </p:cNvSpPr>
          <p:nvPr>
            <p:ph type="ftr" sz="quarter" idx="11"/>
          </p:nvPr>
        </p:nvSpPr>
        <p:spPr/>
        <p:txBody>
          <a:bodyPr/>
          <a:lstStyle/>
          <a:p>
            <a:endParaRPr kumimoji="0" lang="en-US"/>
          </a:p>
        </p:txBody>
      </p:sp>
      <p:sp>
        <p:nvSpPr>
          <p:cNvPr id="4" name="Zástupný symbol pro číslo snímku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47C9B81F-C347-4BEF-BFDF-29C42F48304A}" type="datetimeFigureOut">
              <a:rPr lang="en-US" smtClean="0"/>
              <a:pPr/>
              <a:t>5/2/2016</a:t>
            </a:fld>
            <a:endParaRPr lang="en-US"/>
          </a:p>
        </p:txBody>
      </p:sp>
      <p:sp>
        <p:nvSpPr>
          <p:cNvPr id="6" name="Zástupný symbol pro zápatí 5"/>
          <p:cNvSpPr>
            <a:spLocks noGrp="1"/>
          </p:cNvSpPr>
          <p:nvPr>
            <p:ph type="ftr" sz="quarter" idx="11"/>
          </p:nvPr>
        </p:nvSpPr>
        <p:spPr/>
        <p:txBody>
          <a:bodyPr/>
          <a:lstStyle/>
          <a:p>
            <a:endParaRPr kumimoji="0" lang="en-US"/>
          </a:p>
        </p:txBody>
      </p:sp>
      <p:sp>
        <p:nvSpPr>
          <p:cNvPr id="7" name="Zástupný symbol pro číslo snímku 6"/>
          <p:cNvSpPr>
            <a:spLocks noGrp="1"/>
          </p:cNvSpPr>
          <p:nvPr>
            <p:ph type="sldNum" sz="quarter" idx="12"/>
          </p:nvPr>
        </p:nvSpPr>
        <p:spPr>
          <a:xfrm>
            <a:off x="8156448" y="6422064"/>
            <a:ext cx="762000" cy="365125"/>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457200" y="6422064"/>
            <a:ext cx="2133600" cy="365125"/>
          </a:xfrm>
        </p:spPr>
        <p:txBody>
          <a:bodyPr/>
          <a:lstStyle/>
          <a:p>
            <a:fld id="{47C9B81F-C347-4BEF-BFDF-29C42F48304A}" type="datetimeFigureOut">
              <a:rPr lang="en-US" smtClean="0"/>
              <a:pPr/>
              <a:t>5/2/2016</a:t>
            </a:fld>
            <a:endParaRPr lang="en-US"/>
          </a:p>
        </p:txBody>
      </p:sp>
      <p:sp>
        <p:nvSpPr>
          <p:cNvPr id="6" name="Zástupný symbol pro zápatí 5"/>
          <p:cNvSpPr>
            <a:spLocks noGrp="1"/>
          </p:cNvSpPr>
          <p:nvPr>
            <p:ph type="ftr" sz="quarter" idx="11"/>
          </p:nvPr>
        </p:nvSpPr>
        <p:spPr/>
        <p:txBody>
          <a:bodyPr/>
          <a:lstStyle/>
          <a:p>
            <a:endParaRPr kumimoji="0" lang="en-US"/>
          </a:p>
        </p:txBody>
      </p:sp>
      <p:sp>
        <p:nvSpPr>
          <p:cNvPr id="7" name="Zástupný symbol pro číslo snímku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olný tvar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Zástupný symbol pro nadpis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7C9B81F-C347-4BEF-BFDF-29C42F48304A}" type="datetimeFigureOut">
              <a:rPr lang="en-US" smtClean="0"/>
              <a:pPr/>
              <a:t>5/2/2016</a:t>
            </a:fld>
            <a:endParaRPr lang="en-US" dirty="0">
              <a:solidFill>
                <a:schemeClr val="tx2">
                  <a:shade val="90000"/>
                </a:schemeClr>
              </a:solidFill>
            </a:endParaRPr>
          </a:p>
        </p:txBody>
      </p:sp>
      <p:sp>
        <p:nvSpPr>
          <p:cNvPr id="22" name="Zástupný symbol pro zápatí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l" eaLnBrk="1" latinLnBrk="0" hangingPunct="1"/>
            <a:endParaRPr kumimoji="0" lang="en-US" dirty="0">
              <a:solidFill>
                <a:schemeClr val="tx2">
                  <a:shade val="90000"/>
                </a:schemeClr>
              </a:solidFill>
            </a:endParaRPr>
          </a:p>
        </p:txBody>
      </p:sp>
      <p:sp>
        <p:nvSpPr>
          <p:cNvPr id="18" name="Zástupný symbol pro číslo snímk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Kyberprostor II</a:t>
            </a:r>
            <a:endParaRPr lang="cs-CZ" dirty="0"/>
          </a:p>
        </p:txBody>
      </p:sp>
      <p:sp>
        <p:nvSpPr>
          <p:cNvPr id="3" name="Podnadpis 2"/>
          <p:cNvSpPr>
            <a:spLocks noGrp="1"/>
          </p:cNvSpPr>
          <p:nvPr>
            <p:ph type="subTitle" idx="1"/>
          </p:nvPr>
        </p:nvSpPr>
        <p:spPr>
          <a:xfrm>
            <a:off x="2483768" y="4725144"/>
            <a:ext cx="6480048" cy="1752600"/>
          </a:xfrm>
        </p:spPr>
        <p:txBody>
          <a:bodyPr/>
          <a:lstStyle/>
          <a:p>
            <a:r>
              <a:rPr lang="cs-CZ" dirty="0" smtClean="0"/>
              <a:t>Mgr. </a:t>
            </a:r>
            <a:r>
              <a:rPr lang="cs-CZ" dirty="0" err="1" smtClean="0"/>
              <a:t>et</a:t>
            </a:r>
            <a:r>
              <a:rPr lang="cs-CZ" dirty="0" smtClean="0"/>
              <a:t> Mgr. Jakub Fučík</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Hrozba</a:t>
            </a:r>
            <a:endParaRPr lang="cs-CZ" b="1" dirty="0"/>
          </a:p>
        </p:txBody>
      </p:sp>
      <p:sp>
        <p:nvSpPr>
          <p:cNvPr id="3" name="Zástupný symbol pro obsah 2"/>
          <p:cNvSpPr>
            <a:spLocks noGrp="1"/>
          </p:cNvSpPr>
          <p:nvPr>
            <p:ph idx="1"/>
          </p:nvPr>
        </p:nvSpPr>
        <p:spPr/>
        <p:txBody>
          <a:bodyPr/>
          <a:lstStyle/>
          <a:p>
            <a:endParaRPr lang="cs-CZ" dirty="0" smtClean="0"/>
          </a:p>
          <a:p>
            <a:r>
              <a:rPr lang="cs-CZ" dirty="0" smtClean="0"/>
              <a:t>Detekce kybernetického útoku</a:t>
            </a:r>
          </a:p>
          <a:p>
            <a:endParaRPr lang="cs-CZ" dirty="0" smtClean="0"/>
          </a:p>
          <a:p>
            <a:r>
              <a:rPr lang="cs-CZ" dirty="0" smtClean="0"/>
              <a:t>Určení „útočníka“ – státní vs. nestátní 	aktér</a:t>
            </a:r>
          </a:p>
          <a:p>
            <a:endParaRPr lang="cs-CZ" dirty="0" smtClean="0"/>
          </a:p>
          <a:p>
            <a:r>
              <a:rPr lang="cs-CZ" dirty="0" smtClean="0"/>
              <a:t>Možnost přisouzení?</a:t>
            </a:r>
          </a:p>
          <a:p>
            <a:endParaRPr lang="cs-CZ" dirty="0" smtClean="0"/>
          </a:p>
          <a:p>
            <a:endParaRPr lang="cs-CZ"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1519" y="3933056"/>
            <a:ext cx="4677179" cy="25649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Zranitelnost</a:t>
            </a:r>
            <a:endParaRPr lang="cs-CZ" b="1" dirty="0"/>
          </a:p>
        </p:txBody>
      </p:sp>
      <p:sp>
        <p:nvSpPr>
          <p:cNvPr id="3" name="Zástupný symbol pro obsah 2"/>
          <p:cNvSpPr>
            <a:spLocks noGrp="1"/>
          </p:cNvSpPr>
          <p:nvPr>
            <p:ph idx="1"/>
          </p:nvPr>
        </p:nvSpPr>
        <p:spPr/>
        <p:txBody>
          <a:bodyPr/>
          <a:lstStyle/>
          <a:p>
            <a:r>
              <a:rPr lang="cs-CZ" dirty="0" smtClean="0"/>
              <a:t>3 hlavní oblasti</a:t>
            </a:r>
          </a:p>
          <a:p>
            <a:pPr lvl="1"/>
            <a:r>
              <a:rPr lang="cs-CZ" dirty="0" smtClean="0"/>
              <a:t>Úmyslné nebo neúmyslné aktivity osoby s 	(legálním) přístupem do systému</a:t>
            </a:r>
          </a:p>
          <a:p>
            <a:pPr lvl="1"/>
            <a:endParaRPr lang="cs-CZ" dirty="0" smtClean="0"/>
          </a:p>
          <a:p>
            <a:pPr lvl="1"/>
            <a:r>
              <a:rPr lang="cs-CZ" dirty="0" smtClean="0"/>
              <a:t>Dodavatelský (zásobovací) řetězec</a:t>
            </a:r>
          </a:p>
          <a:p>
            <a:pPr lvl="1"/>
            <a:endParaRPr lang="cs-CZ" dirty="0" smtClean="0"/>
          </a:p>
          <a:p>
            <a:pPr lvl="1"/>
            <a:r>
              <a:rPr lang="cs-CZ" dirty="0" smtClean="0"/>
              <a:t>Vnitřní chyby a nedostatky v systému</a:t>
            </a:r>
          </a:p>
          <a:p>
            <a:pPr lvl="1"/>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Následky</a:t>
            </a:r>
            <a:endParaRPr lang="cs-CZ" b="1" dirty="0"/>
          </a:p>
        </p:txBody>
      </p:sp>
      <p:sp>
        <p:nvSpPr>
          <p:cNvPr id="3" name="Zástupný symbol pro obsah 2"/>
          <p:cNvSpPr>
            <a:spLocks noGrp="1"/>
          </p:cNvSpPr>
          <p:nvPr>
            <p:ph idx="1"/>
          </p:nvPr>
        </p:nvSpPr>
        <p:spPr/>
        <p:txBody>
          <a:bodyPr/>
          <a:lstStyle/>
          <a:p>
            <a:endParaRPr lang="cs-CZ" dirty="0" smtClean="0"/>
          </a:p>
          <a:p>
            <a:r>
              <a:rPr lang="cs-CZ" dirty="0" smtClean="0"/>
              <a:t>Přímé a nepřímé</a:t>
            </a:r>
          </a:p>
          <a:p>
            <a:endParaRPr lang="cs-CZ" dirty="0" smtClean="0"/>
          </a:p>
          <a:p>
            <a:r>
              <a:rPr lang="cs-CZ" dirty="0" smtClean="0"/>
              <a:t>Zamýšlené vs. nezamýšlené</a:t>
            </a:r>
          </a:p>
          <a:p>
            <a:endParaRPr lang="cs-CZ" dirty="0" smtClean="0"/>
          </a:p>
          <a:p>
            <a:r>
              <a:rPr lang="en-US" dirty="0" smtClean="0"/>
              <a:t>Collateral</a:t>
            </a:r>
            <a:r>
              <a:rPr lang="cs-CZ" dirty="0" smtClean="0"/>
              <a:t> </a:t>
            </a:r>
            <a:r>
              <a:rPr lang="en-US" dirty="0" smtClean="0"/>
              <a:t>damage</a:t>
            </a:r>
          </a:p>
          <a:p>
            <a:endParaRPr lang="cs-CZ" dirty="0"/>
          </a:p>
        </p:txBody>
      </p:sp>
      <p:pic>
        <p:nvPicPr>
          <p:cNvPr id="4" name="Obrázek 3" descr="nextgov-medium.jpg"/>
          <p:cNvPicPr>
            <a:picLocks noChangeAspect="1"/>
          </p:cNvPicPr>
          <p:nvPr/>
        </p:nvPicPr>
        <p:blipFill>
          <a:blip r:embed="rId3" cstate="print"/>
          <a:stretch>
            <a:fillRect/>
          </a:stretch>
        </p:blipFill>
        <p:spPr>
          <a:xfrm>
            <a:off x="4860032" y="4077072"/>
            <a:ext cx="3827863" cy="23080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0648"/>
            <a:ext cx="7467600" cy="1143000"/>
          </a:xfrm>
        </p:spPr>
        <p:txBody>
          <a:bodyPr>
            <a:noAutofit/>
          </a:bodyPr>
          <a:lstStyle/>
          <a:p>
            <a:pPr algn="ctr"/>
            <a:r>
              <a:rPr lang="cs-CZ" sz="4400" b="1" dirty="0" smtClean="0"/>
              <a:t>Kybernetické </a:t>
            </a:r>
            <a:r>
              <a:rPr lang="cs-CZ" sz="4400" b="1" dirty="0" smtClean="0"/>
              <a:t>válečnictví </a:t>
            </a:r>
            <a:r>
              <a:rPr lang="cs-CZ" sz="4400" b="1" dirty="0" smtClean="0"/>
              <a:t>(</a:t>
            </a:r>
            <a:r>
              <a:rPr lang="cs-CZ" sz="4400" b="1" dirty="0" err="1" smtClean="0"/>
              <a:t>cyberwarfare</a:t>
            </a:r>
            <a:r>
              <a:rPr lang="cs-CZ" sz="4400" b="1" dirty="0" smtClean="0"/>
              <a:t>)</a:t>
            </a:r>
            <a:endParaRPr lang="cs-CZ" sz="4400" b="1" dirty="0"/>
          </a:p>
        </p:txBody>
      </p:sp>
      <p:sp>
        <p:nvSpPr>
          <p:cNvPr id="3" name="Zástupný symbol pro obsah 2"/>
          <p:cNvSpPr>
            <a:spLocks noGrp="1"/>
          </p:cNvSpPr>
          <p:nvPr>
            <p:ph idx="1"/>
          </p:nvPr>
        </p:nvSpPr>
        <p:spPr>
          <a:xfrm>
            <a:off x="457200" y="1600200"/>
            <a:ext cx="8219256" cy="5069160"/>
          </a:xfrm>
        </p:spPr>
        <p:txBody>
          <a:bodyPr>
            <a:noAutofit/>
          </a:bodyPr>
          <a:lstStyle/>
          <a:p>
            <a:r>
              <a:rPr lang="cs-CZ" sz="2400" dirty="0" smtClean="0"/>
              <a:t>Z logiky věcí vyplývá, že je podmnožinou kyberprostoru 	</a:t>
            </a:r>
          </a:p>
          <a:p>
            <a:r>
              <a:rPr lang="cs-CZ" sz="2400" dirty="0" smtClean="0"/>
              <a:t>Nemá smysl jej uvažovat samostatně, ale ve spojení s 	vojenskou operací</a:t>
            </a:r>
          </a:p>
          <a:p>
            <a:endParaRPr lang="cs-CZ" sz="2400" b="1" dirty="0" smtClean="0"/>
          </a:p>
          <a:p>
            <a:r>
              <a:rPr lang="cs-CZ" sz="2400" b="1" dirty="0" smtClean="0"/>
              <a:t>Kybernetická </a:t>
            </a:r>
            <a:r>
              <a:rPr lang="cs-CZ" sz="2400" b="1" dirty="0"/>
              <a:t>válka  </a:t>
            </a:r>
            <a:r>
              <a:rPr lang="cs-CZ" sz="2400" b="1" dirty="0" smtClean="0"/>
              <a:t>(</a:t>
            </a:r>
            <a:r>
              <a:rPr lang="cs-CZ" sz="2400" dirty="0" err="1" smtClean="0"/>
              <a:t>Cyber</a:t>
            </a:r>
            <a:r>
              <a:rPr lang="cs-CZ" sz="2400" dirty="0" smtClean="0"/>
              <a:t> </a:t>
            </a:r>
            <a:r>
              <a:rPr lang="cs-CZ" sz="2400" dirty="0" err="1" smtClean="0"/>
              <a:t>war</a:t>
            </a:r>
            <a:r>
              <a:rPr lang="cs-CZ" sz="2400" dirty="0" smtClean="0"/>
              <a:t>) </a:t>
            </a:r>
            <a:endParaRPr lang="cs-CZ" sz="2400" dirty="0" smtClean="0"/>
          </a:p>
          <a:p>
            <a:pPr lvl="1"/>
            <a:r>
              <a:rPr lang="cs-CZ" sz="2000" dirty="0" smtClean="0"/>
              <a:t>Použití </a:t>
            </a:r>
            <a:r>
              <a:rPr lang="cs-CZ" sz="2000" dirty="0"/>
              <a:t>počítačů a Internetu k vedení války v kybernetickém prostoru. Soubor rozsáhlých, často politicky či strategicky motivovaných, souvisejících a vzájemně vyvolaných organizovaných kybernetických útoků a protiútoků.</a:t>
            </a:r>
          </a:p>
          <a:p>
            <a:pPr lvl="1"/>
            <a:r>
              <a:rPr lang="cs-CZ" sz="2000" dirty="0" smtClean="0"/>
              <a:t>Válečné akty v a kolem kyberprostoru prostředky ICT (</a:t>
            </a:r>
            <a:r>
              <a:rPr lang="cs-CZ" sz="2000" dirty="0" err="1" smtClean="0"/>
              <a:t>tj</a:t>
            </a:r>
            <a:r>
              <a:rPr lang="cs-CZ" sz="2000" dirty="0" smtClean="0"/>
              <a:t> v rámci kyberprostoru, z kyberprostoru </a:t>
            </a:r>
            <a:r>
              <a:rPr lang="cs-CZ" sz="2000" dirty="0" smtClean="0"/>
              <a:t>ven, </a:t>
            </a:r>
            <a:r>
              <a:rPr lang="cs-CZ" sz="2000" dirty="0" smtClean="0"/>
              <a:t>a zvenku do kyberprostoru). </a:t>
            </a:r>
            <a:r>
              <a:rPr lang="cs-CZ" sz="2000" dirty="0" smtClean="0"/>
              <a:t>V </a:t>
            </a:r>
            <a:r>
              <a:rPr lang="cs-CZ" sz="2000" dirty="0" smtClean="0"/>
              <a:t>širším smyslu, podpora vojenských operací v tradičních doménách prostřednictvím operací vedených v kyberprostoru</a:t>
            </a:r>
            <a:r>
              <a:rPr lang="cs-CZ" sz="2000" dirty="0"/>
              <a:t>.</a:t>
            </a:r>
          </a:p>
        </p:txBody>
      </p:sp>
    </p:spTree>
    <p:extLst>
      <p:ext uri="{BB962C8B-B14F-4D97-AF65-F5344CB8AC3E}">
        <p14:creationId xmlns:p14="http://schemas.microsoft.com/office/powerpoint/2010/main" xmlns="" val="418651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9348"/>
            <a:ext cx="7467600" cy="1143000"/>
          </a:xfrm>
        </p:spPr>
        <p:txBody>
          <a:bodyPr/>
          <a:lstStyle/>
          <a:p>
            <a:pPr algn="ctr"/>
            <a:r>
              <a:rPr lang="cs-CZ" b="1" dirty="0" smtClean="0"/>
              <a:t>Kybernetické operace</a:t>
            </a:r>
            <a:endParaRPr lang="cs-CZ" b="1" dirty="0"/>
          </a:p>
        </p:txBody>
      </p:sp>
      <p:sp>
        <p:nvSpPr>
          <p:cNvPr id="3" name="Zástupný symbol pro obsah 2"/>
          <p:cNvSpPr>
            <a:spLocks noGrp="1"/>
          </p:cNvSpPr>
          <p:nvPr>
            <p:ph idx="1"/>
          </p:nvPr>
        </p:nvSpPr>
        <p:spPr>
          <a:xfrm>
            <a:off x="251520" y="1268760"/>
            <a:ext cx="8496944" cy="5328592"/>
          </a:xfrm>
        </p:spPr>
        <p:txBody>
          <a:bodyPr>
            <a:normAutofit fontScale="77500" lnSpcReduction="20000"/>
          </a:bodyPr>
          <a:lstStyle/>
          <a:p>
            <a:r>
              <a:rPr lang="cs-CZ" dirty="0"/>
              <a:t>V</a:t>
            </a:r>
            <a:r>
              <a:rPr lang="cs-CZ" dirty="0" smtClean="0"/>
              <a:t>ytváření kyberprostoru (není analogie s jinými doménami)</a:t>
            </a:r>
          </a:p>
          <a:p>
            <a:endParaRPr lang="cs-CZ" dirty="0" smtClean="0"/>
          </a:p>
          <a:p>
            <a:r>
              <a:rPr lang="cs-CZ" dirty="0" smtClean="0"/>
              <a:t>Pasivní obrana</a:t>
            </a:r>
          </a:p>
          <a:p>
            <a:endParaRPr lang="cs-CZ" dirty="0" smtClean="0"/>
          </a:p>
          <a:p>
            <a:r>
              <a:rPr lang="cs-CZ" dirty="0" smtClean="0"/>
              <a:t>Aktivní obrana</a:t>
            </a:r>
          </a:p>
          <a:p>
            <a:endParaRPr lang="cs-CZ" dirty="0" smtClean="0"/>
          </a:p>
          <a:p>
            <a:r>
              <a:rPr lang="cs-CZ" dirty="0" smtClean="0"/>
              <a:t>Vytěžování nebo operační příprava prostředí </a:t>
            </a:r>
          </a:p>
          <a:p>
            <a:endParaRPr lang="cs-CZ" dirty="0" smtClean="0"/>
          </a:p>
          <a:p>
            <a:r>
              <a:rPr lang="cs-CZ" dirty="0" smtClean="0"/>
              <a:t>Útok</a:t>
            </a:r>
          </a:p>
          <a:p>
            <a:endParaRPr lang="cs-CZ" dirty="0" smtClean="0"/>
          </a:p>
          <a:p>
            <a:r>
              <a:rPr lang="cs-CZ" dirty="0" smtClean="0"/>
              <a:t>Definování potřebných schopností k vedení misí v, 	prostřednictvím a z kyberprostoru</a:t>
            </a:r>
            <a:endParaRPr lang="cs-CZ" dirty="0"/>
          </a:p>
          <a:p>
            <a:endParaRPr lang="cs-CZ" b="1" dirty="0" smtClean="0">
              <a:solidFill>
                <a:srgbClr val="C00000"/>
              </a:solidFill>
            </a:endParaRPr>
          </a:p>
          <a:p>
            <a:r>
              <a:rPr lang="cs-CZ" b="1" dirty="0" smtClean="0">
                <a:solidFill>
                  <a:srgbClr val="C00000"/>
                </a:solidFill>
              </a:rPr>
              <a:t>Informační operace </a:t>
            </a:r>
            <a:r>
              <a:rPr lang="cs-CZ" dirty="0" smtClean="0"/>
              <a:t>– využití Internetu, sociálních sítí</a:t>
            </a:r>
            <a:endParaRPr lang="cs-CZ" dirty="0"/>
          </a:p>
        </p:txBody>
      </p:sp>
    </p:spTree>
    <p:extLst>
      <p:ext uri="{BB962C8B-B14F-4D97-AF65-F5344CB8AC3E}">
        <p14:creationId xmlns:p14="http://schemas.microsoft.com/office/powerpoint/2010/main" xmlns="" val="2583276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7467600" cy="1143000"/>
          </a:xfrm>
        </p:spPr>
        <p:txBody>
          <a:bodyPr>
            <a:normAutofit/>
          </a:bodyPr>
          <a:lstStyle/>
          <a:p>
            <a:pPr algn="ctr"/>
            <a:r>
              <a:rPr lang="cs-CZ" b="1" dirty="0" smtClean="0"/>
              <a:t>Kybernetické operace</a:t>
            </a:r>
            <a:endParaRPr lang="cs-CZ" b="1" dirty="0"/>
          </a:p>
        </p:txBody>
      </p:sp>
      <p:sp>
        <p:nvSpPr>
          <p:cNvPr id="3" name="Zástupný symbol pro obsah 2"/>
          <p:cNvSpPr>
            <a:spLocks noGrp="1"/>
          </p:cNvSpPr>
          <p:nvPr>
            <p:ph idx="1"/>
          </p:nvPr>
        </p:nvSpPr>
        <p:spPr>
          <a:xfrm>
            <a:off x="457200" y="1600200"/>
            <a:ext cx="8435280" cy="5141168"/>
          </a:xfrm>
        </p:spPr>
        <p:txBody>
          <a:bodyPr>
            <a:normAutofit/>
          </a:bodyPr>
          <a:lstStyle/>
          <a:p>
            <a:r>
              <a:rPr lang="cs-CZ" dirty="0" smtClean="0"/>
              <a:t>Úkolem je zajistit operační volnost </a:t>
            </a:r>
          </a:p>
          <a:p>
            <a:r>
              <a:rPr lang="cs-CZ" dirty="0" smtClean="0"/>
              <a:t>Kybernetický útok může zneškodnit segmenty </a:t>
            </a:r>
            <a:r>
              <a:rPr lang="cs-CZ" dirty="0" smtClean="0"/>
              <a:t>	kyberprostoru </a:t>
            </a:r>
            <a:r>
              <a:rPr lang="cs-CZ" dirty="0" smtClean="0"/>
              <a:t>klíčové pro splnění mise</a:t>
            </a:r>
          </a:p>
          <a:p>
            <a:r>
              <a:rPr lang="cs-CZ" b="1" dirty="0" smtClean="0"/>
              <a:t>Fyzický efekt </a:t>
            </a:r>
            <a:r>
              <a:rPr lang="cs-CZ" dirty="0" smtClean="0"/>
              <a:t>(zničení zařízení)</a:t>
            </a:r>
          </a:p>
          <a:p>
            <a:r>
              <a:rPr lang="cs-CZ" b="1" dirty="0" smtClean="0"/>
              <a:t>Logický efekt </a:t>
            </a:r>
            <a:r>
              <a:rPr lang="cs-CZ" dirty="0" smtClean="0"/>
              <a:t>(zničení dat</a:t>
            </a:r>
            <a:r>
              <a:rPr lang="cs-CZ" smtClean="0"/>
              <a:t>, </a:t>
            </a:r>
            <a:r>
              <a:rPr lang="cs-CZ" smtClean="0"/>
              <a:t>znemožnění </a:t>
            </a:r>
            <a:r>
              <a:rPr lang="cs-CZ" dirty="0" smtClean="0"/>
              <a:t>	přenosu dat, zničení nebo ochromené 	informačního systému pro podporu 	rozhodování)</a:t>
            </a:r>
          </a:p>
          <a:p>
            <a:r>
              <a:rPr lang="cs-CZ" b="1" dirty="0" smtClean="0"/>
              <a:t>Kognitivní efekt </a:t>
            </a:r>
            <a:r>
              <a:rPr lang="cs-CZ" dirty="0" smtClean="0"/>
              <a:t>– informační válka, působení </a:t>
            </a:r>
            <a:r>
              <a:rPr lang="cs-CZ" dirty="0" smtClean="0"/>
              <a:t>	na </a:t>
            </a:r>
            <a:r>
              <a:rPr lang="cs-CZ" dirty="0" smtClean="0"/>
              <a:t>rozhodovací procesy a schopnosti</a:t>
            </a:r>
            <a:endParaRPr lang="cs-CZ" dirty="0"/>
          </a:p>
        </p:txBody>
      </p:sp>
    </p:spTree>
    <p:extLst>
      <p:ext uri="{BB962C8B-B14F-4D97-AF65-F5344CB8AC3E}">
        <p14:creationId xmlns:p14="http://schemas.microsoft.com/office/powerpoint/2010/main" xmlns="" val="263633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424936" cy="1143000"/>
          </a:xfrm>
        </p:spPr>
        <p:txBody>
          <a:bodyPr>
            <a:normAutofit fontScale="90000"/>
          </a:bodyPr>
          <a:lstStyle/>
          <a:p>
            <a:pPr algn="ctr"/>
            <a:r>
              <a:rPr lang="cs-CZ" b="1" dirty="0" smtClean="0"/>
              <a:t>Specifika kybernetických operací</a:t>
            </a:r>
            <a:endParaRPr lang="en-GB" b="1" dirty="0"/>
          </a:p>
        </p:txBody>
      </p:sp>
      <p:sp>
        <p:nvSpPr>
          <p:cNvPr id="3" name="Zástupný symbol pro obsah 2"/>
          <p:cNvSpPr>
            <a:spLocks noGrp="1"/>
          </p:cNvSpPr>
          <p:nvPr>
            <p:ph idx="1"/>
          </p:nvPr>
        </p:nvSpPr>
        <p:spPr>
          <a:xfrm>
            <a:off x="457200" y="1600200"/>
            <a:ext cx="8435280" cy="5257800"/>
          </a:xfrm>
        </p:spPr>
        <p:txBody>
          <a:bodyPr/>
          <a:lstStyle/>
          <a:p>
            <a:pPr marL="0" indent="0">
              <a:buNone/>
            </a:pPr>
            <a:r>
              <a:rPr lang="cs-CZ" sz="2400" b="1" dirty="0" smtClean="0"/>
              <a:t>Obrana: </a:t>
            </a:r>
          </a:p>
          <a:p>
            <a:r>
              <a:rPr lang="cs-CZ" sz="2000" dirty="0" smtClean="0"/>
              <a:t>Útočník se dostane jen tam, kam jej pustím, ale</a:t>
            </a:r>
          </a:p>
          <a:p>
            <a:r>
              <a:rPr lang="cs-CZ" sz="2000" dirty="0" smtClean="0"/>
              <a:t>Sofistikovaný </a:t>
            </a:r>
            <a:r>
              <a:rPr lang="cs-CZ" sz="2000" dirty="0" err="1" smtClean="0"/>
              <a:t>malware</a:t>
            </a:r>
            <a:r>
              <a:rPr lang="cs-CZ" sz="2000" dirty="0" smtClean="0"/>
              <a:t> je těžké detekovat</a:t>
            </a:r>
          </a:p>
          <a:p>
            <a:r>
              <a:rPr lang="cs-CZ" sz="2000" dirty="0" smtClean="0"/>
              <a:t>Samotné fyzické oddělení (air-gap) nezaručí bezpečnost</a:t>
            </a:r>
          </a:p>
          <a:p>
            <a:pPr marL="0" indent="0">
              <a:buNone/>
            </a:pPr>
            <a:endParaRPr lang="cs-CZ" sz="2400" dirty="0" smtClean="0"/>
          </a:p>
          <a:p>
            <a:pPr marL="0" indent="0">
              <a:buNone/>
            </a:pPr>
            <a:r>
              <a:rPr lang="cs-CZ" sz="2400" b="1" dirty="0" smtClean="0"/>
              <a:t>Útok:</a:t>
            </a:r>
          </a:p>
          <a:p>
            <a:r>
              <a:rPr lang="cs-CZ" sz="2000" dirty="0" smtClean="0"/>
              <a:t>Musím znát zranitelnosti protivníka (průzkum v kyberprostoru, 	zpravodajství)</a:t>
            </a:r>
          </a:p>
          <a:p>
            <a:r>
              <a:rPr lang="cs-CZ" sz="2000" dirty="0" smtClean="0"/>
              <a:t>Teprve pak lze vyvíjet kybernetickou zbraň</a:t>
            </a:r>
          </a:p>
          <a:p>
            <a:r>
              <a:rPr lang="cs-CZ" sz="2000" dirty="0" smtClean="0"/>
              <a:t>Doručení</a:t>
            </a:r>
          </a:p>
          <a:p>
            <a:r>
              <a:rPr lang="cs-CZ" sz="2000" dirty="0" smtClean="0"/>
              <a:t>Spuštění</a:t>
            </a:r>
          </a:p>
          <a:p>
            <a:r>
              <a:rPr lang="cs-CZ" sz="2000" dirty="0" smtClean="0"/>
              <a:t>Těžko předvídatelný efekt, na rozdíl od konvenčních zbraní</a:t>
            </a:r>
            <a:endParaRPr lang="en-GB" sz="2000" dirty="0"/>
          </a:p>
        </p:txBody>
      </p:sp>
    </p:spTree>
    <p:extLst>
      <p:ext uri="{BB962C8B-B14F-4D97-AF65-F5344CB8AC3E}">
        <p14:creationId xmlns:p14="http://schemas.microsoft.com/office/powerpoint/2010/main" xmlns="" val="4252840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smtClean="0"/>
              <a:t>Soudobé kybernetické útoky</a:t>
            </a:r>
            <a:endParaRPr lang="cs-CZ" b="1" dirty="0"/>
          </a:p>
        </p:txBody>
      </p:sp>
      <p:pic>
        <p:nvPicPr>
          <p:cNvPr id="2050" name="Picture 2" descr="Threat Landscape"/>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1441116"/>
            <a:ext cx="5639326" cy="463069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ovéPole 2"/>
          <p:cNvSpPr txBox="1"/>
          <p:nvPr/>
        </p:nvSpPr>
        <p:spPr>
          <a:xfrm>
            <a:off x="198400" y="6193114"/>
            <a:ext cx="3323446" cy="430887"/>
          </a:xfrm>
          <a:prstGeom prst="rect">
            <a:avLst/>
          </a:prstGeom>
          <a:noFill/>
        </p:spPr>
        <p:txBody>
          <a:bodyPr wrap="square" rtlCol="0">
            <a:spAutoFit/>
          </a:bodyPr>
          <a:lstStyle/>
          <a:p>
            <a:r>
              <a:rPr lang="cs-CZ" sz="1100" dirty="0" smtClean="0"/>
              <a:t>Zdroj: http</a:t>
            </a:r>
            <a:r>
              <a:rPr lang="cs-CZ" sz="1100" dirty="0"/>
              <a:t>://www.threatprotectworks.com/Next-Generation-Threats.asp</a:t>
            </a:r>
          </a:p>
        </p:txBody>
      </p:sp>
      <p:sp>
        <p:nvSpPr>
          <p:cNvPr id="5" name="TextovéPole 4"/>
          <p:cNvSpPr txBox="1"/>
          <p:nvPr/>
        </p:nvSpPr>
        <p:spPr>
          <a:xfrm>
            <a:off x="251520" y="2190641"/>
            <a:ext cx="877163" cy="369332"/>
          </a:xfrm>
          <a:prstGeom prst="rect">
            <a:avLst/>
          </a:prstGeom>
          <a:noFill/>
          <a:ln>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1">
                <a:alpha val="40000"/>
              </a:schemeClr>
            </a:glow>
          </a:effectLst>
        </p:spPr>
        <p:txBody>
          <a:bodyPr wrap="none" rtlCol="0">
            <a:spAutoFit/>
          </a:bodyPr>
          <a:lstStyle/>
          <a:p>
            <a:r>
              <a:rPr lang="cs-CZ" b="1" dirty="0" smtClean="0"/>
              <a:t>Cílené</a:t>
            </a:r>
            <a:endParaRPr lang="cs-CZ" b="1" dirty="0"/>
          </a:p>
        </p:txBody>
      </p:sp>
      <p:sp>
        <p:nvSpPr>
          <p:cNvPr id="6" name="TextovéPole 5"/>
          <p:cNvSpPr txBox="1"/>
          <p:nvPr/>
        </p:nvSpPr>
        <p:spPr>
          <a:xfrm>
            <a:off x="325300" y="2973552"/>
            <a:ext cx="889987" cy="369332"/>
          </a:xfrm>
          <a:prstGeom prst="rect">
            <a:avLst/>
          </a:prstGeom>
          <a:noFill/>
          <a:ln>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1">
                <a:alpha val="40000"/>
              </a:schemeClr>
            </a:glow>
          </a:effectLst>
        </p:spPr>
        <p:txBody>
          <a:bodyPr wrap="none" rtlCol="0">
            <a:spAutoFit/>
          </a:bodyPr>
          <a:lstStyle/>
          <a:p>
            <a:r>
              <a:rPr lang="cs-CZ" b="1" dirty="0" smtClean="0"/>
              <a:t>Skryté</a:t>
            </a:r>
            <a:endParaRPr lang="cs-CZ" b="1" dirty="0"/>
          </a:p>
        </p:txBody>
      </p:sp>
      <p:sp>
        <p:nvSpPr>
          <p:cNvPr id="7" name="TextovéPole 6"/>
          <p:cNvSpPr txBox="1"/>
          <p:nvPr/>
        </p:nvSpPr>
        <p:spPr>
          <a:xfrm>
            <a:off x="251521" y="3756463"/>
            <a:ext cx="2005677" cy="369332"/>
          </a:xfrm>
          <a:prstGeom prst="rect">
            <a:avLst/>
          </a:prstGeom>
          <a:noFill/>
          <a:ln>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1">
                <a:alpha val="40000"/>
              </a:schemeClr>
            </a:glow>
          </a:effectLst>
        </p:spPr>
        <p:txBody>
          <a:bodyPr wrap="none" rtlCol="0">
            <a:spAutoFit/>
          </a:bodyPr>
          <a:lstStyle/>
          <a:p>
            <a:r>
              <a:rPr lang="cs-CZ" b="1" dirty="0" smtClean="0"/>
              <a:t>Personalizované</a:t>
            </a:r>
          </a:p>
        </p:txBody>
      </p:sp>
      <p:sp>
        <p:nvSpPr>
          <p:cNvPr id="8" name="TextovéPole 7"/>
          <p:cNvSpPr txBox="1"/>
          <p:nvPr/>
        </p:nvSpPr>
        <p:spPr>
          <a:xfrm>
            <a:off x="325300" y="4539374"/>
            <a:ext cx="2877711" cy="369332"/>
          </a:xfrm>
          <a:prstGeom prst="rect">
            <a:avLst/>
          </a:prstGeom>
          <a:noFill/>
          <a:ln>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1">
                <a:alpha val="40000"/>
              </a:schemeClr>
            </a:glow>
          </a:effectLst>
        </p:spPr>
        <p:txBody>
          <a:bodyPr wrap="none" rtlCol="0">
            <a:spAutoFit/>
          </a:bodyPr>
          <a:lstStyle/>
          <a:p>
            <a:r>
              <a:rPr lang="cs-CZ" b="1" dirty="0" smtClean="0"/>
              <a:t>Zranitelnost nultého dne</a:t>
            </a:r>
            <a:endParaRPr lang="cs-CZ" b="1" dirty="0"/>
          </a:p>
        </p:txBody>
      </p:sp>
      <p:sp>
        <p:nvSpPr>
          <p:cNvPr id="9" name="TextovéPole 8"/>
          <p:cNvSpPr txBox="1"/>
          <p:nvPr/>
        </p:nvSpPr>
        <p:spPr>
          <a:xfrm>
            <a:off x="311283" y="5251497"/>
            <a:ext cx="1351652" cy="369332"/>
          </a:xfrm>
          <a:prstGeom prst="rect">
            <a:avLst/>
          </a:prstGeom>
          <a:noFill/>
          <a:ln>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1">
                <a:alpha val="40000"/>
              </a:schemeClr>
            </a:glow>
          </a:effectLst>
        </p:spPr>
        <p:txBody>
          <a:bodyPr wrap="none" rtlCol="0">
            <a:spAutoFit/>
          </a:bodyPr>
          <a:lstStyle>
            <a:defPPr>
              <a:defRPr lang="cs-CZ"/>
            </a:defPPr>
            <a:lvl1pPr>
              <a:defRPr b="1"/>
            </a:lvl1pPr>
          </a:lstStyle>
          <a:p>
            <a:r>
              <a:rPr lang="cs-CZ" dirty="0"/>
              <a:t>Soustavné</a:t>
            </a:r>
          </a:p>
        </p:txBody>
      </p:sp>
    </p:spTree>
    <p:extLst>
      <p:ext uri="{BB962C8B-B14F-4D97-AF65-F5344CB8AC3E}">
        <p14:creationId xmlns:p14="http://schemas.microsoft.com/office/powerpoint/2010/main" xmlns="" val="35902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0648"/>
            <a:ext cx="7467600" cy="1143000"/>
          </a:xfrm>
        </p:spPr>
        <p:txBody>
          <a:bodyPr>
            <a:normAutofit fontScale="90000"/>
          </a:bodyPr>
          <a:lstStyle/>
          <a:p>
            <a:pPr algn="ctr"/>
            <a:r>
              <a:rPr lang="cs-CZ" b="1" dirty="0" smtClean="0"/>
              <a:t>Fáze pokročilého kybernetického útoku </a:t>
            </a:r>
            <a:endParaRPr lang="cs-CZ" b="1" dirty="0"/>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xmlns="" val="221416192"/>
              </p:ext>
            </p:extLst>
          </p:nvPr>
        </p:nvGraphicFramePr>
        <p:xfrm>
          <a:off x="0" y="1556792"/>
          <a:ext cx="9036496" cy="4767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Skupina 10"/>
          <p:cNvGrpSpPr/>
          <p:nvPr/>
        </p:nvGrpSpPr>
        <p:grpSpPr>
          <a:xfrm>
            <a:off x="2777338" y="1700808"/>
            <a:ext cx="6366661" cy="4752528"/>
            <a:chOff x="3008783" y="1772816"/>
            <a:chExt cx="6897216" cy="4752528"/>
          </a:xfrm>
        </p:grpSpPr>
        <p:sp>
          <p:nvSpPr>
            <p:cNvPr id="10" name="Obdélník 9"/>
            <p:cNvSpPr/>
            <p:nvPr/>
          </p:nvSpPr>
          <p:spPr>
            <a:xfrm>
              <a:off x="3008783" y="1772816"/>
              <a:ext cx="6897216" cy="4752528"/>
            </a:xfrm>
            <a:prstGeom prst="rect">
              <a:avLst/>
            </a:prstGeom>
            <a:solidFill>
              <a:srgbClr val="FF0000">
                <a:alpha val="6000"/>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3235626" y="2314389"/>
              <a:ext cx="6420692" cy="369332"/>
            </a:xfrm>
            <a:prstGeom prst="rect">
              <a:avLst/>
            </a:prstGeom>
            <a:noFill/>
          </p:spPr>
          <p:txBody>
            <a:bodyPr wrap="square" rtlCol="0">
              <a:spAutoFit/>
            </a:bodyPr>
            <a:lstStyle/>
            <a:p>
              <a:r>
                <a:rPr lang="cs-CZ" dirty="0" smtClean="0"/>
                <a:t>Zóna kybernetického střetu</a:t>
              </a:r>
              <a:endParaRPr lang="cs-CZ" dirty="0"/>
            </a:p>
          </p:txBody>
        </p:sp>
      </p:grpSp>
      <p:sp>
        <p:nvSpPr>
          <p:cNvPr id="3" name="TextovéPole 2"/>
          <p:cNvSpPr txBox="1"/>
          <p:nvPr/>
        </p:nvSpPr>
        <p:spPr>
          <a:xfrm>
            <a:off x="203794" y="5414760"/>
            <a:ext cx="2612959" cy="954107"/>
          </a:xfrm>
          <a:prstGeom prst="rect">
            <a:avLst/>
          </a:prstGeom>
          <a:noFill/>
        </p:spPr>
        <p:txBody>
          <a:bodyPr wrap="none" rtlCol="0">
            <a:spAutoFit/>
          </a:bodyPr>
          <a:lstStyle/>
          <a:p>
            <a:r>
              <a:rPr lang="cs-CZ" sz="1400" dirty="0" smtClean="0"/>
              <a:t>Upraveno dle </a:t>
            </a:r>
            <a:r>
              <a:rPr lang="cs-CZ" sz="1400" dirty="0" err="1" smtClean="0"/>
              <a:t>Lachow</a:t>
            </a:r>
            <a:r>
              <a:rPr lang="cs-CZ" sz="1400" dirty="0" smtClean="0"/>
              <a:t>,. I.:</a:t>
            </a:r>
          </a:p>
          <a:p>
            <a:r>
              <a:rPr lang="cs-CZ" sz="1400" dirty="0" smtClean="0"/>
              <a:t> </a:t>
            </a:r>
            <a:r>
              <a:rPr lang="en-US" sz="1400" dirty="0"/>
              <a:t>Active Cyber Defense </a:t>
            </a:r>
            <a:endParaRPr lang="cs-CZ" sz="1400" dirty="0" smtClean="0"/>
          </a:p>
          <a:p>
            <a:r>
              <a:rPr lang="en-US" sz="1400" dirty="0" smtClean="0"/>
              <a:t>A </a:t>
            </a:r>
            <a:r>
              <a:rPr lang="en-US" sz="1400" dirty="0"/>
              <a:t>Framework for </a:t>
            </a:r>
            <a:r>
              <a:rPr lang="en-US" sz="1400" dirty="0" smtClean="0"/>
              <a:t>Policymakers</a:t>
            </a:r>
            <a:endParaRPr lang="cs-CZ" sz="1400" dirty="0" smtClean="0"/>
          </a:p>
          <a:p>
            <a:r>
              <a:rPr lang="cs-CZ" sz="1400" dirty="0" smtClean="0"/>
              <a:t> </a:t>
            </a:r>
            <a:endParaRPr lang="cs-CZ" sz="1400" dirty="0"/>
          </a:p>
        </p:txBody>
      </p:sp>
    </p:spTree>
    <p:extLst>
      <p:ext uri="{BB962C8B-B14F-4D97-AF65-F5344CB8AC3E}">
        <p14:creationId xmlns:p14="http://schemas.microsoft.com/office/powerpoint/2010/main" xmlns="" val="360314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err="1" smtClean="0"/>
              <a:t>Cyber</a:t>
            </a:r>
            <a:r>
              <a:rPr lang="cs-CZ" b="1" dirty="0" smtClean="0"/>
              <a:t> </a:t>
            </a:r>
            <a:r>
              <a:rPr lang="cs-CZ" b="1" dirty="0" err="1" smtClean="0"/>
              <a:t>attack</a:t>
            </a:r>
            <a:r>
              <a:rPr lang="cs-CZ" b="1" dirty="0" smtClean="0"/>
              <a:t>, </a:t>
            </a:r>
            <a:r>
              <a:rPr lang="cs-CZ" b="1" dirty="0" err="1" smtClean="0"/>
              <a:t>cyber</a:t>
            </a:r>
            <a:r>
              <a:rPr lang="cs-CZ" b="1" dirty="0" smtClean="0"/>
              <a:t> </a:t>
            </a:r>
            <a:r>
              <a:rPr lang="cs-CZ" b="1" dirty="0" err="1" smtClean="0"/>
              <a:t>war</a:t>
            </a:r>
            <a:r>
              <a:rPr lang="cs-CZ" b="1" dirty="0" smtClean="0"/>
              <a:t> - problémy</a:t>
            </a:r>
            <a:endParaRPr lang="cs-CZ" b="1" dirty="0"/>
          </a:p>
        </p:txBody>
      </p:sp>
      <p:sp>
        <p:nvSpPr>
          <p:cNvPr id="3" name="Zástupný symbol pro obsah 2"/>
          <p:cNvSpPr>
            <a:spLocks noGrp="1"/>
          </p:cNvSpPr>
          <p:nvPr>
            <p:ph idx="1"/>
          </p:nvPr>
        </p:nvSpPr>
        <p:spPr>
          <a:xfrm>
            <a:off x="457200" y="1600200"/>
            <a:ext cx="8507288" cy="5069160"/>
          </a:xfrm>
        </p:spPr>
        <p:txBody>
          <a:bodyPr>
            <a:normAutofit lnSpcReduction="10000"/>
          </a:bodyPr>
          <a:lstStyle/>
          <a:p>
            <a:r>
              <a:rPr lang="cs-CZ" sz="2400" b="1" dirty="0" smtClean="0"/>
              <a:t>Aplikace mezinárodního práva v kyberprostoru</a:t>
            </a:r>
          </a:p>
          <a:p>
            <a:pPr lvl="1"/>
            <a:r>
              <a:rPr lang="cs-CZ" sz="2400" dirty="0" smtClean="0"/>
              <a:t>Chybějící legislativa versus lze aplikovat stávající právní 	normy?</a:t>
            </a:r>
          </a:p>
          <a:p>
            <a:pPr lvl="1"/>
            <a:r>
              <a:rPr lang="cs-CZ" sz="2400" dirty="0" smtClean="0"/>
              <a:t>Problém identifikace útočníka (agresora)</a:t>
            </a:r>
          </a:p>
          <a:p>
            <a:pPr lvl="1"/>
            <a:r>
              <a:rPr lang="cs-CZ" sz="2400" dirty="0" smtClean="0"/>
              <a:t>Problém protiútoku, aktivní obrany</a:t>
            </a:r>
          </a:p>
          <a:p>
            <a:pPr lvl="2"/>
            <a:r>
              <a:rPr lang="cs-CZ" sz="2000" dirty="0" smtClean="0"/>
              <a:t>Proti komu (problém identifikace útočníka)?</a:t>
            </a:r>
          </a:p>
          <a:p>
            <a:pPr lvl="2"/>
            <a:r>
              <a:rPr lang="cs-CZ" sz="2000" dirty="0" smtClean="0"/>
              <a:t>Je adekvátní?</a:t>
            </a:r>
          </a:p>
          <a:p>
            <a:pPr lvl="2"/>
            <a:r>
              <a:rPr lang="cs-CZ" sz="2000" dirty="0" smtClean="0"/>
              <a:t>Je legální?</a:t>
            </a:r>
          </a:p>
          <a:p>
            <a:endParaRPr lang="cs-CZ" sz="2400" b="1" dirty="0" smtClean="0"/>
          </a:p>
          <a:p>
            <a:r>
              <a:rPr lang="cs-CZ" sz="2400" b="1" dirty="0" smtClean="0"/>
              <a:t>Problém reakce v čase</a:t>
            </a:r>
            <a:r>
              <a:rPr lang="cs-CZ" sz="2400" dirty="0" smtClean="0"/>
              <a:t> – systémy umělé inteligence, 	kontrola člověkem versus automatická reakce</a:t>
            </a:r>
          </a:p>
          <a:p>
            <a:endParaRPr lang="cs-CZ" sz="2400" dirty="0" smtClean="0"/>
          </a:p>
          <a:p>
            <a:r>
              <a:rPr lang="cs-CZ" sz="2400" b="1" dirty="0" smtClean="0"/>
              <a:t>Nasazení </a:t>
            </a:r>
            <a:r>
              <a:rPr lang="cs-CZ" sz="2400" b="1" dirty="0" err="1" smtClean="0"/>
              <a:t>dronů</a:t>
            </a:r>
            <a:r>
              <a:rPr lang="cs-CZ" sz="2400" b="1" dirty="0" smtClean="0"/>
              <a:t>, umělá inteligence</a:t>
            </a:r>
          </a:p>
          <a:p>
            <a:pPr lvl="1"/>
            <a:endParaRPr lang="cs-CZ" sz="2400" dirty="0"/>
          </a:p>
        </p:txBody>
      </p:sp>
    </p:spTree>
    <p:extLst>
      <p:ext uri="{BB962C8B-B14F-4D97-AF65-F5344CB8AC3E}">
        <p14:creationId xmlns:p14="http://schemas.microsoft.com/office/powerpoint/2010/main" xmlns="" val="194627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buNone/>
            </a:pPr>
            <a:r>
              <a:rPr lang="cs-CZ" i="1" dirty="0" smtClean="0"/>
              <a:t>Globální doména v rámci informačního prostředí, která je definována nezávislou sítí informačně-technologických infrastruktur, jakými jsou Internet, telekomunikační sítě, počítačové systémy a vestavěné procesy a řídící jednotky </a:t>
            </a:r>
            <a:r>
              <a:rPr lang="cs-CZ" dirty="0" smtClean="0"/>
              <a:t>(MO USA)</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1400"/>
            <a:ext cx="9144000" cy="5143500"/>
          </a:xfrm>
          <a:prstGeom prst="rect">
            <a:avLst/>
          </a:prstGeom>
        </p:spPr>
      </p:pic>
      <p:sp>
        <p:nvSpPr>
          <p:cNvPr id="4" name="Nadpis 3"/>
          <p:cNvSpPr>
            <a:spLocks noGrp="1"/>
          </p:cNvSpPr>
          <p:nvPr>
            <p:ph type="ctrTitle"/>
          </p:nvPr>
        </p:nvSpPr>
        <p:spPr>
          <a:xfrm>
            <a:off x="179512" y="4293096"/>
            <a:ext cx="8391408" cy="2251680"/>
          </a:xfrm>
        </p:spPr>
        <p:txBody>
          <a:bodyPr/>
          <a:lstStyle/>
          <a:p>
            <a:r>
              <a:rPr lang="cs-CZ" dirty="0" smtClean="0"/>
              <a:t>Děkuji za pozornost</a:t>
            </a:r>
            <a:endParaRPr lang="cs-CZ" dirty="0"/>
          </a:p>
        </p:txBody>
      </p:sp>
    </p:spTree>
    <p:extLst>
      <p:ext uri="{BB962C8B-B14F-4D97-AF65-F5344CB8AC3E}">
        <p14:creationId xmlns:p14="http://schemas.microsoft.com/office/powerpoint/2010/main" xmlns="" val="144288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282154"/>
          </a:xfrm>
        </p:spPr>
        <p:txBody>
          <a:bodyPr>
            <a:normAutofit fontScale="90000"/>
          </a:bodyPr>
          <a:lstStyle/>
          <a:p>
            <a:pPr algn="ctr"/>
            <a:r>
              <a:rPr lang="cs-CZ" b="1" dirty="0" smtClean="0"/>
              <a:t>Charakteristika kyberprostoru</a:t>
            </a:r>
            <a:endParaRPr lang="cs-CZ" b="1" dirty="0"/>
          </a:p>
        </p:txBody>
      </p:sp>
      <p:sp>
        <p:nvSpPr>
          <p:cNvPr id="3" name="Zástupný symbol pro obsah 2"/>
          <p:cNvSpPr>
            <a:spLocks noGrp="1"/>
          </p:cNvSpPr>
          <p:nvPr>
            <p:ph idx="1"/>
          </p:nvPr>
        </p:nvSpPr>
        <p:spPr/>
        <p:txBody>
          <a:bodyPr/>
          <a:lstStyle/>
          <a:p>
            <a:endParaRPr lang="cs-CZ" dirty="0" smtClean="0"/>
          </a:p>
          <a:p>
            <a:r>
              <a:rPr lang="cs-CZ" dirty="0" smtClean="0"/>
              <a:t>Vytvořen člověkem</a:t>
            </a:r>
          </a:p>
          <a:p>
            <a:endParaRPr lang="cs-CZ" dirty="0" smtClean="0"/>
          </a:p>
          <a:p>
            <a:r>
              <a:rPr lang="cs-CZ" dirty="0" smtClean="0"/>
              <a:t>Komplexní struktura</a:t>
            </a:r>
          </a:p>
          <a:p>
            <a:endParaRPr lang="cs-CZ" dirty="0" smtClean="0"/>
          </a:p>
          <a:p>
            <a:r>
              <a:rPr lang="cs-CZ" dirty="0" smtClean="0"/>
              <a:t>Specifické hranice</a:t>
            </a:r>
          </a:p>
          <a:p>
            <a:endParaRPr lang="cs-CZ" dirty="0" smtClean="0"/>
          </a:p>
          <a:p>
            <a:endParaRPr lang="cs-CZ" dirty="0" smtClean="0"/>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Kybernetický prostor</a:t>
            </a:r>
            <a:endParaRPr lang="cs-CZ" b="1" dirty="0"/>
          </a:p>
        </p:txBody>
      </p:sp>
      <p:sp>
        <p:nvSpPr>
          <p:cNvPr id="3" name="Zástupný symbol pro obsah 2"/>
          <p:cNvSpPr>
            <a:spLocks noGrp="1"/>
          </p:cNvSpPr>
          <p:nvPr>
            <p:ph idx="1"/>
          </p:nvPr>
        </p:nvSpPr>
        <p:spPr>
          <a:xfrm>
            <a:off x="457200" y="1600200"/>
            <a:ext cx="8435280" cy="4997152"/>
          </a:xfrm>
        </p:spPr>
        <p:txBody>
          <a:bodyPr>
            <a:normAutofit fontScale="92500"/>
          </a:bodyPr>
          <a:lstStyle/>
          <a:p>
            <a:r>
              <a:rPr lang="cs-CZ" b="1" dirty="0" smtClean="0"/>
              <a:t>Provázané vrstvy (dimenze):</a:t>
            </a:r>
            <a:r>
              <a:rPr lang="cs-CZ" dirty="0" smtClean="0"/>
              <a:t>	</a:t>
            </a:r>
          </a:p>
          <a:p>
            <a:pPr lvl="1"/>
            <a:r>
              <a:rPr lang="cs-CZ" b="1" dirty="0" smtClean="0"/>
              <a:t>Fyzická infrastruktura </a:t>
            </a:r>
            <a:r>
              <a:rPr lang="cs-CZ" dirty="0" smtClean="0"/>
              <a:t>(kabeláž, </a:t>
            </a:r>
            <a:r>
              <a:rPr lang="cs-CZ" dirty="0" err="1" smtClean="0"/>
              <a:t>routery</a:t>
            </a:r>
            <a:r>
              <a:rPr lang="cs-CZ" dirty="0" smtClean="0"/>
              <a:t>, 	satelity atd.)</a:t>
            </a:r>
          </a:p>
          <a:p>
            <a:pPr lvl="1"/>
            <a:r>
              <a:rPr lang="cs-CZ" b="1" dirty="0" smtClean="0"/>
              <a:t>Vrstva protokolů</a:t>
            </a:r>
            <a:r>
              <a:rPr lang="cs-CZ" dirty="0" smtClean="0"/>
              <a:t>, zabezpečující komunikaci mezi 	prvky</a:t>
            </a:r>
          </a:p>
          <a:p>
            <a:pPr lvl="1"/>
            <a:r>
              <a:rPr lang="cs-CZ" b="1" dirty="0" smtClean="0"/>
              <a:t>Sémantická vrstva</a:t>
            </a:r>
            <a:r>
              <a:rPr lang="cs-CZ" dirty="0" smtClean="0"/>
              <a:t>, zahrnující data uložená, 	zpracovávaná, přenášená</a:t>
            </a:r>
          </a:p>
          <a:p>
            <a:pPr lvl="1"/>
            <a:r>
              <a:rPr lang="cs-CZ" b="1" dirty="0" smtClean="0"/>
              <a:t>Pragmatická, kognitivní vrstva  </a:t>
            </a:r>
            <a:r>
              <a:rPr lang="cs-CZ" dirty="0" smtClean="0"/>
              <a:t>- interakce s 	člověkem: 	</a:t>
            </a:r>
          </a:p>
          <a:p>
            <a:pPr lvl="2"/>
            <a:r>
              <a:rPr lang="cs-CZ" dirty="0" smtClean="0"/>
              <a:t>Vstupy</a:t>
            </a:r>
          </a:p>
          <a:p>
            <a:pPr lvl="2"/>
            <a:r>
              <a:rPr lang="cs-CZ" dirty="0" smtClean="0"/>
              <a:t>Vytváří kyberprostor</a:t>
            </a:r>
          </a:p>
          <a:p>
            <a:pPr lvl="2"/>
            <a:r>
              <a:rPr lang="cs-CZ" dirty="0" smtClean="0"/>
              <a:t>Je kyberprostorem ovlivňován – zdroj informací</a:t>
            </a:r>
          </a:p>
          <a:p>
            <a:pPr lvl="2"/>
            <a:r>
              <a:rPr lang="cs-CZ" dirty="0" smtClean="0"/>
              <a:t>Manipulace</a:t>
            </a:r>
          </a:p>
          <a:p>
            <a:pPr lvl="1"/>
            <a:endParaRPr lang="cs-CZ" dirty="0" smtClean="0"/>
          </a:p>
          <a:p>
            <a:pPr lvl="1"/>
            <a:endParaRPr lang="cs-CZ" dirty="0"/>
          </a:p>
        </p:txBody>
      </p:sp>
    </p:spTree>
    <p:extLst>
      <p:ext uri="{BB962C8B-B14F-4D97-AF65-F5344CB8AC3E}">
        <p14:creationId xmlns:p14="http://schemas.microsoft.com/office/powerpoint/2010/main" xmlns="" val="13829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smtClean="0"/>
              <a:t>Kybernetický prostor jako pátá </a:t>
            </a:r>
            <a:r>
              <a:rPr lang="cs-CZ" b="1" dirty="0" smtClean="0"/>
              <a:t>doména </a:t>
            </a:r>
            <a:r>
              <a:rPr lang="cs-CZ" b="1" dirty="0" smtClean="0"/>
              <a:t>– pro a proti</a:t>
            </a:r>
            <a:endParaRPr lang="cs-CZ" b="1" dirty="0"/>
          </a:p>
        </p:txBody>
      </p:sp>
      <p:sp>
        <p:nvSpPr>
          <p:cNvPr id="3" name="Zástupný symbol pro obsah 2"/>
          <p:cNvSpPr>
            <a:spLocks noGrp="1"/>
          </p:cNvSpPr>
          <p:nvPr>
            <p:ph idx="1"/>
          </p:nvPr>
        </p:nvSpPr>
        <p:spPr>
          <a:xfrm>
            <a:off x="457200" y="1600200"/>
            <a:ext cx="8291264" cy="4925144"/>
          </a:xfrm>
        </p:spPr>
        <p:txBody>
          <a:bodyPr>
            <a:normAutofit fontScale="92500" lnSpcReduction="10000"/>
          </a:bodyPr>
          <a:lstStyle/>
          <a:p>
            <a:pPr lvl="1"/>
            <a:endParaRPr lang="cs-CZ" dirty="0" smtClean="0"/>
          </a:p>
          <a:p>
            <a:pPr lvl="1"/>
            <a:r>
              <a:rPr lang="cs-CZ" b="1" dirty="0">
                <a:solidFill>
                  <a:srgbClr val="FF0000"/>
                </a:solidFill>
              </a:rPr>
              <a:t>-</a:t>
            </a:r>
            <a:r>
              <a:rPr lang="cs-CZ" dirty="0" smtClean="0"/>
              <a:t> Kyberprostor je stvořen, užíván, měněn lidmi</a:t>
            </a:r>
          </a:p>
          <a:p>
            <a:pPr lvl="1"/>
            <a:r>
              <a:rPr lang="cs-CZ" b="1" dirty="0" smtClean="0">
                <a:solidFill>
                  <a:srgbClr val="FF0000"/>
                </a:solidFill>
              </a:rPr>
              <a:t>-</a:t>
            </a:r>
            <a:r>
              <a:rPr lang="cs-CZ" dirty="0" smtClean="0"/>
              <a:t> Časově proměnný, nestabilní, nespojitý</a:t>
            </a:r>
          </a:p>
          <a:p>
            <a:pPr lvl="1"/>
            <a:r>
              <a:rPr lang="cs-CZ" b="1" dirty="0" smtClean="0">
                <a:solidFill>
                  <a:srgbClr val="FF0000"/>
                </a:solidFill>
              </a:rPr>
              <a:t>-</a:t>
            </a:r>
            <a:r>
              <a:rPr lang="cs-CZ" dirty="0" smtClean="0"/>
              <a:t> Prostor pro kybernetické operace je dán zranitelností 		informačních systémů</a:t>
            </a:r>
          </a:p>
          <a:p>
            <a:pPr lvl="1"/>
            <a:r>
              <a:rPr lang="cs-CZ" b="1" dirty="0" smtClean="0">
                <a:solidFill>
                  <a:srgbClr val="FF0000"/>
                </a:solidFill>
              </a:rPr>
              <a:t>-</a:t>
            </a:r>
            <a:r>
              <a:rPr lang="cs-CZ" dirty="0" smtClean="0"/>
              <a:t> </a:t>
            </a:r>
            <a:r>
              <a:rPr lang="cs-CZ" b="1" dirty="0" smtClean="0"/>
              <a:t>Tvárný</a:t>
            </a:r>
            <a:r>
              <a:rPr lang="cs-CZ" dirty="0" smtClean="0"/>
              <a:t> - podstatou je architektura, připojení, 			administrace, řízení přístupu – lze realizovat 		vlastní zabezpečení</a:t>
            </a:r>
          </a:p>
          <a:p>
            <a:pPr lvl="1"/>
            <a:r>
              <a:rPr lang="cs-CZ" b="1" dirty="0" smtClean="0">
                <a:solidFill>
                  <a:srgbClr val="FF0000"/>
                </a:solidFill>
              </a:rPr>
              <a:t>-</a:t>
            </a:r>
            <a:r>
              <a:rPr lang="cs-CZ" dirty="0" smtClean="0"/>
              <a:t> Segmenty kyberprostoru mohou být vytvářeny, ale i 		ničeny</a:t>
            </a:r>
          </a:p>
          <a:p>
            <a:pPr lvl="1"/>
            <a:r>
              <a:rPr lang="cs-CZ" b="1" dirty="0" smtClean="0">
                <a:solidFill>
                  <a:srgbClr val="FF0000"/>
                </a:solidFill>
              </a:rPr>
              <a:t>- </a:t>
            </a:r>
            <a:r>
              <a:rPr lang="cs-CZ" dirty="0" smtClean="0"/>
              <a:t>je obsažen ve všech ostatních doménách</a:t>
            </a:r>
          </a:p>
          <a:p>
            <a:pPr lvl="1"/>
            <a:r>
              <a:rPr lang="cs-CZ" b="1" dirty="0" smtClean="0">
                <a:solidFill>
                  <a:srgbClr val="FF0000"/>
                </a:solidFill>
              </a:rPr>
              <a:t>+</a:t>
            </a:r>
            <a:r>
              <a:rPr lang="cs-CZ" dirty="0" smtClean="0"/>
              <a:t> Operace se vedou jako v jiných doménách – 			(průzkum, útok, obrana)</a:t>
            </a:r>
            <a:endParaRPr lang="cs-CZ" dirty="0"/>
          </a:p>
        </p:txBody>
      </p:sp>
    </p:spTree>
    <p:extLst>
      <p:ext uri="{BB962C8B-B14F-4D97-AF65-F5344CB8AC3E}">
        <p14:creationId xmlns:p14="http://schemas.microsoft.com/office/powerpoint/2010/main" xmlns="" val="297149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Základní pojmy</a:t>
            </a:r>
            <a:endParaRPr lang="cs-CZ" b="1" dirty="0"/>
          </a:p>
        </p:txBody>
      </p:sp>
      <p:sp>
        <p:nvSpPr>
          <p:cNvPr id="3" name="Zástupný symbol pro obsah 2"/>
          <p:cNvSpPr>
            <a:spLocks noGrp="1"/>
          </p:cNvSpPr>
          <p:nvPr>
            <p:ph idx="1"/>
          </p:nvPr>
        </p:nvSpPr>
        <p:spPr>
          <a:xfrm>
            <a:off x="457200" y="1600200"/>
            <a:ext cx="8435280" cy="4853136"/>
          </a:xfrm>
        </p:spPr>
        <p:txBody>
          <a:bodyPr>
            <a:normAutofit fontScale="92500"/>
          </a:bodyPr>
          <a:lstStyle/>
          <a:p>
            <a:r>
              <a:rPr lang="cs-CZ" b="1" dirty="0"/>
              <a:t>Kybernetická </a:t>
            </a:r>
            <a:r>
              <a:rPr lang="cs-CZ" b="1" dirty="0" smtClean="0"/>
              <a:t>bezpečnost  </a:t>
            </a:r>
            <a:r>
              <a:rPr lang="cs-CZ" dirty="0" smtClean="0"/>
              <a:t>(</a:t>
            </a:r>
            <a:r>
              <a:rPr lang="cs-CZ" dirty="0" err="1" smtClean="0"/>
              <a:t>Cyber</a:t>
            </a:r>
            <a:r>
              <a:rPr lang="cs-CZ" dirty="0" smtClean="0"/>
              <a:t> </a:t>
            </a:r>
            <a:r>
              <a:rPr lang="cs-CZ" dirty="0" err="1" smtClean="0"/>
              <a:t>security</a:t>
            </a:r>
            <a:r>
              <a:rPr lang="cs-CZ" dirty="0" smtClean="0"/>
              <a:t>) 	Souhrn </a:t>
            </a:r>
            <a:r>
              <a:rPr lang="cs-CZ" dirty="0"/>
              <a:t>právních, organizačních, </a:t>
            </a:r>
            <a:r>
              <a:rPr lang="cs-CZ" dirty="0" smtClean="0"/>
              <a:t>	technických </a:t>
            </a:r>
            <a:r>
              <a:rPr lang="cs-CZ" dirty="0"/>
              <a:t>a vzdělávacích prostředků </a:t>
            </a:r>
            <a:r>
              <a:rPr lang="cs-CZ" dirty="0" smtClean="0"/>
              <a:t>	směřujících </a:t>
            </a:r>
            <a:r>
              <a:rPr lang="cs-CZ" dirty="0"/>
              <a:t>k zajištění ochrany </a:t>
            </a:r>
            <a:r>
              <a:rPr lang="cs-CZ" dirty="0" smtClean="0"/>
              <a:t>	kybernetického </a:t>
            </a:r>
            <a:r>
              <a:rPr lang="cs-CZ" dirty="0"/>
              <a:t>prostoru</a:t>
            </a:r>
            <a:r>
              <a:rPr lang="cs-CZ" dirty="0" smtClean="0"/>
              <a:t>.</a:t>
            </a:r>
          </a:p>
          <a:p>
            <a:endParaRPr lang="cs-CZ" b="1" dirty="0" smtClean="0"/>
          </a:p>
          <a:p>
            <a:r>
              <a:rPr lang="cs-CZ" b="1" dirty="0" smtClean="0"/>
              <a:t>Kybernetická </a:t>
            </a:r>
            <a:r>
              <a:rPr lang="cs-CZ" b="1" dirty="0"/>
              <a:t>obrana  </a:t>
            </a:r>
            <a:r>
              <a:rPr lang="cs-CZ" b="1" dirty="0" smtClean="0"/>
              <a:t>(</a:t>
            </a:r>
            <a:r>
              <a:rPr lang="cs-CZ" dirty="0" err="1" smtClean="0"/>
              <a:t>Cyber</a:t>
            </a:r>
            <a:r>
              <a:rPr lang="cs-CZ" dirty="0" smtClean="0"/>
              <a:t> </a:t>
            </a:r>
            <a:r>
              <a:rPr lang="cs-CZ" dirty="0" err="1" smtClean="0"/>
              <a:t>defence</a:t>
            </a:r>
            <a:r>
              <a:rPr lang="cs-CZ" dirty="0" smtClean="0"/>
              <a:t>)</a:t>
            </a:r>
          </a:p>
          <a:p>
            <a:pPr marL="36576" indent="0">
              <a:buNone/>
            </a:pPr>
            <a:r>
              <a:rPr lang="cs-CZ" dirty="0"/>
              <a:t>	</a:t>
            </a:r>
            <a:r>
              <a:rPr lang="cs-CZ" dirty="0" smtClean="0"/>
              <a:t>Obrana </a:t>
            </a:r>
            <a:r>
              <a:rPr lang="cs-CZ" dirty="0"/>
              <a:t>proti kybernetickému útoku a </a:t>
            </a:r>
            <a:r>
              <a:rPr lang="cs-CZ" dirty="0" smtClean="0"/>
              <a:t>	zmírňování </a:t>
            </a:r>
            <a:r>
              <a:rPr lang="cs-CZ" dirty="0"/>
              <a:t>jeho následků. Také rezistence </a:t>
            </a:r>
            <a:r>
              <a:rPr lang="cs-CZ" dirty="0" smtClean="0"/>
              <a:t>	subjektu </a:t>
            </a:r>
            <a:r>
              <a:rPr lang="cs-CZ" dirty="0"/>
              <a:t>na útok a schopnost se účinně </a:t>
            </a:r>
            <a:r>
              <a:rPr lang="cs-CZ" dirty="0" smtClean="0"/>
              <a:t>	bránit</a:t>
            </a:r>
          </a:p>
        </p:txBody>
      </p:sp>
    </p:spTree>
    <p:extLst>
      <p:ext uri="{BB962C8B-B14F-4D97-AF65-F5344CB8AC3E}">
        <p14:creationId xmlns:p14="http://schemas.microsoft.com/office/powerpoint/2010/main" xmlns="" val="332287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Základní pojmy</a:t>
            </a:r>
            <a:endParaRPr lang="cs-CZ" b="1" dirty="0"/>
          </a:p>
        </p:txBody>
      </p:sp>
      <p:sp>
        <p:nvSpPr>
          <p:cNvPr id="3" name="Zástupný symbol pro obsah 2"/>
          <p:cNvSpPr>
            <a:spLocks noGrp="1"/>
          </p:cNvSpPr>
          <p:nvPr>
            <p:ph idx="1"/>
          </p:nvPr>
        </p:nvSpPr>
        <p:spPr>
          <a:xfrm>
            <a:off x="457200" y="1600200"/>
            <a:ext cx="8507288" cy="5141168"/>
          </a:xfrm>
        </p:spPr>
        <p:txBody>
          <a:bodyPr>
            <a:normAutofit fontScale="85000" lnSpcReduction="20000"/>
          </a:bodyPr>
          <a:lstStyle/>
          <a:p>
            <a:r>
              <a:rPr lang="cs-CZ" b="1" dirty="0"/>
              <a:t>Kritická infrastruktura </a:t>
            </a:r>
            <a:r>
              <a:rPr lang="cs-CZ" b="1" dirty="0" smtClean="0"/>
              <a:t>(</a:t>
            </a:r>
            <a:r>
              <a:rPr lang="cs-CZ" dirty="0" err="1" smtClean="0"/>
              <a:t>Critical</a:t>
            </a:r>
            <a:r>
              <a:rPr lang="cs-CZ" dirty="0" smtClean="0"/>
              <a:t> </a:t>
            </a:r>
            <a:r>
              <a:rPr lang="cs-CZ" dirty="0" err="1" smtClean="0"/>
              <a:t>infrastructure</a:t>
            </a:r>
            <a:r>
              <a:rPr lang="cs-CZ" dirty="0" smtClean="0"/>
              <a:t>)  	Systémy </a:t>
            </a:r>
            <a:r>
              <a:rPr lang="cs-CZ" dirty="0"/>
              <a:t>a služby, jejichž nefunkčnost nebo </a:t>
            </a:r>
            <a:r>
              <a:rPr lang="cs-CZ" dirty="0" smtClean="0"/>
              <a:t>	špatná </a:t>
            </a:r>
            <a:r>
              <a:rPr lang="cs-CZ" dirty="0"/>
              <a:t>funkčnost by měla závažný dopad na </a:t>
            </a:r>
            <a:r>
              <a:rPr lang="cs-CZ" dirty="0" smtClean="0"/>
              <a:t>	bezpečnost </a:t>
            </a:r>
            <a:r>
              <a:rPr lang="cs-CZ" dirty="0"/>
              <a:t>státu, jeho ekonomiku, veřejnou </a:t>
            </a:r>
            <a:r>
              <a:rPr lang="cs-CZ" dirty="0" smtClean="0"/>
              <a:t>	správu </a:t>
            </a:r>
            <a:r>
              <a:rPr lang="cs-CZ" dirty="0"/>
              <a:t>a v důsledku na zabezpečení základních </a:t>
            </a:r>
            <a:r>
              <a:rPr lang="cs-CZ" dirty="0" smtClean="0"/>
              <a:t>	životních </a:t>
            </a:r>
            <a:r>
              <a:rPr lang="cs-CZ" dirty="0"/>
              <a:t>potřeb obyvatelstva</a:t>
            </a:r>
            <a:r>
              <a:rPr lang="cs-CZ" dirty="0" smtClean="0"/>
              <a:t>.</a:t>
            </a:r>
          </a:p>
          <a:p>
            <a:pPr marL="36576" indent="0">
              <a:buNone/>
            </a:pPr>
            <a:r>
              <a:rPr lang="cs-CZ" dirty="0" smtClean="0"/>
              <a:t> </a:t>
            </a:r>
          </a:p>
          <a:p>
            <a:r>
              <a:rPr lang="cs-CZ" b="1" dirty="0" smtClean="0"/>
              <a:t>Kritická </a:t>
            </a:r>
            <a:r>
              <a:rPr lang="cs-CZ" b="1" dirty="0"/>
              <a:t>komunikační infrastruktura </a:t>
            </a:r>
            <a:r>
              <a:rPr lang="cs-CZ" dirty="0"/>
              <a:t>(státu) </a:t>
            </a:r>
            <a:r>
              <a:rPr lang="cs-CZ" dirty="0" smtClean="0"/>
              <a:t>	(</a:t>
            </a:r>
            <a:r>
              <a:rPr lang="cs-CZ" dirty="0" err="1" smtClean="0"/>
              <a:t>Critical</a:t>
            </a:r>
            <a:r>
              <a:rPr lang="cs-CZ" dirty="0" smtClean="0"/>
              <a:t> </a:t>
            </a:r>
            <a:r>
              <a:rPr lang="cs-CZ" dirty="0" err="1"/>
              <a:t>communication</a:t>
            </a:r>
            <a:r>
              <a:rPr lang="cs-CZ" dirty="0"/>
              <a:t> </a:t>
            </a:r>
            <a:r>
              <a:rPr lang="cs-CZ" dirty="0" err="1" smtClean="0"/>
              <a:t>infrastructure</a:t>
            </a:r>
            <a:r>
              <a:rPr lang="cs-CZ" dirty="0" smtClean="0"/>
              <a:t>)  </a:t>
            </a:r>
          </a:p>
          <a:p>
            <a:pPr marL="36576" indent="0">
              <a:buNone/>
            </a:pPr>
            <a:r>
              <a:rPr lang="cs-CZ" dirty="0"/>
              <a:t>	</a:t>
            </a:r>
            <a:r>
              <a:rPr lang="cs-CZ" dirty="0" smtClean="0"/>
              <a:t>V </a:t>
            </a:r>
            <a:r>
              <a:rPr lang="cs-CZ" dirty="0"/>
              <a:t>případě státu: zákonem jasně vymezený </a:t>
            </a:r>
            <a:r>
              <a:rPr lang="cs-CZ" dirty="0" smtClean="0"/>
              <a:t>	komplex </a:t>
            </a:r>
            <a:r>
              <a:rPr lang="cs-CZ" dirty="0"/>
              <a:t>služeb nebo sítí elektronických </a:t>
            </a:r>
            <a:r>
              <a:rPr lang="cs-CZ" dirty="0" smtClean="0"/>
              <a:t>	komunikací</a:t>
            </a:r>
            <a:r>
              <a:rPr lang="cs-CZ" dirty="0"/>
              <a:t>, jejichž nefunkčnost by měla </a:t>
            </a:r>
            <a:r>
              <a:rPr lang="cs-CZ" dirty="0" smtClean="0"/>
              <a:t>	závažný </a:t>
            </a:r>
            <a:r>
              <a:rPr lang="cs-CZ" dirty="0"/>
              <a:t>dopad na bezpečnost státu, ekonomiku, </a:t>
            </a:r>
            <a:r>
              <a:rPr lang="cs-CZ" dirty="0" smtClean="0"/>
              <a:t>	veřejnou </a:t>
            </a:r>
            <a:r>
              <a:rPr lang="cs-CZ" dirty="0"/>
              <a:t>správu a zabezpečení základních </a:t>
            </a:r>
            <a:r>
              <a:rPr lang="cs-CZ" dirty="0" smtClean="0"/>
              <a:t>	životních </a:t>
            </a:r>
            <a:r>
              <a:rPr lang="cs-CZ" dirty="0"/>
              <a:t>potřeb obyvatelstva. </a:t>
            </a:r>
          </a:p>
        </p:txBody>
      </p:sp>
    </p:spTree>
    <p:extLst>
      <p:ext uri="{BB962C8B-B14F-4D97-AF65-F5344CB8AC3E}">
        <p14:creationId xmlns:p14="http://schemas.microsoft.com/office/powerpoint/2010/main" xmlns="" val="18597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418655123323278100.jpg"/>
          <p:cNvPicPr>
            <a:picLocks noChangeAspect="1"/>
          </p:cNvPicPr>
          <p:nvPr/>
        </p:nvPicPr>
        <p:blipFill>
          <a:blip r:embed="rId3" cstate="print"/>
          <a:stretch>
            <a:fillRect/>
          </a:stretch>
        </p:blipFill>
        <p:spPr>
          <a:xfrm>
            <a:off x="3798801" y="3617639"/>
            <a:ext cx="5369742" cy="3240361"/>
          </a:xfrm>
          <a:prstGeom prst="rect">
            <a:avLst/>
          </a:prstGeom>
        </p:spPr>
      </p:pic>
      <p:sp>
        <p:nvSpPr>
          <p:cNvPr id="2" name="Nadpis 1"/>
          <p:cNvSpPr>
            <a:spLocks noGrp="1"/>
          </p:cNvSpPr>
          <p:nvPr>
            <p:ph type="title"/>
          </p:nvPr>
        </p:nvSpPr>
        <p:spPr/>
        <p:txBody>
          <a:bodyPr/>
          <a:lstStyle/>
          <a:p>
            <a:pPr algn="ctr"/>
            <a:r>
              <a:rPr lang="cs-CZ" b="1" dirty="0" smtClean="0"/>
              <a:t>Kybernetické útoky</a:t>
            </a:r>
            <a:endParaRPr lang="cs-CZ" b="1" dirty="0"/>
          </a:p>
        </p:txBody>
      </p:sp>
      <p:sp>
        <p:nvSpPr>
          <p:cNvPr id="3" name="Zástupný symbol pro obsah 2"/>
          <p:cNvSpPr>
            <a:spLocks noGrp="1"/>
          </p:cNvSpPr>
          <p:nvPr>
            <p:ph idx="1"/>
          </p:nvPr>
        </p:nvSpPr>
        <p:spPr/>
        <p:txBody>
          <a:bodyPr/>
          <a:lstStyle/>
          <a:p>
            <a:endParaRPr lang="cs-CZ" dirty="0" smtClean="0"/>
          </a:p>
          <a:p>
            <a:r>
              <a:rPr lang="cs-CZ" dirty="0" smtClean="0"/>
              <a:t>Nepřátelské aktivity v kyberprostoru</a:t>
            </a:r>
          </a:p>
          <a:p>
            <a:endParaRPr lang="cs-CZ" dirty="0" smtClean="0"/>
          </a:p>
          <a:p>
            <a:r>
              <a:rPr lang="cs-CZ" dirty="0" smtClean="0"/>
              <a:t>2 druhy </a:t>
            </a:r>
          </a:p>
          <a:p>
            <a:pPr lvl="1"/>
            <a:r>
              <a:rPr lang="cs-CZ" dirty="0" smtClean="0"/>
              <a:t>kybernetická špionáž</a:t>
            </a:r>
          </a:p>
          <a:p>
            <a:pPr lvl="1"/>
            <a:r>
              <a:rPr lang="cs-CZ" dirty="0" smtClean="0"/>
              <a:t>kybernetické útoky</a:t>
            </a:r>
          </a:p>
          <a:p>
            <a:pPr>
              <a:buNone/>
            </a:pPr>
            <a:r>
              <a:rPr lang="cs-CZ" dirty="0" smtClean="0"/>
              <a:t>		</a:t>
            </a: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Základní otázky</a:t>
            </a:r>
            <a:endParaRPr lang="cs-CZ" b="1" dirty="0"/>
          </a:p>
        </p:txBody>
      </p:sp>
      <p:sp>
        <p:nvSpPr>
          <p:cNvPr id="3" name="Zástupný symbol pro obsah 2"/>
          <p:cNvSpPr>
            <a:spLocks noGrp="1"/>
          </p:cNvSpPr>
          <p:nvPr>
            <p:ph idx="1"/>
          </p:nvPr>
        </p:nvSpPr>
        <p:spPr/>
        <p:txBody>
          <a:bodyPr/>
          <a:lstStyle/>
          <a:p>
            <a:endParaRPr lang="cs-CZ" dirty="0" smtClean="0"/>
          </a:p>
          <a:p>
            <a:r>
              <a:rPr lang="cs-CZ" dirty="0" smtClean="0"/>
              <a:t>Co/kdo je hrozbou?</a:t>
            </a:r>
          </a:p>
          <a:p>
            <a:endParaRPr lang="cs-CZ" dirty="0" smtClean="0"/>
          </a:p>
          <a:p>
            <a:r>
              <a:rPr lang="cs-CZ" dirty="0" smtClean="0"/>
              <a:t>Jaké jsou chyby v zabezpečení? </a:t>
            </a:r>
          </a:p>
          <a:p>
            <a:endParaRPr lang="cs-CZ" dirty="0" smtClean="0"/>
          </a:p>
          <a:p>
            <a:r>
              <a:rPr lang="cs-CZ" dirty="0" smtClean="0"/>
              <a:t>Jaké jsou následky útoku?</a:t>
            </a:r>
            <a:endParaRPr lang="cs-CZ" dirty="0"/>
          </a:p>
        </p:txBody>
      </p:sp>
    </p:spTree>
  </p:cSld>
  <p:clrMapOvr>
    <a:masterClrMapping/>
  </p:clrMapOvr>
</p:sld>
</file>

<file path=ppt/theme/theme1.xml><?xml version="1.0" encoding="utf-8"?>
<a:theme xmlns:a="http://schemas.openxmlformats.org/drawingml/2006/main" name="Technický">
  <a:themeElements>
    <a:clrScheme name="Technický">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ký">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ký">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236</TotalTime>
  <Words>1658</Words>
  <Application>Microsoft Office PowerPoint</Application>
  <PresentationFormat>Předvádění na obrazovce (4:3)</PresentationFormat>
  <Paragraphs>232</Paragraphs>
  <Slides>20</Slides>
  <Notes>17</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Technický</vt:lpstr>
      <vt:lpstr>Kyberprostor II</vt:lpstr>
      <vt:lpstr>Snímek 2</vt:lpstr>
      <vt:lpstr>Charakteristika kyberprostoru</vt:lpstr>
      <vt:lpstr>Kybernetický prostor</vt:lpstr>
      <vt:lpstr>Kybernetický prostor jako pátá doména – pro a proti</vt:lpstr>
      <vt:lpstr>Základní pojmy</vt:lpstr>
      <vt:lpstr>Základní pojmy</vt:lpstr>
      <vt:lpstr>Kybernetické útoky</vt:lpstr>
      <vt:lpstr>Základní otázky</vt:lpstr>
      <vt:lpstr>Hrozba</vt:lpstr>
      <vt:lpstr>Zranitelnost</vt:lpstr>
      <vt:lpstr>Následky</vt:lpstr>
      <vt:lpstr>Kybernetické válečnictví (cyberwarfare)</vt:lpstr>
      <vt:lpstr>Kybernetické operace</vt:lpstr>
      <vt:lpstr>Kybernetické operace</vt:lpstr>
      <vt:lpstr>Specifika kybernetických operací</vt:lpstr>
      <vt:lpstr>Soudobé kybernetické útoky</vt:lpstr>
      <vt:lpstr>Fáze pokročilého kybernetického útoku </vt:lpstr>
      <vt:lpstr>Cyber attack, cyber war - problémy</vt:lpstr>
      <vt:lpstr>Děkuji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Kyberprostor II</dc:title>
  <dc:creator>Jakub</dc:creator>
  <cp:lastModifiedBy>Jakub</cp:lastModifiedBy>
  <cp:revision>36</cp:revision>
  <dcterms:created xsi:type="dcterms:W3CDTF">2016-05-01T16:50:04Z</dcterms:created>
  <dcterms:modified xsi:type="dcterms:W3CDTF">2016-05-02T14:37:25Z</dcterms:modified>
</cp:coreProperties>
</file>