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9" r:id="rId4"/>
    <p:sldId id="265" r:id="rId5"/>
    <p:sldId id="258" r:id="rId6"/>
    <p:sldId id="270" r:id="rId7"/>
    <p:sldId id="268" r:id="rId8"/>
    <p:sldId id="259" r:id="rId9"/>
    <p:sldId id="272" r:id="rId10"/>
    <p:sldId id="271" r:id="rId11"/>
    <p:sldId id="273" r:id="rId12"/>
    <p:sldId id="274" r:id="rId13"/>
    <p:sldId id="260" r:id="rId14"/>
    <p:sldId id="261" r:id="rId15"/>
    <p:sldId id="262" r:id="rId16"/>
    <p:sldId id="278" r:id="rId17"/>
    <p:sldId id="276" r:id="rId18"/>
    <p:sldId id="277" r:id="rId19"/>
    <p:sldId id="275" r:id="rId20"/>
    <p:sldId id="280" r:id="rId21"/>
    <p:sldId id="281" r:id="rId22"/>
    <p:sldId id="267" r:id="rId23"/>
    <p:sldId id="282" r:id="rId24"/>
    <p:sldId id="283" r:id="rId25"/>
    <p:sldId id="263" r:id="rId26"/>
    <p:sldId id="264" r:id="rId27"/>
    <p:sldId id="266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509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874FA-3582-4EC7-AAC1-3B321D487988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F0123-AAE8-40E1-9C72-4E7A5E71AF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5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esm%C3%ADr" TargetMode="External"/><Relationship Id="rId3" Type="http://schemas.openxmlformats.org/officeDocument/2006/relationships/hyperlink" Target="https://cs.wikipedia.org/w/index.php?title=Pohyb_planet&amp;action=edit&amp;redlink=1" TargetMode="External"/><Relationship Id="rId7" Type="http://schemas.openxmlformats.org/officeDocument/2006/relationships/hyperlink" Target="https://cs.wikipedia.org/wiki/Atmosf%C3%A9ra_Zem%C4%9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Zem%C4%9B" TargetMode="External"/><Relationship Id="rId5" Type="http://schemas.openxmlformats.org/officeDocument/2006/relationships/hyperlink" Target="https://cs.wikipedia.org/wiki/M%C4%9Bs%C3%ADc" TargetMode="External"/><Relationship Id="rId4" Type="http://schemas.openxmlformats.org/officeDocument/2006/relationships/hyperlink" Target="https://cs.wikipedia.org/wiki/Slunce" TargetMode="External"/><Relationship Id="rId9" Type="http://schemas.openxmlformats.org/officeDocument/2006/relationships/hyperlink" Target="https://cs.wikipedia.org/wiki/T%C4%9Bleso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OB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ovensky.blog.idnes.cz/blog.aspx?c=97773" TargetMode="External"/><Relationship Id="rId4" Type="http://schemas.openxmlformats.org/officeDocument/2006/relationships/hyperlink" Target="http://www.kapyar.ru/index.php?pg=227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M-135_ASA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Warhead" TargetMode="External"/><Relationship Id="rId4" Type="http://schemas.openxmlformats.org/officeDocument/2006/relationships/hyperlink" Target="https://en.wikipedia.org/wiki/Eastern_Time_Zon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9546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SDI - 1983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Představitelé Číny, Ruska i Spojených států amerických, tj. předních států, které se zaměřují na rozvoj vojenských programů a projektů aplikujících teze současné RMA, se shodují, že vesmírný prostor sehrává klíčovou roli pro etablování vojenské revoluce (transformace)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685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127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Karmánova</a:t>
            </a:r>
            <a:r>
              <a:rPr lang="cs-CZ" dirty="0" smtClean="0"/>
              <a:t> linie – 100km – Teodor von </a:t>
            </a:r>
            <a:r>
              <a:rPr lang="cs-CZ" dirty="0" err="1" smtClean="0"/>
              <a:t>Karmán</a:t>
            </a:r>
            <a:r>
              <a:rPr lang="cs-CZ" baseline="0" dirty="0" smtClean="0"/>
              <a:t> – maďarsko-americký vědec (1881-1963</a:t>
            </a:r>
            <a:r>
              <a:rPr lang="cs-CZ" baseline="0" dirty="0" smtClean="0"/>
              <a:t>)</a:t>
            </a:r>
          </a:p>
          <a:p>
            <a:r>
              <a:rPr lang="cs-CZ" baseline="0" dirty="0" smtClean="0"/>
              <a:t>Zemská orbita: </a:t>
            </a:r>
          </a:p>
          <a:p>
            <a:r>
              <a:rPr lang="cs-CZ" dirty="0" err="1" smtClean="0"/>
              <a:t>Vyuţívány</a:t>
            </a:r>
            <a:r>
              <a:rPr lang="cs-CZ" dirty="0" smtClean="0"/>
              <a:t> jsou orbity od zhruba 150 km do 36 000 km nad povrchem Země. </a:t>
            </a:r>
          </a:p>
          <a:p>
            <a:r>
              <a:rPr lang="cs-CZ" dirty="0" err="1" smtClean="0"/>
              <a:t>Nejdůleţitější</a:t>
            </a:r>
            <a:r>
              <a:rPr lang="cs-CZ" dirty="0" smtClean="0"/>
              <a:t> jsou orbity LEO, MEO, HEO a GEO. </a:t>
            </a:r>
            <a:r>
              <a:rPr lang="cs-CZ" dirty="0" err="1" smtClean="0"/>
              <a:t>Nejniţší</a:t>
            </a:r>
            <a:r>
              <a:rPr lang="cs-CZ" dirty="0" smtClean="0"/>
              <a:t> jsou tzv. LEO orbity (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earth</a:t>
            </a:r>
            <a:r>
              <a:rPr lang="cs-CZ" dirty="0" smtClean="0"/>
              <a:t> orbit) mezi 160-1600 km.5</a:t>
            </a:r>
          </a:p>
          <a:p>
            <a:r>
              <a:rPr lang="cs-CZ" dirty="0" smtClean="0"/>
              <a:t> Vzhledem ke své vzdálenosti od Země jsou vhodné </a:t>
            </a:r>
          </a:p>
          <a:p>
            <a:r>
              <a:rPr lang="cs-CZ" dirty="0" smtClean="0"/>
              <a:t>zejména pro snímkování zemského povrchu při velkém rozlišení. Nevýhoda je, </a:t>
            </a:r>
            <a:r>
              <a:rPr lang="cs-CZ" dirty="0" err="1" smtClean="0"/>
              <a:t>ţe</a:t>
            </a:r>
            <a:r>
              <a:rPr lang="cs-CZ" dirty="0" smtClean="0"/>
              <a:t> </a:t>
            </a:r>
          </a:p>
          <a:p>
            <a:r>
              <a:rPr lang="cs-CZ" dirty="0" smtClean="0"/>
              <a:t>vzhledem k vysokým rychlostem, kterými se satelit v LEO pohybuje, není nad </a:t>
            </a:r>
          </a:p>
          <a:p>
            <a:r>
              <a:rPr lang="cs-CZ" dirty="0" smtClean="0"/>
              <a:t>konkrétním místem dlouhou dobu. Obletí Zemi zhruba za 90 minut.6</a:t>
            </a:r>
          </a:p>
          <a:p>
            <a:r>
              <a:rPr lang="cs-CZ" dirty="0" smtClean="0"/>
              <a:t> Díky své </a:t>
            </a:r>
          </a:p>
          <a:p>
            <a:r>
              <a:rPr lang="cs-CZ" dirty="0" smtClean="0"/>
              <a:t>vzdálenosti od povrchu jsou také LEO orbity zranitelnější ASAT systémy. </a:t>
            </a:r>
          </a:p>
          <a:p>
            <a:r>
              <a:rPr lang="cs-CZ" dirty="0" smtClean="0"/>
              <a:t>Ke konstantnímu pokrytí území by </a:t>
            </a:r>
            <a:r>
              <a:rPr lang="cs-CZ" dirty="0" err="1" smtClean="0"/>
              <a:t>tudíţ</a:t>
            </a:r>
            <a:r>
              <a:rPr lang="cs-CZ" dirty="0" smtClean="0"/>
              <a:t> bylo nutné </a:t>
            </a:r>
            <a:r>
              <a:rPr lang="cs-CZ" dirty="0" err="1" smtClean="0"/>
              <a:t>pouţít</a:t>
            </a:r>
            <a:r>
              <a:rPr lang="cs-CZ" dirty="0" smtClean="0"/>
              <a:t> velkého </a:t>
            </a:r>
            <a:r>
              <a:rPr lang="cs-CZ" dirty="0" err="1" smtClean="0"/>
              <a:t>mnoţství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satelitů. To nám vyjadřuje tzv. </a:t>
            </a:r>
            <a:r>
              <a:rPr lang="cs-CZ" dirty="0" err="1" smtClean="0"/>
              <a:t>absentee</a:t>
            </a:r>
            <a:r>
              <a:rPr lang="cs-CZ" dirty="0" smtClean="0"/>
              <a:t> ratio. Stanoví počet satelitů tak, aby byl </a:t>
            </a:r>
            <a:r>
              <a:rPr lang="cs-CZ" dirty="0" err="1" smtClean="0"/>
              <a:t>vţdy</a:t>
            </a:r>
            <a:r>
              <a:rPr lang="cs-CZ" dirty="0" smtClean="0"/>
              <a:t> </a:t>
            </a:r>
          </a:p>
          <a:p>
            <a:r>
              <a:rPr lang="cs-CZ" dirty="0" smtClean="0"/>
              <a:t>alespoň jeden na potřebném místě. Vyšší orbit </a:t>
            </a:r>
            <a:r>
              <a:rPr lang="cs-CZ" dirty="0" err="1" smtClean="0"/>
              <a:t>sníţí</a:t>
            </a:r>
            <a:r>
              <a:rPr lang="cs-CZ" dirty="0" smtClean="0"/>
              <a:t> </a:t>
            </a:r>
            <a:r>
              <a:rPr lang="cs-CZ" dirty="0" err="1" smtClean="0"/>
              <a:t>absentee</a:t>
            </a:r>
            <a:r>
              <a:rPr lang="cs-CZ" dirty="0" smtClean="0"/>
              <a:t> ratio, neboť satelit má </a:t>
            </a:r>
          </a:p>
          <a:p>
            <a:r>
              <a:rPr lang="cs-CZ" dirty="0" smtClean="0"/>
              <a:t>v zorném úhlu větší část Země. Některé činnosti jsou ale z vyšších </a:t>
            </a:r>
            <a:r>
              <a:rPr lang="cs-CZ" dirty="0" err="1" smtClean="0"/>
              <a:t>orbitů</a:t>
            </a:r>
            <a:r>
              <a:rPr lang="cs-CZ" dirty="0" smtClean="0"/>
              <a:t> hůře proveditelné. </a:t>
            </a:r>
            <a:r>
              <a:rPr lang="cs-CZ" dirty="0" err="1" smtClean="0"/>
              <a:t>Wright</a:t>
            </a:r>
            <a:r>
              <a:rPr lang="cs-CZ" dirty="0" smtClean="0"/>
              <a:t>, </a:t>
            </a:r>
            <a:r>
              <a:rPr lang="cs-CZ" dirty="0" err="1" smtClean="0"/>
              <a:t>Grego</a:t>
            </a:r>
            <a:r>
              <a:rPr lang="cs-CZ" dirty="0" smtClean="0"/>
              <a:t> a </a:t>
            </a:r>
            <a:r>
              <a:rPr lang="cs-CZ" dirty="0" err="1" smtClean="0"/>
              <a:t>Gronlund</a:t>
            </a:r>
            <a:r>
              <a:rPr lang="cs-CZ" dirty="0" smtClean="0"/>
              <a:t> zde zmiňují např. obranu proti balistickým </a:t>
            </a:r>
          </a:p>
          <a:p>
            <a:r>
              <a:rPr lang="cs-CZ" dirty="0" smtClean="0"/>
              <a:t>raketám ve vesmíru, neboť pro účinnou </a:t>
            </a:r>
            <a:r>
              <a:rPr lang="cs-CZ" dirty="0" err="1" smtClean="0"/>
              <a:t>intercepci</a:t>
            </a:r>
            <a:r>
              <a:rPr lang="cs-CZ" dirty="0" smtClean="0"/>
              <a:t> je třeba být co </a:t>
            </a:r>
            <a:r>
              <a:rPr lang="cs-CZ" dirty="0" err="1" smtClean="0"/>
              <a:t>nejblíţe</a:t>
            </a:r>
            <a:r>
              <a:rPr lang="cs-CZ" dirty="0" smtClean="0"/>
              <a:t> cíli.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Wright</a:t>
            </a:r>
            <a:r>
              <a:rPr lang="cs-CZ" dirty="0" smtClean="0"/>
              <a:t>;</a:t>
            </a:r>
            <a:r>
              <a:rPr lang="cs-CZ" dirty="0" err="1" smtClean="0"/>
              <a:t>Grego</a:t>
            </a:r>
            <a:r>
              <a:rPr lang="cs-CZ" dirty="0" smtClean="0"/>
              <a:t>;</a:t>
            </a:r>
            <a:r>
              <a:rPr lang="cs-CZ" dirty="0" err="1" smtClean="0"/>
              <a:t>Gronlund</a:t>
            </a:r>
            <a:r>
              <a:rPr lang="cs-CZ" dirty="0" smtClean="0"/>
              <a:t> : 27-36) Obecně pro zbraňové systémy s projekcí síly na </a:t>
            </a:r>
          </a:p>
          <a:p>
            <a:r>
              <a:rPr lang="cs-CZ" dirty="0" smtClean="0"/>
              <a:t>povrch Země budou </a:t>
            </a:r>
            <a:r>
              <a:rPr lang="cs-CZ" dirty="0" err="1" smtClean="0"/>
              <a:t>niţší</a:t>
            </a:r>
            <a:r>
              <a:rPr lang="cs-CZ" dirty="0" smtClean="0"/>
              <a:t> orbity vhodnější. </a:t>
            </a:r>
          </a:p>
          <a:p>
            <a:r>
              <a:rPr lang="cs-CZ" dirty="0" smtClean="0"/>
              <a:t>Orbity MEO (Medium </a:t>
            </a:r>
            <a:r>
              <a:rPr lang="cs-CZ" dirty="0" err="1" smtClean="0"/>
              <a:t>earth</a:t>
            </a:r>
            <a:r>
              <a:rPr lang="cs-CZ" dirty="0" smtClean="0"/>
              <a:t> orbit) se nachází ve výšce od 1600-20 000 km. </a:t>
            </a:r>
          </a:p>
          <a:p>
            <a:r>
              <a:rPr lang="cs-CZ" dirty="0" smtClean="0"/>
              <a:t>Poskytují výhled na větší část zemského povrchu </a:t>
            </a:r>
            <a:r>
              <a:rPr lang="cs-CZ" dirty="0" err="1" smtClean="0"/>
              <a:t>neţ</a:t>
            </a:r>
            <a:r>
              <a:rPr lang="cs-CZ" dirty="0" smtClean="0"/>
              <a:t> satelity v LEO. V současné </a:t>
            </a:r>
          </a:p>
          <a:p>
            <a:r>
              <a:rPr lang="cs-CZ" dirty="0" smtClean="0"/>
              <a:t>době je nejvýraznějším </a:t>
            </a:r>
            <a:r>
              <a:rPr lang="cs-CZ" dirty="0" err="1" smtClean="0"/>
              <a:t>vyuţitím</a:t>
            </a:r>
            <a:r>
              <a:rPr lang="cs-CZ" dirty="0" smtClean="0"/>
              <a:t> MEO satelitů navigace GPS. MEO orbit </a:t>
            </a:r>
            <a:r>
              <a:rPr lang="cs-CZ" dirty="0" err="1" smtClean="0"/>
              <a:t>vyuţívá</a:t>
            </a:r>
            <a:r>
              <a:rPr lang="cs-CZ" dirty="0" smtClean="0"/>
              <a:t> i </a:t>
            </a:r>
          </a:p>
          <a:p>
            <a:r>
              <a:rPr lang="cs-CZ" dirty="0" smtClean="0"/>
              <a:t>ruský navigační systém GLONASS respektive čínský COMPASS. Orbity MEO jsou </a:t>
            </a:r>
          </a:p>
          <a:p>
            <a:r>
              <a:rPr lang="cs-CZ" dirty="0" smtClean="0"/>
              <a:t>poměrně vhodné i pro komunikační satelity zejména ve větších výškách. </a:t>
            </a:r>
          </a:p>
          <a:p>
            <a:r>
              <a:rPr lang="cs-CZ" dirty="0" smtClean="0"/>
              <a:t>Orbity HEO (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elliptical</a:t>
            </a:r>
            <a:r>
              <a:rPr lang="cs-CZ" dirty="0" smtClean="0"/>
              <a:t> orbit) jsou někdy nazývané také jako </a:t>
            </a:r>
            <a:r>
              <a:rPr lang="cs-CZ" dirty="0" err="1" smtClean="0"/>
              <a:t>Molnia</a:t>
            </a:r>
            <a:r>
              <a:rPr lang="cs-CZ" dirty="0" smtClean="0"/>
              <a:t> </a:t>
            </a:r>
          </a:p>
          <a:p>
            <a:r>
              <a:rPr lang="cs-CZ" dirty="0" smtClean="0"/>
              <a:t>orbity. Jejich výhodou je, </a:t>
            </a:r>
            <a:r>
              <a:rPr lang="cs-CZ" dirty="0" err="1" smtClean="0"/>
              <a:t>ţe</a:t>
            </a:r>
            <a:r>
              <a:rPr lang="cs-CZ" dirty="0" smtClean="0"/>
              <a:t> satelit na nich umístěný se pohybuje nad Zemí poměrně </a:t>
            </a:r>
          </a:p>
          <a:p>
            <a:r>
              <a:rPr lang="cs-CZ" dirty="0" smtClean="0"/>
              <a:t>malou rychlostí a velmi dobře </a:t>
            </a:r>
            <a:r>
              <a:rPr lang="cs-CZ" dirty="0" err="1" smtClean="0"/>
              <a:t>můţe</a:t>
            </a:r>
            <a:r>
              <a:rPr lang="cs-CZ" dirty="0" smtClean="0"/>
              <a:t> pokrývat severní, případně </a:t>
            </a:r>
            <a:r>
              <a:rPr lang="cs-CZ" dirty="0" err="1" smtClean="0"/>
              <a:t>jiţní</a:t>
            </a:r>
            <a:r>
              <a:rPr lang="cs-CZ" dirty="0" smtClean="0"/>
              <a:t> regiony blízko </a:t>
            </a:r>
          </a:p>
          <a:p>
            <a:r>
              <a:rPr lang="cs-CZ" dirty="0" smtClean="0"/>
              <a:t>zemských pólů. Proto byl </a:t>
            </a:r>
            <a:r>
              <a:rPr lang="cs-CZ" dirty="0" err="1" smtClean="0"/>
              <a:t>vyuţíván</a:t>
            </a:r>
            <a:r>
              <a:rPr lang="cs-CZ" dirty="0" smtClean="0"/>
              <a:t> zejména SSSR respektive Ruskem pro pokrytí </a:t>
            </a:r>
          </a:p>
          <a:p>
            <a:r>
              <a:rPr lang="cs-CZ" dirty="0" smtClean="0"/>
              <a:t>severních částí státu. </a:t>
            </a:r>
          </a:p>
          <a:p>
            <a:r>
              <a:rPr lang="cs-CZ" dirty="0" smtClean="0"/>
              <a:t>Orbity GEO (</a:t>
            </a:r>
            <a:r>
              <a:rPr lang="cs-CZ" dirty="0" err="1" smtClean="0"/>
              <a:t>Geostationary</a:t>
            </a:r>
            <a:r>
              <a:rPr lang="cs-CZ" dirty="0" smtClean="0"/>
              <a:t> </a:t>
            </a:r>
            <a:r>
              <a:rPr lang="cs-CZ" dirty="0" err="1" smtClean="0"/>
              <a:t>orbits</a:t>
            </a:r>
            <a:r>
              <a:rPr lang="cs-CZ" dirty="0" smtClean="0"/>
              <a:t>) mají stejnou rotační periodu jako Země a </a:t>
            </a:r>
          </a:p>
          <a:p>
            <a:r>
              <a:rPr lang="cs-CZ" dirty="0" smtClean="0"/>
              <a:t>jsou umístěné nad rovníkem. Zůstávají proto stále nad jedním bodem. Tyto satelity </a:t>
            </a:r>
          </a:p>
          <a:p>
            <a:r>
              <a:rPr lang="cs-CZ" dirty="0" smtClean="0"/>
              <a:t>poskytují celosvětové pokrytí </a:t>
            </a:r>
            <a:r>
              <a:rPr lang="cs-CZ" dirty="0" err="1" smtClean="0"/>
              <a:t>aţ</a:t>
            </a:r>
            <a:r>
              <a:rPr lang="cs-CZ" dirty="0" smtClean="0"/>
              <a:t> na polární regiony.7</a:t>
            </a:r>
          </a:p>
          <a:p>
            <a:r>
              <a:rPr lang="cs-CZ" dirty="0" smtClean="0"/>
              <a:t> Jsou velmi vhodné pro </a:t>
            </a:r>
          </a:p>
          <a:p>
            <a:r>
              <a:rPr lang="cs-CZ" dirty="0" smtClean="0"/>
              <a:t>komunikaci, televizní vysílání atd. Jedná se o nejvíce </a:t>
            </a:r>
            <a:r>
              <a:rPr lang="cs-CZ" dirty="0" err="1" smtClean="0"/>
              <a:t>ţádané</a:t>
            </a:r>
            <a:r>
              <a:rPr lang="cs-CZ" dirty="0" smtClean="0"/>
              <a:t> orbity v současnosti. </a:t>
            </a:r>
          </a:p>
          <a:p>
            <a:r>
              <a:rPr lang="cs-CZ" dirty="0" smtClean="0"/>
              <a:t>Kus odpadu o velikosti 10 cm má při </a:t>
            </a:r>
            <a:r>
              <a:rPr lang="cs-CZ" dirty="0" err="1" smtClean="0"/>
              <a:t>sráţce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s člověkem vytvořeným satelitem kinetickou energii zhruba jako 35 tunový nákladní </a:t>
            </a:r>
          </a:p>
          <a:p>
            <a:r>
              <a:rPr lang="cs-CZ" dirty="0" smtClean="0"/>
              <a:t>automobil v rychlosti 190 km/</a:t>
            </a:r>
            <a:r>
              <a:rPr lang="cs-CZ" dirty="0" err="1" smtClean="0"/>
              <a:t>h</a:t>
            </a:r>
            <a:r>
              <a:rPr lang="cs-CZ" dirty="0" smtClean="0"/>
              <a:t>. Z toho důvodu není praktické chránit satelity před </a:t>
            </a:r>
          </a:p>
          <a:p>
            <a:r>
              <a:rPr lang="cs-CZ" dirty="0" err="1" smtClean="0"/>
              <a:t>sráţkou</a:t>
            </a:r>
            <a:r>
              <a:rPr lang="cs-CZ" dirty="0" smtClean="0"/>
              <a:t> s kusy většími </a:t>
            </a:r>
            <a:r>
              <a:rPr lang="cs-CZ" dirty="0" err="1" smtClean="0"/>
              <a:t>neţ</a:t>
            </a:r>
            <a:r>
              <a:rPr lang="cs-CZ" dirty="0" smtClean="0"/>
              <a:t> 1 cm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3191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Pomineme-li některá vysvětlení možného účelu megalitických staveb např. v anglickém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Stonehenge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lze poukázat mj. na teorii indického astronoma a matematika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Aryabhaty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přibližně z roku 500 n. l., která považuje Zemi za kouli rotující kolem své osy a současně spolu s ostatními planetami obíhající Slunce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Astrologie -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Zabývá se zkoumáním předpokládaných souvislostí mezi děním na obloze, charakterizovaným zejména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ohyb planet (stránka neexistuje)"/>
              </a:rPr>
              <a:t>pohybem planet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lunce"/>
              </a:rPr>
              <a:t>Slunce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ěsíc"/>
              </a:rPr>
              <a:t>Měsíce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dalších prvků, a jeho vlivem na dění na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Země"/>
              </a:rPr>
              <a:t>Zemi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Astronomie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zabývá jevy za hranicemi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Atmosféra Země"/>
              </a:rPr>
              <a:t>zemské atmosféry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Zvláště tedy výzkumem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Vesmír"/>
              </a:rPr>
              <a:t>vesmírných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Těleso"/>
              </a:rPr>
              <a:t>těles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jejich soustav, různých dějů ve vesmíru i vesmírem jako celkem.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Galileo Galilei – přelom 15. </a:t>
            </a:r>
            <a:r>
              <a:rPr lang="cs-CZ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16.století</a:t>
            </a:r>
            <a:endParaRPr lang="cs-CZ" smtClean="0"/>
          </a:p>
          <a:p>
            <a:endParaRPr lang="cs-CZ" dirty="0" smtClean="0"/>
          </a:p>
          <a:p>
            <a:r>
              <a:rPr lang="cs-CZ" dirty="0" smtClean="0"/>
              <a:t>V-2 </a:t>
            </a:r>
            <a:r>
              <a:rPr lang="cs-CZ" dirty="0" smtClean="0"/>
              <a:t>– 3.10.1942 – </a:t>
            </a:r>
            <a:r>
              <a:rPr lang="cs-CZ" dirty="0" err="1" smtClean="0"/>
              <a:t>Pennemüde</a:t>
            </a:r>
            <a:r>
              <a:rPr lang="cs-CZ" dirty="0" smtClean="0"/>
              <a:t> – šéf</a:t>
            </a:r>
            <a:r>
              <a:rPr lang="cs-CZ" baseline="0" dirty="0" smtClean="0"/>
              <a:t> = W. R. </a:t>
            </a:r>
            <a:r>
              <a:rPr lang="cs-CZ" baseline="0" dirty="0" err="1" smtClean="0"/>
              <a:t>Dornberger</a:t>
            </a:r>
            <a:r>
              <a:rPr lang="cs-CZ" baseline="0" dirty="0" smtClean="0"/>
              <a:t>; </a:t>
            </a:r>
            <a:r>
              <a:rPr lang="cs-CZ" dirty="0" smtClean="0"/>
              <a:t>Werner von Braun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877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živý</a:t>
            </a:r>
            <a:r>
              <a:rPr lang="cs-CZ" baseline="0" dirty="0" smtClean="0"/>
              <a:t> tvor – octové mušky – 1947 - USA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126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11.2.2016 – první soukromá vesmírná loď dosáhla mezinárodní vesmírné</a:t>
            </a:r>
            <a:r>
              <a:rPr lang="cs-CZ" baseline="0" dirty="0" smtClean="0"/>
              <a:t> stanice (ISS) – společnost </a:t>
            </a:r>
            <a:r>
              <a:rPr lang="cs-CZ" baseline="0" dirty="0" err="1" smtClean="0"/>
              <a:t>Space</a:t>
            </a:r>
            <a:r>
              <a:rPr lang="cs-CZ" baseline="0" dirty="0" smtClean="0"/>
              <a:t> X – modul Dragon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Vstoupila v platnost v roce 1967, Ţádné nukleární zbraně nebo jakékoliv jiné zbraně hromadného ničení nesmějí být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umístěné na oběţné dráze Země.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Měsíc a další vesmírná tělesa mohou být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vyuţívány smluvními stranami pouze k mírovým účelům. Je zakázáno na Měsíci zakládat vojenské základny, umisťovat zde vojenské instalace, testovat jakékoliv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zbraně nebo provádět vojenské manévry. Smluvní strany mají mezinárodní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odpovědnost za národní aktivity ve vesmíru. 13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smlouvě tedy absentuje jakýkoliv zákaz rozmisťování konvenčních zbraní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oběţné dráze Země. Tyto zbraně mohou být namířeny jak na cíle ve vesmíru, tak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zemský povrch.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Smlouva o Měsíci - Znovu neexistuje jasná definice „mírového účelu“. Nelze tedy s určitostí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označit umisťování a testování konvenčních zbraní za protiprávní, pokud se bude 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jednat o „neagresivní“ jednání.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Rescue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OF AN ARMS RACE IN SPACE (PAROS) TREATY</a:t>
            </a:r>
          </a:p>
          <a:p>
            <a:endParaRPr lang="cs-CZ" b="0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606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Daleko větší šok však západní analytici zažili, když se dozvěděli o tom, že SSSR zkouší tzv. "dílčí orbitální bombardovací systém" (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Fractional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Orbital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Bombardment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System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- FOBS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Tento systém byl založený na tom, že modifikované střely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R-36-O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 jako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Orbitaľnaja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SS-18 Satan - vynesou na velmi nízkou oběžnou dráhu kolem Země samostatně manévrující jaderné hlavice, kde je "zaparkují". Takto "zaparkované" a připravené hlavice mohly jistou dobu kroužit po své dráze a v určitou chvíli (na povel operátorů z řídícího střediska nebo v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predprogramovanou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dobu) vstoupit zpět do zemské atmosféry a provést útok proti konkrétnímu nepřátelskému cíli. Výhodou takového řešení bylo to, že střely nemusely ke svým cílům, na území USA, letět nejkratší cestou (přes Severní pól), ale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útoky mohly být vedeny prakticky z jakéhokoli směru a v jakoukoli dobu.Zdroj: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rovensky.blog.idnes.cz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/blog.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aspx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?c=97773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USA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 Vought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SM-135 ASAT"/>
              </a:rPr>
              <a:t>ASM-135 ASAT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missile launch on Sep. 13, 1985, which destroyed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SSSR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system was declared operational in February 1973.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Čína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5:28 p.m.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Eastern Time Zone"/>
              </a:rPr>
              <a:t>EST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January 11, 2007, the People's Republic of China successfully destroyed a defunct Chinese weather satellite, FY-1C. The destruction was reportedly carried out by an SC-19 ASAT missile with a kinetic kill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Warhead"/>
              </a:rPr>
              <a:t>warhead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Saljut</a:t>
            </a:r>
            <a:r>
              <a:rPr lang="cs-CZ" dirty="0" smtClean="0"/>
              <a:t> 3 – </a:t>
            </a:r>
            <a:r>
              <a:rPr lang="cs-CZ" dirty="0" err="1" smtClean="0"/>
              <a:t>Almaz</a:t>
            </a:r>
            <a:r>
              <a:rPr lang="cs-CZ" dirty="0" smtClean="0"/>
              <a:t> – 1975 – prý</a:t>
            </a:r>
            <a:r>
              <a:rPr lang="cs-CZ" baseline="0" dirty="0" smtClean="0"/>
              <a:t> zkušební výstřel – rychlopalný kanón </a:t>
            </a:r>
          </a:p>
          <a:p>
            <a:r>
              <a:rPr lang="cs-CZ" baseline="0" dirty="0" smtClean="0"/>
              <a:t>80.Léta – stanice </a:t>
            </a:r>
            <a:r>
              <a:rPr lang="cs-CZ" baseline="0" dirty="0" err="1" smtClean="0"/>
              <a:t>Polyus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megawatový</a:t>
            </a:r>
            <a:r>
              <a:rPr lang="cs-CZ" baseline="0" dirty="0" smtClean="0"/>
              <a:t> laser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CC4610-611B-4DBF-BCA7-17263FBF241C}" type="datetimeFigureOut">
              <a:rPr lang="cs-CZ" smtClean="0"/>
              <a:pPr/>
              <a:t>18.4.2016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EE9467-4095-4F2C-B81E-A5764FEF1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uter-space-wallpaper-pi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6480048" cy="230124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RMA a vesmír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80112" y="6165304"/>
            <a:ext cx="3455712" cy="528464"/>
          </a:xfrm>
        </p:spPr>
        <p:txBody>
          <a:bodyPr/>
          <a:lstStyle/>
          <a:p>
            <a:r>
              <a:rPr lang="cs-CZ" dirty="0" smtClean="0"/>
              <a:t>Mgr. et Mgr. Jakub Fučík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91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ticle-2193737-14B2A689000005DC-359_964x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692696"/>
            <a:ext cx="8685867" cy="57214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-MARS-MISSION-fac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33846" cy="532807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4240353517_80ae718490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3210"/>
            <a:ext cx="9144000" cy="60989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Militarizace vesmíru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Umisťování a užívání zbraní a 	vojenských technologií ve vesmírném prostoru</a:t>
            </a:r>
          </a:p>
          <a:p>
            <a:endParaRPr lang="cs-CZ" dirty="0"/>
          </a:p>
          <a:p>
            <a:r>
              <a:rPr lang="cs-CZ" dirty="0" err="1" smtClean="0"/>
              <a:t>Weaponizace</a:t>
            </a:r>
            <a:r>
              <a:rPr lang="cs-CZ" dirty="0" smtClean="0"/>
              <a:t> a vesmírná zbraň</a:t>
            </a:r>
          </a:p>
          <a:p>
            <a:endParaRPr lang="cs-CZ" dirty="0"/>
          </a:p>
          <a:p>
            <a:r>
              <a:rPr lang="cs-CZ" dirty="0" smtClean="0"/>
              <a:t>Problém „</a:t>
            </a:r>
            <a:r>
              <a:rPr lang="cs-CZ" dirty="0" err="1" smtClean="0"/>
              <a:t>dual</a:t>
            </a:r>
            <a:r>
              <a:rPr lang="cs-CZ" dirty="0" smtClean="0"/>
              <a:t>-use“ technologií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633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Právní regulace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Smlouva o zásadách činnosti států při </a:t>
            </a:r>
            <a:r>
              <a:rPr lang="cs-CZ" dirty="0" smtClean="0"/>
              <a:t>	výzkumu </a:t>
            </a:r>
            <a:r>
              <a:rPr lang="cs-CZ" dirty="0"/>
              <a:t>a </a:t>
            </a:r>
            <a:r>
              <a:rPr lang="cs-CZ" dirty="0" smtClean="0"/>
              <a:t>využívání kosmického </a:t>
            </a:r>
            <a:r>
              <a:rPr lang="cs-CZ" dirty="0"/>
              <a:t>prostoru včetně Měsíce a jiných nebeských </a:t>
            </a:r>
            <a:r>
              <a:rPr lang="cs-CZ" dirty="0" smtClean="0"/>
              <a:t>těles</a:t>
            </a:r>
          </a:p>
          <a:p>
            <a:endParaRPr lang="cs-CZ" dirty="0" smtClean="0"/>
          </a:p>
          <a:p>
            <a:r>
              <a:rPr lang="cs-CZ" dirty="0" smtClean="0"/>
              <a:t>Úmluva </a:t>
            </a:r>
            <a:r>
              <a:rPr lang="cs-CZ" dirty="0"/>
              <a:t>o mezinárodní odpovědnosti za škody </a:t>
            </a:r>
            <a:r>
              <a:rPr lang="cs-CZ" dirty="0" smtClean="0"/>
              <a:t>	způsobené kosmickými objekty</a:t>
            </a:r>
          </a:p>
          <a:p>
            <a:endParaRPr lang="cs-CZ" dirty="0" smtClean="0"/>
          </a:p>
          <a:p>
            <a:r>
              <a:rPr lang="cs-CZ" dirty="0" smtClean="0"/>
              <a:t>Dohoda </a:t>
            </a:r>
            <a:r>
              <a:rPr lang="cs-CZ" dirty="0"/>
              <a:t>o </a:t>
            </a:r>
            <a:r>
              <a:rPr lang="cs-CZ" dirty="0" smtClean="0"/>
              <a:t>Měsíci</a:t>
            </a:r>
          </a:p>
          <a:p>
            <a:endParaRPr lang="cs-CZ" dirty="0" smtClean="0"/>
          </a:p>
          <a:p>
            <a:r>
              <a:rPr lang="cs-CZ" dirty="0" smtClean="0"/>
              <a:t>Smlouva </a:t>
            </a:r>
            <a:r>
              <a:rPr lang="cs-CZ" dirty="0"/>
              <a:t>o zákazu jaderných zkoušek v </a:t>
            </a:r>
            <a:r>
              <a:rPr lang="cs-CZ" dirty="0" smtClean="0"/>
              <a:t>	atmosféře</a:t>
            </a:r>
            <a:r>
              <a:rPr lang="cs-CZ" dirty="0"/>
              <a:t>, ve vesmíru a </a:t>
            </a:r>
            <a:r>
              <a:rPr lang="cs-CZ" dirty="0" smtClean="0"/>
              <a:t>pod vodou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073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Historické projekty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5400600"/>
          </a:xfrm>
        </p:spPr>
        <p:txBody>
          <a:bodyPr/>
          <a:lstStyle/>
          <a:p>
            <a:r>
              <a:rPr lang="cs-CZ" dirty="0" smtClean="0"/>
              <a:t>Soupeření v době studené války</a:t>
            </a:r>
          </a:p>
          <a:p>
            <a:pPr lvl="1"/>
            <a:endParaRPr lang="cs-CZ" dirty="0"/>
          </a:p>
          <a:p>
            <a:r>
              <a:rPr lang="cs-CZ" dirty="0" smtClean="0"/>
              <a:t>Útočné systémy</a:t>
            </a:r>
          </a:p>
          <a:p>
            <a:pPr lvl="1"/>
            <a:r>
              <a:rPr lang="cs-CZ" smtClean="0"/>
              <a:t>Balistické střely?</a:t>
            </a:r>
          </a:p>
          <a:p>
            <a:pPr lvl="1"/>
            <a:r>
              <a:rPr lang="cs-CZ" dirty="0" smtClean="0"/>
              <a:t>Orbitální bombardování</a:t>
            </a:r>
          </a:p>
          <a:p>
            <a:pPr lvl="1"/>
            <a:r>
              <a:rPr lang="cs-CZ" dirty="0" smtClean="0"/>
              <a:t>ASAT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Obranné systémy</a:t>
            </a:r>
          </a:p>
          <a:p>
            <a:pPr lvl="1"/>
            <a:r>
              <a:rPr lang="cs-CZ" dirty="0" smtClean="0"/>
              <a:t>Protiraketové systémy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905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R-1-SS-10-Scrag-4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836712"/>
            <a:ext cx="8783868" cy="56271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SAT_missile_lau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21296"/>
            <a:ext cx="4181530" cy="5536704"/>
          </a:xfrm>
          <a:prstGeom prst="rect">
            <a:avLst/>
          </a:prstGeom>
        </p:spPr>
      </p:pic>
      <p:pic>
        <p:nvPicPr>
          <p:cNvPr id="4" name="Zástupný symbol pro obsah 3" descr="9edd0700cab4998146ae54381becc89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0"/>
            <a:ext cx="5364088" cy="379509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allery-1447437561-render-lef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1408" y="2871216"/>
            <a:ext cx="7022592" cy="3986784"/>
          </a:xfrm>
        </p:spPr>
      </p:pic>
      <p:pic>
        <p:nvPicPr>
          <p:cNvPr id="5" name="Obrázek 4" descr="gallery-1447437777-salyut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5220072" cy="41937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di-image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92164"/>
            <a:ext cx="8856984" cy="62220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Vesmírný prostor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997152"/>
          </a:xfrm>
        </p:spPr>
        <p:txBody>
          <a:bodyPr/>
          <a:lstStyle/>
          <a:p>
            <a:r>
              <a:rPr lang="cs-CZ" i="1" dirty="0" smtClean="0"/>
              <a:t>„Vzduchoprázdný </a:t>
            </a:r>
            <a:r>
              <a:rPr lang="cs-CZ" i="1" dirty="0"/>
              <a:t>prostor, který obklopuje vesmírná tělesa (planety, hvězdy, asteroidy apod</a:t>
            </a:r>
            <a:r>
              <a:rPr lang="cs-CZ" i="1" dirty="0" smtClean="0"/>
              <a:t>.)“ </a:t>
            </a:r>
          </a:p>
          <a:p>
            <a:pPr marL="36576" indent="0">
              <a:buNone/>
            </a:pPr>
            <a:r>
              <a:rPr lang="cs-CZ" i="1" dirty="0"/>
              <a:t>	</a:t>
            </a:r>
            <a:r>
              <a:rPr lang="cs-CZ" sz="1800" dirty="0" smtClean="0"/>
              <a:t>(</a:t>
            </a:r>
            <a:r>
              <a:rPr lang="cs-CZ" sz="1800" dirty="0" err="1"/>
              <a:t>Daiton</a:t>
            </a:r>
            <a:r>
              <a:rPr lang="cs-CZ" sz="1800" dirty="0"/>
              <a:t>, B. (2001): </a:t>
            </a:r>
            <a:r>
              <a:rPr lang="cs-CZ" sz="1800" i="1" dirty="0" err="1"/>
              <a:t>Time</a:t>
            </a:r>
            <a:r>
              <a:rPr lang="cs-CZ" sz="1800" i="1" dirty="0"/>
              <a:t> and </a:t>
            </a:r>
            <a:r>
              <a:rPr lang="cs-CZ" sz="1800" i="1" dirty="0" err="1"/>
              <a:t>Space</a:t>
            </a:r>
            <a:r>
              <a:rPr lang="cs-CZ" sz="1800" i="1" dirty="0"/>
              <a:t>. </a:t>
            </a:r>
            <a:r>
              <a:rPr lang="cs-CZ" sz="1800" dirty="0"/>
              <a:t>Montreal: </a:t>
            </a:r>
            <a:r>
              <a:rPr lang="cs-CZ" sz="1800" dirty="0" err="1"/>
              <a:t>McGill-Queen's</a:t>
            </a:r>
            <a:r>
              <a:rPr lang="cs-CZ" sz="1800" dirty="0"/>
              <a:t> </a:t>
            </a:r>
            <a:r>
              <a:rPr lang="cs-CZ" sz="1800" dirty="0" smtClean="0"/>
              <a:t>		University </a:t>
            </a:r>
            <a:r>
              <a:rPr lang="cs-CZ" sz="1800" dirty="0" err="1" smtClean="0"/>
              <a:t>Press</a:t>
            </a:r>
            <a:r>
              <a:rPr lang="cs-CZ" sz="1800" dirty="0" smtClean="0"/>
              <a:t>, s. 132-133)</a:t>
            </a:r>
            <a:endParaRPr lang="cs-CZ" sz="1800" dirty="0"/>
          </a:p>
          <a:p>
            <a:endParaRPr lang="cs-CZ" dirty="0" smtClean="0"/>
          </a:p>
          <a:p>
            <a:r>
              <a:rPr lang="cs-CZ" dirty="0" smtClean="0"/>
              <a:t>Geopolitický význam</a:t>
            </a:r>
          </a:p>
          <a:p>
            <a:endParaRPr lang="cs-CZ" dirty="0"/>
          </a:p>
          <a:p>
            <a:r>
              <a:rPr lang="cs-CZ" dirty="0" smtClean="0"/>
              <a:t>Strategický význam</a:t>
            </a:r>
          </a:p>
          <a:p>
            <a:pPr marL="448056" lvl="1" indent="0">
              <a:buNone/>
            </a:pPr>
            <a:endParaRPr lang="cs-CZ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38158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kv_4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8899228" cy="39735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ngageme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8643939" cy="667940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Možnosti vojenského využití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/>
          <a:lstStyle/>
          <a:p>
            <a:r>
              <a:rPr lang="cs-CZ" dirty="0" smtClean="0"/>
              <a:t>Senzory</a:t>
            </a:r>
          </a:p>
          <a:p>
            <a:pPr lvl="1"/>
            <a:r>
              <a:rPr lang="cs-CZ" dirty="0" smtClean="0"/>
              <a:t>Detekce </a:t>
            </a:r>
            <a:r>
              <a:rPr lang="cs-CZ" dirty="0" smtClean="0"/>
              <a:t>a sledování</a:t>
            </a:r>
          </a:p>
          <a:p>
            <a:pPr lvl="1"/>
            <a:r>
              <a:rPr lang="cs-CZ" dirty="0" smtClean="0"/>
              <a:t>Navigace a navádění</a:t>
            </a:r>
          </a:p>
          <a:p>
            <a:endParaRPr lang="cs-CZ" dirty="0" smtClean="0"/>
          </a:p>
          <a:p>
            <a:r>
              <a:rPr lang="cs-CZ" dirty="0" smtClean="0"/>
              <a:t>Komunikační systémy</a:t>
            </a:r>
          </a:p>
          <a:p>
            <a:endParaRPr lang="cs-CZ" dirty="0" smtClean="0"/>
          </a:p>
          <a:p>
            <a:r>
              <a:rPr lang="cs-CZ" dirty="0" smtClean="0"/>
              <a:t>Zbraně umístěné ve </a:t>
            </a:r>
            <a:r>
              <a:rPr lang="cs-CZ" dirty="0" smtClean="0"/>
              <a:t>vesmíru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16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-24-11-stss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068" y="513445"/>
            <a:ext cx="8375395" cy="615591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Infračervené zobrazení</a:t>
            </a:r>
            <a:endParaRPr lang="cs-CZ" dirty="0"/>
          </a:p>
        </p:txBody>
      </p:sp>
      <p:pic>
        <p:nvPicPr>
          <p:cNvPr id="4" name="Zástupný symbol pro obsah 3" descr="noaa-satellite-8-16-pmjpg-47b9fa820b6de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9589"/>
            <a:ext cx="7722617" cy="514841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Vztah současné RMA a vesmírného prostoru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Vesmír hybatelem revoluce</a:t>
            </a:r>
          </a:p>
          <a:p>
            <a:pPr lvl="1"/>
            <a:r>
              <a:rPr lang="cs-CZ" dirty="0" smtClean="0"/>
              <a:t>Rozvoj technologií i strategického uvažování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Přímá </a:t>
            </a:r>
            <a:r>
              <a:rPr lang="cs-CZ" dirty="0"/>
              <a:t>dosažitelnost zemského </a:t>
            </a:r>
            <a:r>
              <a:rPr lang="cs-CZ" dirty="0" smtClean="0"/>
              <a:t>povrchu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84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Vztah současné RMA a vesmírného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Využití vesmíru ze strany RMA</a:t>
            </a:r>
          </a:p>
          <a:p>
            <a:endParaRPr lang="cs-CZ" dirty="0"/>
          </a:p>
          <a:p>
            <a:r>
              <a:rPr lang="cs-CZ" dirty="0" smtClean="0"/>
              <a:t>Umístění nezbytných systémů</a:t>
            </a:r>
          </a:p>
          <a:p>
            <a:pPr lvl="1"/>
            <a:r>
              <a:rPr lang="cs-CZ" dirty="0" smtClean="0"/>
              <a:t>Realizace konceptů informační převahy</a:t>
            </a:r>
          </a:p>
          <a:p>
            <a:pPr lvl="1"/>
            <a:r>
              <a:rPr lang="cs-CZ" dirty="0" smtClean="0"/>
              <a:t>Otázka obrany systémů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723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463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00px-Comparison_satellite_navigation_orbit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768752" cy="67687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Motivy států pro využívání vesmíru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Zajištění bezpečnosti a bezpečnostní </a:t>
            </a:r>
            <a:r>
              <a:rPr lang="cs-CZ" dirty="0" smtClean="0"/>
              <a:t>	dilema</a:t>
            </a:r>
          </a:p>
          <a:p>
            <a:endParaRPr lang="cs-CZ" dirty="0" smtClean="0"/>
          </a:p>
          <a:p>
            <a:r>
              <a:rPr lang="cs-CZ" dirty="0" smtClean="0"/>
              <a:t>Prestiž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Strategická kultura</a:t>
            </a:r>
          </a:p>
          <a:p>
            <a:endParaRPr lang="cs-CZ" dirty="0" smtClean="0"/>
          </a:p>
          <a:p>
            <a:r>
              <a:rPr lang="cs-CZ" dirty="0" smtClean="0"/>
              <a:t>Vojensko-průmyslový komplex</a:t>
            </a:r>
          </a:p>
          <a:p>
            <a:endParaRPr lang="cs-CZ" dirty="0" smtClean="0"/>
          </a:p>
          <a:p>
            <a:r>
              <a:rPr lang="cs-CZ" dirty="0" smtClean="0"/>
              <a:t>Role vůdců</a:t>
            </a:r>
          </a:p>
          <a:p>
            <a:endParaRPr lang="cs-CZ" dirty="0" smtClean="0"/>
          </a:p>
          <a:p>
            <a:r>
              <a:rPr lang="cs-CZ" dirty="0" smtClean="0"/>
              <a:t>Ekonomické faktory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49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Průběh „dobývání“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lidské civilizace – první úvahy</a:t>
            </a:r>
          </a:p>
          <a:p>
            <a:endParaRPr lang="cs-CZ" dirty="0"/>
          </a:p>
          <a:p>
            <a:r>
              <a:rPr lang="cs-CZ" dirty="0" smtClean="0"/>
              <a:t>Rozvoj astrologie a astronomie</a:t>
            </a:r>
          </a:p>
          <a:p>
            <a:endParaRPr lang="cs-CZ" dirty="0"/>
          </a:p>
          <a:p>
            <a:r>
              <a:rPr lang="cs-CZ" dirty="0" smtClean="0"/>
              <a:t>Rozvoj raketových technologií</a:t>
            </a:r>
          </a:p>
          <a:p>
            <a:pPr lvl="1"/>
            <a:r>
              <a:rPr lang="cs-CZ" dirty="0" err="1" smtClean="0"/>
              <a:t>Goodard</a:t>
            </a:r>
            <a:r>
              <a:rPr lang="cs-CZ" dirty="0" smtClean="0"/>
              <a:t>, </a:t>
            </a:r>
            <a:r>
              <a:rPr lang="cs-CZ" dirty="0" err="1" smtClean="0"/>
              <a:t>Tsyolkovsky</a:t>
            </a:r>
            <a:r>
              <a:rPr lang="cs-CZ" dirty="0"/>
              <a:t> </a:t>
            </a:r>
            <a:r>
              <a:rPr lang="cs-CZ" dirty="0" smtClean="0"/>
              <a:t>aj.</a:t>
            </a:r>
          </a:p>
          <a:p>
            <a:pPr lvl="1"/>
            <a:r>
              <a:rPr lang="cs-CZ" dirty="0" smtClean="0"/>
              <a:t>V-2 – první umělý objekt ve vesmíru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82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116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2394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2_ballistic_missile_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200800" cy="64739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Průběh </a:t>
            </a:r>
            <a:r>
              <a:rPr lang="cs-CZ" b="1" dirty="0"/>
              <a:t>„dobývání“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Studená válka – soupeření velmocí</a:t>
            </a:r>
          </a:p>
          <a:p>
            <a:pPr lvl="1"/>
            <a:r>
              <a:rPr lang="cs-CZ" dirty="0" smtClean="0"/>
              <a:t>1957 – Sputnik – první umělá družice</a:t>
            </a:r>
          </a:p>
          <a:p>
            <a:pPr marL="448056" lvl="1" indent="0">
              <a:buNone/>
            </a:pPr>
            <a:r>
              <a:rPr lang="cs-CZ" dirty="0" smtClean="0"/>
              <a:t>	       - Laika – první zvíře na orbitě Země</a:t>
            </a:r>
          </a:p>
          <a:p>
            <a:pPr lvl="1"/>
            <a:r>
              <a:rPr lang="cs-CZ" dirty="0" smtClean="0"/>
              <a:t>1961 – J. Gagarin – první člověk ve vesmíru</a:t>
            </a:r>
          </a:p>
          <a:p>
            <a:pPr lvl="1"/>
            <a:r>
              <a:rPr lang="cs-CZ" dirty="0" smtClean="0"/>
              <a:t>1966 – přistání na </a:t>
            </a:r>
            <a:r>
              <a:rPr lang="cs-CZ" dirty="0" err="1" smtClean="0"/>
              <a:t>Měsící</a:t>
            </a:r>
            <a:endParaRPr lang="cs-CZ" dirty="0" smtClean="0"/>
          </a:p>
          <a:p>
            <a:pPr lvl="1"/>
            <a:r>
              <a:rPr lang="cs-CZ" dirty="0" smtClean="0"/>
              <a:t>1969 - </a:t>
            </a:r>
            <a:r>
              <a:rPr lang="cs-CZ" dirty="0"/>
              <a:t>Neil Armstrong a Edwin "</a:t>
            </a:r>
            <a:r>
              <a:rPr lang="cs-CZ" dirty="0" err="1"/>
              <a:t>Buzz</a:t>
            </a:r>
            <a:r>
              <a:rPr lang="cs-CZ" dirty="0"/>
              <a:t>" </a:t>
            </a:r>
            <a:r>
              <a:rPr lang="cs-CZ" dirty="0" smtClean="0"/>
              <a:t>Aldrin</a:t>
            </a:r>
          </a:p>
          <a:p>
            <a:r>
              <a:rPr lang="cs-CZ" dirty="0" smtClean="0"/>
              <a:t>Navyšování počtu států</a:t>
            </a:r>
          </a:p>
          <a:p>
            <a:endParaRPr lang="cs-CZ" dirty="0"/>
          </a:p>
          <a:p>
            <a:r>
              <a:rPr lang="cs-CZ" dirty="0" smtClean="0"/>
              <a:t>Příprava lidské mise na Mars – nové závody?</a:t>
            </a:r>
          </a:p>
          <a:p>
            <a:endParaRPr lang="cs-CZ" dirty="0" smtClean="0"/>
          </a:p>
          <a:p>
            <a:r>
              <a:rPr lang="cs-CZ" dirty="0" smtClean="0"/>
              <a:t>Pronikání soukromého sektoru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2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gagarin_yuri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6632"/>
            <a:ext cx="3456384" cy="3060774"/>
          </a:xfrm>
          <a:prstGeom prst="rect">
            <a:avLst/>
          </a:prstGeom>
        </p:spPr>
      </p:pic>
      <p:pic>
        <p:nvPicPr>
          <p:cNvPr id="4" name="Zástupný symbol pro obsah 3" descr="Sputnik_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3774114" cy="3091048"/>
          </a:xfrm>
        </p:spPr>
      </p:pic>
      <p:pic>
        <p:nvPicPr>
          <p:cNvPr id="7" name="Obrázek 6" descr="S_R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3937000" cy="2730500"/>
          </a:xfrm>
          <a:prstGeom prst="rect">
            <a:avLst/>
          </a:prstGeom>
        </p:spPr>
      </p:pic>
      <p:pic>
        <p:nvPicPr>
          <p:cNvPr id="5" name="Obrázek 4" descr="thVEYwhWg85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8379" y="3068960"/>
            <a:ext cx="5395621" cy="3370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350</TotalTime>
  <Words>1072</Words>
  <Application>Microsoft Office PowerPoint</Application>
  <PresentationFormat>Předvádění na obrazovce (4:3)</PresentationFormat>
  <Paragraphs>177</Paragraphs>
  <Slides>27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Technický</vt:lpstr>
      <vt:lpstr>RMA a vesmír</vt:lpstr>
      <vt:lpstr>Vesmírný prostor</vt:lpstr>
      <vt:lpstr>Snímek 3</vt:lpstr>
      <vt:lpstr>Motivy států pro využívání vesmíru</vt:lpstr>
      <vt:lpstr>Průběh „dobývání“</vt:lpstr>
      <vt:lpstr>Snímek 6</vt:lpstr>
      <vt:lpstr>Snímek 7</vt:lpstr>
      <vt:lpstr>Průběh „dobývání“</vt:lpstr>
      <vt:lpstr>Snímek 9</vt:lpstr>
      <vt:lpstr>Snímek 10</vt:lpstr>
      <vt:lpstr>Snímek 11</vt:lpstr>
      <vt:lpstr>Snímek 12</vt:lpstr>
      <vt:lpstr>Militarizace vesmíru</vt:lpstr>
      <vt:lpstr>Právní regulace</vt:lpstr>
      <vt:lpstr>Historické projekty</vt:lpstr>
      <vt:lpstr>Snímek 16</vt:lpstr>
      <vt:lpstr>Snímek 17</vt:lpstr>
      <vt:lpstr>Snímek 18</vt:lpstr>
      <vt:lpstr>Snímek 19</vt:lpstr>
      <vt:lpstr>Snímek 20</vt:lpstr>
      <vt:lpstr>Snímek 21</vt:lpstr>
      <vt:lpstr>Možnosti vojenského využití</vt:lpstr>
      <vt:lpstr>Snímek 23</vt:lpstr>
      <vt:lpstr>Infračervené zobrazení</vt:lpstr>
      <vt:lpstr>Vztah současné RMA a vesmírného prostoru</vt:lpstr>
      <vt:lpstr>Vztah současné RMA a vesmírného prostoru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RMA a vesmír</dc:title>
  <dc:creator>admw7</dc:creator>
  <cp:lastModifiedBy>Jakub</cp:lastModifiedBy>
  <cp:revision>55</cp:revision>
  <dcterms:created xsi:type="dcterms:W3CDTF">2016-04-18T07:42:18Z</dcterms:created>
  <dcterms:modified xsi:type="dcterms:W3CDTF">2016-04-18T14:53:47Z</dcterms:modified>
</cp:coreProperties>
</file>