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8" r:id="rId4"/>
    <p:sldId id="275" r:id="rId5"/>
    <p:sldId id="279" r:id="rId6"/>
    <p:sldId id="257" r:id="rId7"/>
    <p:sldId id="282" r:id="rId8"/>
    <p:sldId id="262" r:id="rId9"/>
    <p:sldId id="271" r:id="rId10"/>
    <p:sldId id="258" r:id="rId11"/>
    <p:sldId id="261" r:id="rId12"/>
    <p:sldId id="270" r:id="rId13"/>
    <p:sldId id="280" r:id="rId14"/>
    <p:sldId id="259" r:id="rId15"/>
    <p:sldId id="281" r:id="rId16"/>
    <p:sldId id="268" r:id="rId17"/>
    <p:sldId id="265" r:id="rId18"/>
    <p:sldId id="263" r:id="rId19"/>
    <p:sldId id="273" r:id="rId20"/>
    <p:sldId id="274" r:id="rId21"/>
    <p:sldId id="260" r:id="rId22"/>
    <p:sldId id="277" r:id="rId23"/>
    <p:sldId id="264" r:id="rId24"/>
    <p:sldId id="27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4" autoAdjust="0"/>
    <p:restoredTop sz="94660"/>
  </p:normalViewPr>
  <p:slideViewPr>
    <p:cSldViewPr>
      <p:cViewPr varScale="1">
        <p:scale>
          <a:sx n="83" d="100"/>
          <a:sy n="83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068F11E-D3C8-448A-B7C2-241B46674AB2}" type="datetimeFigureOut">
              <a:rPr lang="cs-CZ" smtClean="0"/>
              <a:pPr/>
              <a:t>1.3.2016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2EDB51-5F0F-4C6F-A883-21ABA126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640960" cy="2301240"/>
          </a:xfrm>
        </p:spPr>
        <p:txBody>
          <a:bodyPr/>
          <a:lstStyle/>
          <a:p>
            <a:pPr algn="ctr"/>
            <a:r>
              <a:rPr lang="cs-CZ" dirty="0" smtClean="0"/>
              <a:t>Revoluce ve vojenských záležitostech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3768" y="4941168"/>
            <a:ext cx="6480048" cy="1752600"/>
          </a:xfrm>
        </p:spPr>
        <p:txBody>
          <a:bodyPr/>
          <a:lstStyle/>
          <a:p>
            <a:r>
              <a:rPr lang="cs-CZ" dirty="0" smtClean="0"/>
              <a:t>Mgr. </a:t>
            </a:r>
            <a:r>
              <a:rPr lang="cs-CZ" dirty="0" err="1" smtClean="0"/>
              <a:t>et</a:t>
            </a:r>
            <a:r>
              <a:rPr lang="cs-CZ" dirty="0" smtClean="0"/>
              <a:t> Mgr. Jakub Fučík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Americké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A. F. </a:t>
            </a:r>
            <a:r>
              <a:rPr lang="cs-CZ" dirty="0" err="1" smtClean="0"/>
              <a:t>Krepinevich</a:t>
            </a:r>
            <a:r>
              <a:rPr lang="cs-CZ" dirty="0" smtClean="0"/>
              <a:t>, A. </a:t>
            </a:r>
            <a:r>
              <a:rPr lang="cs-CZ" dirty="0" err="1" smtClean="0"/>
              <a:t>Marshall</a:t>
            </a:r>
            <a:r>
              <a:rPr lang="cs-CZ" dirty="0" smtClean="0"/>
              <a:t>. W. S. </a:t>
            </a:r>
            <a:r>
              <a:rPr lang="cs-CZ" dirty="0" err="1" smtClean="0"/>
              <a:t>Cohen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Rozšíření sovětských tezí o další faktory</a:t>
            </a:r>
          </a:p>
          <a:p>
            <a:endParaRPr lang="cs-CZ" dirty="0" smtClean="0"/>
          </a:p>
          <a:p>
            <a:r>
              <a:rPr lang="cs-CZ" dirty="0" smtClean="0"/>
              <a:t>Revoluce ve vojenských záležitostech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692696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„Revoluce ve vojenských záležitostech se vyskytuje, když se armáda určitého státu (národa) chopí příležitosti transformovat svoji strategii, vojenskou doktrínu, výcvik, vzdělání, organizaci, vybavení, operace a taktiku pro dosažení rozhodujících (vítězných) výsledků prostřednictvím fundamentálně nových způsobů“ </a:t>
            </a:r>
            <a:r>
              <a:rPr lang="cs-CZ" dirty="0" smtClean="0"/>
              <a:t>(W. S. </a:t>
            </a:r>
            <a:r>
              <a:rPr lang="cs-CZ" dirty="0" err="1" smtClean="0"/>
              <a:t>Cohen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redator-firing-missile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Transformace vojenství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506916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Přizpůsobení voj. sil. k dosažení 	specifického cíle </a:t>
            </a:r>
          </a:p>
          <a:p>
            <a:endParaRPr lang="cs-CZ" dirty="0" smtClean="0"/>
          </a:p>
          <a:p>
            <a:r>
              <a:rPr lang="cs-CZ" dirty="0" smtClean="0"/>
              <a:t>Bez důrazu na revolučnost</a:t>
            </a:r>
          </a:p>
          <a:p>
            <a:endParaRPr lang="cs-CZ" dirty="0" smtClean="0"/>
          </a:p>
          <a:p>
            <a:r>
              <a:rPr lang="cs-CZ" dirty="0" smtClean="0"/>
              <a:t>Změny ale nejsou pouhými inovacemi</a:t>
            </a:r>
          </a:p>
          <a:p>
            <a:endParaRPr lang="cs-CZ" dirty="0" smtClean="0"/>
          </a:p>
          <a:p>
            <a:r>
              <a:rPr lang="cs-CZ" dirty="0" smtClean="0"/>
              <a:t>Záměna s RMA?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IR/MTR/RMA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/>
          <a:lstStyle/>
          <a:p>
            <a:r>
              <a:rPr lang="cs-CZ" dirty="0" smtClean="0"/>
              <a:t>Společné znaky – a) „revolučnost“, </a:t>
            </a:r>
          </a:p>
          <a:p>
            <a:pPr>
              <a:buNone/>
            </a:pPr>
            <a:r>
              <a:rPr lang="cs-CZ" dirty="0" smtClean="0"/>
              <a:t>				     - b) primárně vojenská dimenze</a:t>
            </a:r>
          </a:p>
          <a:p>
            <a:endParaRPr lang="cs-CZ" dirty="0" smtClean="0"/>
          </a:p>
          <a:p>
            <a:r>
              <a:rPr lang="cs-CZ" dirty="0" smtClean="0"/>
              <a:t>IR – informační oblast</a:t>
            </a:r>
          </a:p>
          <a:p>
            <a:endParaRPr lang="cs-CZ" dirty="0" smtClean="0"/>
          </a:p>
          <a:p>
            <a:r>
              <a:rPr lang="cs-CZ" dirty="0" smtClean="0"/>
              <a:t>MTR – nové technologie</a:t>
            </a:r>
          </a:p>
          <a:p>
            <a:endParaRPr lang="cs-CZ" dirty="0" smtClean="0"/>
          </a:p>
          <a:p>
            <a:r>
              <a:rPr lang="cs-CZ" dirty="0" smtClean="0"/>
              <a:t>RMA – celkový přístup k bojovým operacím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MR vs. 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/>
          <a:lstStyle/>
          <a:p>
            <a:r>
              <a:rPr lang="cs-CZ" dirty="0" smtClean="0"/>
              <a:t>MR – pojem zmíněn již v 50. letech (M. 			</a:t>
            </a:r>
            <a:r>
              <a:rPr lang="cs-CZ" dirty="0" err="1" smtClean="0"/>
              <a:t>Roberts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Vyjádření téhož? (</a:t>
            </a:r>
            <a:r>
              <a:rPr lang="cs-CZ" dirty="0" err="1" smtClean="0"/>
              <a:t>Krepinevich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Strategická vs. operační rovina</a:t>
            </a:r>
          </a:p>
          <a:p>
            <a:endParaRPr lang="cs-CZ" dirty="0" smtClean="0"/>
          </a:p>
          <a:p>
            <a:r>
              <a:rPr lang="cs-CZ" dirty="0" smtClean="0"/>
              <a:t>Otázka kontroly a předvídání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Arkebuz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764704"/>
            <a:ext cx="6096000" cy="1661160"/>
          </a:xfrm>
        </p:spPr>
      </p:pic>
      <p:pic>
        <p:nvPicPr>
          <p:cNvPr id="5" name="Obrázek 4" descr="Nuclear-explos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861048"/>
            <a:ext cx="3749040" cy="2255520"/>
          </a:xfrm>
          <a:prstGeom prst="rect">
            <a:avLst/>
          </a:prstGeom>
        </p:spPr>
      </p:pic>
      <p:pic>
        <p:nvPicPr>
          <p:cNvPr id="6" name="Obrázek 5" descr="WW1Ta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30039" y="2204864"/>
            <a:ext cx="5113961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Historické příklady (?)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Otázka přístupu a vymezení</a:t>
            </a:r>
          </a:p>
          <a:p>
            <a:endParaRPr lang="cs-CZ" dirty="0" smtClean="0"/>
          </a:p>
          <a:p>
            <a:r>
              <a:rPr lang="cs-CZ" dirty="0" smtClean="0"/>
              <a:t>„Malé“ a „velké“ revoluce (?)</a:t>
            </a:r>
          </a:p>
          <a:p>
            <a:pPr>
              <a:buNone/>
            </a:pPr>
            <a:r>
              <a:rPr lang="cs-CZ" dirty="0" smtClean="0"/>
              <a:t> 		(např. Murray a </a:t>
            </a:r>
            <a:r>
              <a:rPr lang="cs-CZ" dirty="0" err="1" smtClean="0"/>
              <a:t>Knox</a:t>
            </a:r>
            <a:r>
              <a:rPr lang="cs-CZ" dirty="0" smtClean="0"/>
              <a:t> – 23 a 5)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RMA jako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r>
              <a:rPr lang="cs-CZ" b="1" dirty="0" smtClean="0"/>
              <a:t>C. S. </a:t>
            </a:r>
            <a:r>
              <a:rPr lang="cs-CZ" b="1" dirty="0" err="1" smtClean="0"/>
              <a:t>Gray</a:t>
            </a:r>
            <a:r>
              <a:rPr lang="cs-CZ" b="1" dirty="0" smtClean="0"/>
              <a:t> </a:t>
            </a:r>
            <a:r>
              <a:rPr lang="cs-CZ" dirty="0" smtClean="0"/>
              <a:t>– „Radikální změny v povaze a 	způsobu vedení války (</a:t>
            </a:r>
            <a:r>
              <a:rPr lang="cs-CZ" dirty="0" err="1" smtClean="0"/>
              <a:t>ozb</a:t>
            </a:r>
            <a:r>
              <a:rPr lang="cs-CZ" dirty="0" smtClean="0"/>
              <a:t>. konfliktu)“</a:t>
            </a:r>
          </a:p>
          <a:p>
            <a:r>
              <a:rPr lang="cs-CZ" dirty="0" smtClean="0"/>
              <a:t>„Životní cyklus“ RMA</a:t>
            </a:r>
          </a:p>
          <a:p>
            <a:r>
              <a:rPr lang="cs-CZ" dirty="0" smtClean="0"/>
              <a:t>Z historie – tři revoluce </a:t>
            </a:r>
          </a:p>
          <a:p>
            <a:pPr>
              <a:buNone/>
            </a:pPr>
            <a:r>
              <a:rPr lang="cs-CZ" dirty="0" smtClean="0"/>
              <a:t>				– 1) Napoleonské války</a:t>
            </a:r>
          </a:p>
          <a:p>
            <a:pPr>
              <a:buNone/>
            </a:pPr>
            <a:r>
              <a:rPr lang="cs-CZ" dirty="0" smtClean="0"/>
              <a:t>				-  2) I. světová válka</a:t>
            </a:r>
          </a:p>
          <a:p>
            <a:pPr>
              <a:buNone/>
            </a:pPr>
            <a:r>
              <a:rPr lang="cs-CZ" dirty="0" smtClean="0"/>
              <a:t>				-  3) Jaderná	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Životní cyklus 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69160"/>
          </a:xfrm>
        </p:spPr>
        <p:txBody>
          <a:bodyPr/>
          <a:lstStyle/>
          <a:p>
            <a:r>
              <a:rPr lang="cs-CZ" dirty="0" smtClean="0"/>
              <a:t>1) Příprava</a:t>
            </a:r>
          </a:p>
          <a:p>
            <a:endParaRPr lang="cs-CZ" dirty="0" smtClean="0"/>
          </a:p>
          <a:p>
            <a:r>
              <a:rPr lang="cs-CZ" dirty="0" smtClean="0"/>
              <a:t>2) Rozpoznání výzvy</a:t>
            </a:r>
          </a:p>
          <a:p>
            <a:endParaRPr lang="cs-CZ" dirty="0" smtClean="0"/>
          </a:p>
          <a:p>
            <a:r>
              <a:rPr lang="cs-CZ" dirty="0" smtClean="0"/>
              <a:t>3) Ustanovení nositelů</a:t>
            </a:r>
          </a:p>
          <a:p>
            <a:endParaRPr lang="cs-CZ" dirty="0" smtClean="0"/>
          </a:p>
          <a:p>
            <a:r>
              <a:rPr lang="cs-CZ" dirty="0" smtClean="0"/>
              <a:t>4) „Poslední kapka“</a:t>
            </a:r>
          </a:p>
          <a:p>
            <a:endParaRPr lang="cs-CZ" dirty="0" smtClean="0"/>
          </a:p>
          <a:p>
            <a:r>
              <a:rPr lang="cs-CZ" dirty="0" smtClean="0"/>
              <a:t>5) Strategický moment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Proč jsou změny ve vojenství významné 	pro 	mezinárodní vztahy?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Životní cyklus 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6) </a:t>
            </a:r>
            <a:r>
              <a:rPr lang="cs-CZ" dirty="0" err="1" smtClean="0"/>
              <a:t>Institucionalizace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7) Nástroje</a:t>
            </a:r>
          </a:p>
          <a:p>
            <a:endParaRPr lang="cs-CZ" dirty="0" smtClean="0"/>
          </a:p>
          <a:p>
            <a:r>
              <a:rPr lang="cs-CZ" dirty="0" smtClean="0"/>
              <a:t>8) Realizace a rozvoj</a:t>
            </a:r>
          </a:p>
          <a:p>
            <a:endParaRPr lang="cs-CZ" dirty="0" smtClean="0"/>
          </a:p>
          <a:p>
            <a:r>
              <a:rPr lang="cs-CZ" dirty="0" smtClean="0"/>
              <a:t>9) Zpětná vazba a přizpůsobení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Tofflerovi</a:t>
            </a:r>
            <a:r>
              <a:rPr lang="cs-CZ" b="1" dirty="0" smtClean="0"/>
              <a:t> – „tři vlny“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Civilizace první vlny – lidská síla</a:t>
            </a:r>
          </a:p>
          <a:p>
            <a:endParaRPr lang="cs-CZ" dirty="0" smtClean="0"/>
          </a:p>
          <a:p>
            <a:r>
              <a:rPr lang="cs-CZ" dirty="0" smtClean="0"/>
              <a:t>Civilizace druhé vlny – masovost</a:t>
            </a:r>
          </a:p>
          <a:p>
            <a:endParaRPr lang="cs-CZ" dirty="0" smtClean="0"/>
          </a:p>
          <a:p>
            <a:r>
              <a:rPr lang="cs-CZ" dirty="0" smtClean="0"/>
              <a:t>Civilizace třetí vlny - informace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Kritika 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 smtClean="0"/>
              <a:t>Umělý konstrukt</a:t>
            </a:r>
          </a:p>
          <a:p>
            <a:endParaRPr lang="cs-CZ" dirty="0" smtClean="0"/>
          </a:p>
          <a:p>
            <a:r>
              <a:rPr lang="cs-CZ" dirty="0" smtClean="0"/>
              <a:t>Nejednoznačné vymezení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Kritika současné „RMA“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Zpochybňování technologické orientace</a:t>
            </a:r>
          </a:p>
          <a:p>
            <a:endParaRPr lang="cs-CZ" dirty="0" smtClean="0"/>
          </a:p>
          <a:p>
            <a:r>
              <a:rPr lang="cs-CZ" dirty="0" smtClean="0"/>
              <a:t>Zpochybňování efektivity technologií</a:t>
            </a:r>
          </a:p>
          <a:p>
            <a:endParaRPr lang="cs-CZ" dirty="0" smtClean="0"/>
          </a:p>
          <a:p>
            <a:r>
              <a:rPr lang="cs-CZ" dirty="0" smtClean="0"/>
              <a:t>Kritika jejích následků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068960"/>
            <a:ext cx="7467600" cy="1143000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Základní východiska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506916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Význam realismu</a:t>
            </a:r>
          </a:p>
          <a:p>
            <a:endParaRPr lang="cs-CZ" dirty="0" smtClean="0"/>
          </a:p>
          <a:p>
            <a:r>
              <a:rPr lang="cs-CZ" dirty="0" smtClean="0"/>
              <a:t>Anarchické mezinárodní prostředí - přežití</a:t>
            </a:r>
          </a:p>
          <a:p>
            <a:endParaRPr lang="cs-CZ" dirty="0" smtClean="0"/>
          </a:p>
          <a:p>
            <a:r>
              <a:rPr lang="cs-CZ" dirty="0" smtClean="0"/>
              <a:t>Důraz kladen na moc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Vojenská moc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Ofenzivní realismus (J. J. </a:t>
            </a:r>
            <a:r>
              <a:rPr lang="cs-CZ" dirty="0" err="1" smtClean="0"/>
              <a:t>Mearsheimer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Ztotožnění s vojenskou silou</a:t>
            </a:r>
          </a:p>
          <a:p>
            <a:endParaRPr lang="cs-CZ" dirty="0" smtClean="0"/>
          </a:p>
          <a:p>
            <a:r>
              <a:rPr lang="cs-CZ" dirty="0" smtClean="0"/>
              <a:t>Tradiční složky: pozemní, námořní, vzdušná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Válka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„Pokračování politiky jinými prostředky“</a:t>
            </a:r>
          </a:p>
          <a:p>
            <a:pPr>
              <a:buNone/>
            </a:pPr>
            <a:r>
              <a:rPr lang="cs-CZ" dirty="0" smtClean="0"/>
              <a:t>		(</a:t>
            </a:r>
            <a:r>
              <a:rPr lang="cs-CZ" dirty="0" err="1" smtClean="0"/>
              <a:t>Clausewitz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Ultima</a:t>
            </a:r>
            <a:r>
              <a:rPr lang="cs-CZ" dirty="0" smtClean="0"/>
              <a:t> ratio mezinárodní politiky</a:t>
            </a:r>
          </a:p>
          <a:p>
            <a:endParaRPr lang="cs-CZ" dirty="0" smtClean="0"/>
          </a:p>
          <a:p>
            <a:r>
              <a:rPr lang="cs-CZ" dirty="0" smtClean="0"/>
              <a:t>Otázka aktérů (organizovanost násilí)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První zmínky o „RMA“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70. a 80. léta 20. století – SSSR</a:t>
            </a:r>
          </a:p>
          <a:p>
            <a:endParaRPr lang="cs-CZ" dirty="0" smtClean="0"/>
          </a:p>
          <a:p>
            <a:r>
              <a:rPr lang="cs-CZ" dirty="0" smtClean="0"/>
              <a:t>Maršál N. V. </a:t>
            </a:r>
            <a:r>
              <a:rPr lang="cs-CZ" dirty="0" err="1" smtClean="0"/>
              <a:t>Ogarkov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   – rozvoj pokročilých (vojenských) technologií</a:t>
            </a:r>
          </a:p>
          <a:p>
            <a:pPr>
              <a:buNone/>
            </a:pPr>
            <a:r>
              <a:rPr lang="cs-CZ" dirty="0" smtClean="0"/>
              <a:t>       - proměna způsobu vedení boje</a:t>
            </a:r>
          </a:p>
          <a:p>
            <a:pPr>
              <a:buNone/>
            </a:pPr>
            <a:r>
              <a:rPr lang="cs-CZ" dirty="0" smtClean="0"/>
              <a:t>       - vojensko-technická revoluce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Marshal-Nikolai-Ogarkov-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3" y="-1"/>
            <a:ext cx="5400601" cy="687974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MTR</a:t>
            </a:r>
            <a:r>
              <a:rPr lang="en-US" dirty="0" smtClean="0"/>
              <a:t>]</a:t>
            </a:r>
            <a:r>
              <a:rPr lang="cs-CZ" dirty="0" smtClean="0"/>
              <a:t> „…</a:t>
            </a:r>
            <a:r>
              <a:rPr lang="cs-CZ" i="1" dirty="0" smtClean="0"/>
              <a:t>umožňuje radikální navýšení (v rozsahu několika řádů – uvažujeme-li v číselných intencích) destruktivního potenciálu konvenčních zbraní, přičemž dochází k jejich přiblížení (pokud to tak lze říci) ke zbraním hromadného ničení co do jejich efektivity.“ </a:t>
            </a:r>
            <a:r>
              <a:rPr lang="cs-CZ" dirty="0" smtClean="0"/>
              <a:t>(N. V. </a:t>
            </a:r>
            <a:r>
              <a:rPr lang="cs-CZ" dirty="0" err="1" smtClean="0"/>
              <a:t>Ogarkov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WARPIC SMART BOMB(1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9127572" cy="573325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3214</TotalTime>
  <Words>395</Words>
  <Application>Microsoft Office PowerPoint</Application>
  <PresentationFormat>Předvádění na obrazovce (4:3)</PresentationFormat>
  <Paragraphs>127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Technický</vt:lpstr>
      <vt:lpstr>Revoluce ve vojenských záležitostech</vt:lpstr>
      <vt:lpstr>Snímek 2</vt:lpstr>
      <vt:lpstr>Základní východiska</vt:lpstr>
      <vt:lpstr>Vojenská moc</vt:lpstr>
      <vt:lpstr>Válka</vt:lpstr>
      <vt:lpstr>První zmínky o „RMA“</vt:lpstr>
      <vt:lpstr>Snímek 7</vt:lpstr>
      <vt:lpstr>Snímek 8</vt:lpstr>
      <vt:lpstr>Snímek 9</vt:lpstr>
      <vt:lpstr>Americké pojetí</vt:lpstr>
      <vt:lpstr>Snímek 11</vt:lpstr>
      <vt:lpstr>Snímek 12</vt:lpstr>
      <vt:lpstr>Transformace vojenství</vt:lpstr>
      <vt:lpstr>IR/MTR/RMA</vt:lpstr>
      <vt:lpstr>MR vs. RMA</vt:lpstr>
      <vt:lpstr>Snímek 16</vt:lpstr>
      <vt:lpstr>Historické příklady (?)</vt:lpstr>
      <vt:lpstr>RMA jako strategie</vt:lpstr>
      <vt:lpstr>Životní cyklus RMA</vt:lpstr>
      <vt:lpstr>Životní cyklus RMA</vt:lpstr>
      <vt:lpstr>Tofflerovi – „tři vlny“</vt:lpstr>
      <vt:lpstr>Kritika RMA</vt:lpstr>
      <vt:lpstr>Kritika současné „RMA“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Revoluce ve vojenských záležitostech</dc:title>
  <dc:creator>Jakub</dc:creator>
  <cp:lastModifiedBy>Jakub</cp:lastModifiedBy>
  <cp:revision>116</cp:revision>
  <dcterms:created xsi:type="dcterms:W3CDTF">2014-12-07T16:47:53Z</dcterms:created>
  <dcterms:modified xsi:type="dcterms:W3CDTF">2016-03-01T12:54:43Z</dcterms:modified>
</cp:coreProperties>
</file>