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65" r:id="rId3"/>
    <p:sldId id="269" r:id="rId4"/>
    <p:sldId id="270" r:id="rId5"/>
    <p:sldId id="271" r:id="rId6"/>
    <p:sldId id="284" r:id="rId7"/>
    <p:sldId id="286" r:id="rId8"/>
    <p:sldId id="285" r:id="rId9"/>
    <p:sldId id="288" r:id="rId10"/>
    <p:sldId id="272" r:id="rId11"/>
    <p:sldId id="283" r:id="rId12"/>
    <p:sldId id="273" r:id="rId13"/>
    <p:sldId id="257" r:id="rId14"/>
    <p:sldId id="274" r:id="rId15"/>
    <p:sldId id="275" r:id="rId16"/>
    <p:sldId id="267" r:id="rId17"/>
    <p:sldId id="276" r:id="rId18"/>
    <p:sldId id="277" r:id="rId19"/>
    <p:sldId id="278" r:id="rId20"/>
    <p:sldId id="290" r:id="rId21"/>
    <p:sldId id="260" r:id="rId22"/>
    <p:sldId id="261" r:id="rId23"/>
    <p:sldId id="262" r:id="rId24"/>
    <p:sldId id="279" r:id="rId25"/>
    <p:sldId id="268" r:id="rId26"/>
    <p:sldId id="280" r:id="rId27"/>
    <p:sldId id="259" r:id="rId28"/>
    <p:sldId id="281" r:id="rId29"/>
    <p:sldId id="282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72752-39E5-49A4-A0AB-02D37F5F219D}" type="datetimeFigureOut">
              <a:rPr lang="cs-CZ" smtClean="0"/>
              <a:pPr/>
              <a:t>12.4.2016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36927-014E-4CB9-A100-945E102D3A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65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347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867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09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801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208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116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94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85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83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16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 smtClean="0">
              <a:effectLst/>
            </a:endParaRPr>
          </a:p>
          <a:p>
            <a:endParaRPr lang="cs-CZ" b="0" dirty="0" smtClean="0">
              <a:effectLst/>
            </a:endParaRPr>
          </a:p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93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89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0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4/12/2016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6447192" cy="955536"/>
          </a:xfrm>
        </p:spPr>
        <p:txBody>
          <a:bodyPr/>
          <a:lstStyle/>
          <a:p>
            <a:pPr algn="ctr"/>
            <a:r>
              <a:rPr lang="cs-CZ" dirty="0" smtClean="0"/>
              <a:t>USA  a  RMA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64088" y="6021288"/>
            <a:ext cx="3240360" cy="576064"/>
          </a:xfrm>
        </p:spPr>
        <p:txBody>
          <a:bodyPr/>
          <a:lstStyle/>
          <a:p>
            <a:r>
              <a:rPr lang="cs-CZ" dirty="0" smtClean="0"/>
              <a:t>Mgr. </a:t>
            </a:r>
            <a:r>
              <a:rPr lang="cs-CZ" dirty="0" err="1" smtClean="0"/>
              <a:t>et</a:t>
            </a:r>
            <a:r>
              <a:rPr lang="cs-CZ" dirty="0" smtClean="0"/>
              <a:t> Mgr. Jakub Fučík</a:t>
            </a:r>
            <a:endParaRPr lang="cs-CZ" dirty="0"/>
          </a:p>
        </p:txBody>
      </p:sp>
      <p:pic>
        <p:nvPicPr>
          <p:cNvPr id="5" name="Obrázek 4" descr="F-117_Nighthawk_Fr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754942" cy="4824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Jednotná bojová velitelství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568952" cy="5112568"/>
          </a:xfrm>
        </p:spPr>
        <p:txBody>
          <a:bodyPr/>
          <a:lstStyle/>
          <a:p>
            <a:r>
              <a:rPr lang="cs-CZ" dirty="0" smtClean="0"/>
              <a:t>Nejméně dvě složky ozbrojených sil</a:t>
            </a:r>
          </a:p>
          <a:p>
            <a:endParaRPr lang="cs-CZ" dirty="0" smtClean="0"/>
          </a:p>
          <a:p>
            <a:r>
              <a:rPr lang="cs-CZ" dirty="0" smtClean="0"/>
              <a:t>Jednotný bojový plán (každoročně)</a:t>
            </a:r>
          </a:p>
          <a:p>
            <a:endParaRPr lang="cs-CZ" dirty="0"/>
          </a:p>
          <a:p>
            <a:r>
              <a:rPr lang="cs-CZ" dirty="0" smtClean="0"/>
              <a:t>V současnosti: 9</a:t>
            </a:r>
          </a:p>
          <a:p>
            <a:pPr lvl="1"/>
            <a:r>
              <a:rPr lang="cs-CZ" dirty="0" smtClean="0"/>
              <a:t>6 vymezených teritoriálně</a:t>
            </a:r>
          </a:p>
          <a:p>
            <a:pPr lvl="1"/>
            <a:r>
              <a:rPr lang="cs-CZ" dirty="0" smtClean="0"/>
              <a:t>3 vymezené funkčně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59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"/>
            <a:ext cx="2482054" cy="6858000"/>
          </a:xfrm>
        </p:spPr>
      </p:pic>
    </p:spTree>
    <p:extLst>
      <p:ext uri="{BB962C8B-B14F-4D97-AF65-F5344CB8AC3E}">
        <p14:creationId xmlns:p14="http://schemas.microsoft.com/office/powerpoint/2010/main" val="274671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8" y="332656"/>
            <a:ext cx="9163641" cy="5917480"/>
          </a:xfrm>
        </p:spPr>
      </p:pic>
    </p:spTree>
    <p:extLst>
      <p:ext uri="{BB962C8B-B14F-4D97-AF65-F5344CB8AC3E}">
        <p14:creationId xmlns:p14="http://schemas.microsoft.com/office/powerpoint/2010/main" val="32055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Charakter americké armády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Důraz na palebnou převahu</a:t>
            </a:r>
          </a:p>
          <a:p>
            <a:endParaRPr lang="cs-CZ" dirty="0" smtClean="0"/>
          </a:p>
          <a:p>
            <a:r>
              <a:rPr lang="cs-CZ" dirty="0" smtClean="0"/>
              <a:t>Averze ke ztrátám</a:t>
            </a:r>
          </a:p>
          <a:p>
            <a:endParaRPr lang="cs-CZ" dirty="0" smtClean="0"/>
          </a:p>
          <a:p>
            <a:r>
              <a:rPr lang="cs-CZ" dirty="0" smtClean="0"/>
              <a:t>Víra v technologické řešení</a:t>
            </a:r>
          </a:p>
          <a:p>
            <a:endParaRPr lang="cs-CZ" dirty="0" smtClean="0"/>
          </a:p>
          <a:p>
            <a:r>
              <a:rPr lang="cs-CZ" dirty="0" smtClean="0"/>
              <a:t>Oddělení vojenské a politické (civilní) 	dimenze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Periodizace RMA v USA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8640960" cy="5184576"/>
          </a:xfrm>
        </p:spPr>
        <p:txBody>
          <a:bodyPr/>
          <a:lstStyle/>
          <a:p>
            <a:r>
              <a:rPr lang="cs-CZ" dirty="0" smtClean="0"/>
              <a:t>1) Přípravná fáze – 70. – 80. léta 20. stol.</a:t>
            </a:r>
          </a:p>
          <a:p>
            <a:endParaRPr lang="cs-CZ" dirty="0" smtClean="0"/>
          </a:p>
          <a:p>
            <a:r>
              <a:rPr lang="cs-CZ" dirty="0" smtClean="0"/>
              <a:t>2) Uchopení změn – 1990 – 1994</a:t>
            </a:r>
          </a:p>
          <a:p>
            <a:endParaRPr lang="cs-CZ" dirty="0" smtClean="0"/>
          </a:p>
          <a:p>
            <a:r>
              <a:rPr lang="cs-CZ" dirty="0" smtClean="0"/>
              <a:t>3) „</a:t>
            </a:r>
            <a:r>
              <a:rPr lang="cs-CZ" dirty="0" err="1" smtClean="0"/>
              <a:t>Technofilie</a:t>
            </a:r>
            <a:r>
              <a:rPr lang="cs-CZ" dirty="0" smtClean="0"/>
              <a:t>“ – 1995 – 2000</a:t>
            </a:r>
          </a:p>
          <a:p>
            <a:endParaRPr lang="cs-CZ" dirty="0" smtClean="0"/>
          </a:p>
          <a:p>
            <a:r>
              <a:rPr lang="cs-CZ" dirty="0" smtClean="0"/>
              <a:t>4) Transformace obrany – 2001 – 2005</a:t>
            </a:r>
          </a:p>
          <a:p>
            <a:endParaRPr lang="cs-CZ" dirty="0" smtClean="0"/>
          </a:p>
          <a:p>
            <a:r>
              <a:rPr lang="cs-CZ" dirty="0" smtClean="0"/>
              <a:t>5) Modernizace „plus“ – 2005 – současnost</a:t>
            </a:r>
            <a:r>
              <a:rPr lang="cs-CZ" dirty="0"/>
              <a:t>?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0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1) Přípravná fáze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40060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Rozvoj </a:t>
            </a:r>
            <a:r>
              <a:rPr lang="cs-CZ" dirty="0"/>
              <a:t>počítačových a satelitních </a:t>
            </a:r>
            <a:r>
              <a:rPr lang="cs-CZ" dirty="0" smtClean="0"/>
              <a:t>technologií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Válka ve Vietnamu – první užití PGM 	naváděné laserem</a:t>
            </a:r>
          </a:p>
          <a:p>
            <a:endParaRPr lang="cs-CZ" dirty="0" smtClean="0"/>
          </a:p>
          <a:p>
            <a:r>
              <a:rPr lang="cs-CZ" dirty="0" smtClean="0"/>
              <a:t>Rozvoj průzkumných a kontrolních schopností</a:t>
            </a:r>
          </a:p>
          <a:p>
            <a:pPr>
              <a:buNone/>
            </a:pPr>
            <a:r>
              <a:rPr lang="cs-CZ" dirty="0" smtClean="0"/>
              <a:t>		(AWACS)</a:t>
            </a:r>
          </a:p>
          <a:p>
            <a:endParaRPr lang="cs-CZ" dirty="0" smtClean="0"/>
          </a:p>
          <a:p>
            <a:r>
              <a:rPr lang="cs-CZ" dirty="0" smtClean="0"/>
              <a:t>Navigační systémy (GPS), „</a:t>
            </a:r>
            <a:r>
              <a:rPr lang="cs-CZ" dirty="0" err="1" smtClean="0"/>
              <a:t>stealth</a:t>
            </a:r>
            <a:r>
              <a:rPr lang="cs-CZ" dirty="0" smtClean="0"/>
              <a:t>“ </a:t>
            </a:r>
            <a:r>
              <a:rPr lang="cs-CZ" dirty="0" err="1" smtClean="0"/>
              <a:t>tech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63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aveway-II.GBU-12.wi.David.Monniaux.CC BY-S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19" y="764704"/>
            <a:ext cx="9190049" cy="4454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2) Uchopení změn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/>
          <a:lstStyle/>
          <a:p>
            <a:r>
              <a:rPr lang="cs-CZ" dirty="0" smtClean="0"/>
              <a:t>Analýza sovět. tezí o MTR – další faktory</a:t>
            </a:r>
          </a:p>
          <a:p>
            <a:endParaRPr lang="cs-CZ" dirty="0" smtClean="0"/>
          </a:p>
          <a:p>
            <a:r>
              <a:rPr lang="cs-CZ" dirty="0" smtClean="0"/>
              <a:t>ONA (Office </a:t>
            </a:r>
            <a:r>
              <a:rPr lang="cs-CZ" dirty="0" err="1" smtClean="0"/>
              <a:t>of</a:t>
            </a:r>
            <a:r>
              <a:rPr lang="cs-CZ" dirty="0" smtClean="0"/>
              <a:t> Net </a:t>
            </a:r>
            <a:r>
              <a:rPr lang="cs-CZ" dirty="0" err="1" smtClean="0"/>
              <a:t>Assessment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A</a:t>
            </a:r>
            <a:r>
              <a:rPr lang="cs-CZ" dirty="0"/>
              <a:t>. F. </a:t>
            </a:r>
            <a:r>
              <a:rPr lang="cs-CZ" dirty="0" err="1"/>
              <a:t>Krepinevich</a:t>
            </a:r>
            <a:r>
              <a:rPr lang="cs-CZ" dirty="0"/>
              <a:t>, A. </a:t>
            </a:r>
            <a:r>
              <a:rPr lang="cs-CZ" dirty="0" err="1"/>
              <a:t>Marshall</a:t>
            </a:r>
            <a:r>
              <a:rPr lang="cs-CZ" dirty="0"/>
              <a:t>. W. S. </a:t>
            </a:r>
            <a:r>
              <a:rPr lang="cs-CZ" dirty="0" err="1"/>
              <a:t>Cohen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Válka v Perském zálivu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7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885117"/>
          </a:xfrm>
        </p:spPr>
      </p:pic>
    </p:spTree>
    <p:extLst>
      <p:ext uri="{BB962C8B-B14F-4D97-AF65-F5344CB8AC3E}">
        <p14:creationId xmlns:p14="http://schemas.microsoft.com/office/powerpoint/2010/main" val="34772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3) </a:t>
            </a:r>
            <a:r>
              <a:rPr lang="cs-CZ" b="1" dirty="0" err="1" smtClean="0"/>
              <a:t>Technofilie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/>
          <a:lstStyle/>
          <a:p>
            <a:r>
              <a:rPr lang="cs-CZ" dirty="0" smtClean="0"/>
              <a:t>Koncepty </a:t>
            </a:r>
            <a:r>
              <a:rPr lang="cs-CZ" dirty="0" err="1" smtClean="0"/>
              <a:t>System-of-systems</a:t>
            </a:r>
            <a:r>
              <a:rPr lang="cs-CZ" dirty="0" smtClean="0"/>
              <a:t> a Network 	</a:t>
            </a:r>
            <a:r>
              <a:rPr lang="cs-CZ" dirty="0" err="1" smtClean="0"/>
              <a:t>Centric</a:t>
            </a:r>
            <a:r>
              <a:rPr lang="cs-CZ" dirty="0" smtClean="0"/>
              <a:t> </a:t>
            </a:r>
            <a:r>
              <a:rPr lang="cs-CZ" dirty="0" err="1" smtClean="0"/>
              <a:t>Warfare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Joint Vision 2010</a:t>
            </a:r>
            <a:endParaRPr lang="cs-CZ" dirty="0"/>
          </a:p>
          <a:p>
            <a:pPr marL="36576" indent="0" algn="ctr">
              <a:buNone/>
            </a:pPr>
            <a:r>
              <a:rPr lang="cs-CZ" dirty="0" smtClean="0"/>
              <a:t>ALE</a:t>
            </a:r>
          </a:p>
          <a:p>
            <a:pPr marL="36576" indent="0" algn="ctr">
              <a:buNone/>
            </a:pPr>
            <a:endParaRPr lang="cs-CZ" dirty="0"/>
          </a:p>
          <a:p>
            <a:r>
              <a:rPr lang="cs-CZ" dirty="0" smtClean="0"/>
              <a:t>Orientace zejména na technologické aspekty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18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92696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cs-CZ" i="1" dirty="0" smtClean="0"/>
              <a:t>„Revoluce ve vojenských záležitostech se vyskytuje, když se armáda určitého státu (národa) chopí příležitosti transformovat svoji strategii, vojenskou doktrínu, výcvik, vzdělání, organizaci, vybavení, operace a taktiku pro dosažení rozhodujících (vítězných) výsledků prostřednictvím fundamentálně nových způsobů“ </a:t>
            </a:r>
            <a:r>
              <a:rPr lang="cs-CZ" dirty="0" smtClean="0"/>
              <a:t>(W. S. </a:t>
            </a:r>
            <a:r>
              <a:rPr lang="cs-CZ" dirty="0" err="1" smtClean="0"/>
              <a:t>Cohen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30922-F-0000J-8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50558" cy="557748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System</a:t>
            </a:r>
            <a:r>
              <a:rPr lang="cs-CZ" b="1" dirty="0" smtClean="0"/>
              <a:t>-</a:t>
            </a:r>
            <a:r>
              <a:rPr lang="cs-CZ" b="1" dirty="0" err="1" smtClean="0"/>
              <a:t>of</a:t>
            </a:r>
            <a:r>
              <a:rPr lang="cs-CZ" b="1" dirty="0" smtClean="0"/>
              <a:t>-</a:t>
            </a:r>
            <a:r>
              <a:rPr lang="cs-CZ" b="1" dirty="0" err="1" smtClean="0"/>
              <a:t>systems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2 hl. elementy: </a:t>
            </a:r>
            <a:r>
              <a:rPr lang="cs-CZ" dirty="0" smtClean="0"/>
              <a:t>1) informace</a:t>
            </a:r>
          </a:p>
          <a:p>
            <a:pPr>
              <a:buNone/>
            </a:pPr>
            <a:r>
              <a:rPr lang="cs-CZ" dirty="0" smtClean="0"/>
              <a:t>				    2) integrace</a:t>
            </a:r>
          </a:p>
          <a:p>
            <a:endParaRPr lang="cs-CZ" dirty="0" smtClean="0"/>
          </a:p>
          <a:p>
            <a:r>
              <a:rPr lang="cs-CZ" b="1" dirty="0" smtClean="0"/>
              <a:t>C4ISR</a:t>
            </a:r>
          </a:p>
          <a:p>
            <a:endParaRPr lang="cs-CZ" b="1" dirty="0" smtClean="0"/>
          </a:p>
          <a:p>
            <a:r>
              <a:rPr lang="cs-CZ" dirty="0" smtClean="0"/>
              <a:t>Odstranění </a:t>
            </a:r>
            <a:r>
              <a:rPr lang="cs-CZ" dirty="0" err="1" smtClean="0"/>
              <a:t>Fog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Network </a:t>
            </a:r>
            <a:r>
              <a:rPr lang="cs-CZ" b="1" dirty="0" err="1" smtClean="0"/>
              <a:t>Centric</a:t>
            </a:r>
            <a:r>
              <a:rPr lang="cs-CZ" b="1" dirty="0" smtClean="0"/>
              <a:t> </a:t>
            </a:r>
            <a:r>
              <a:rPr lang="cs-CZ" b="1" dirty="0" err="1" smtClean="0"/>
              <a:t>Warfare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„Eroze“ hierarchické struktury</a:t>
            </a:r>
          </a:p>
          <a:p>
            <a:endParaRPr lang="cs-CZ" dirty="0" smtClean="0"/>
          </a:p>
          <a:p>
            <a:r>
              <a:rPr lang="cs-CZ" dirty="0" smtClean="0"/>
              <a:t>Funkční provázání (všech) jednotek</a:t>
            </a:r>
          </a:p>
          <a:p>
            <a:endParaRPr lang="cs-CZ" dirty="0" smtClean="0"/>
          </a:p>
          <a:p>
            <a:r>
              <a:rPr lang="cs-CZ" dirty="0" smtClean="0"/>
              <a:t>Taktika „rojení“ (</a:t>
            </a:r>
            <a:r>
              <a:rPr lang="cs-CZ" dirty="0" err="1" smtClean="0"/>
              <a:t>swarming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8508952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0837"/>
            <a:ext cx="8982885" cy="6737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4) Transformace obrany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112568"/>
          </a:xfrm>
        </p:spPr>
        <p:txBody>
          <a:bodyPr/>
          <a:lstStyle/>
          <a:p>
            <a:r>
              <a:rPr lang="cs-CZ" dirty="0" smtClean="0"/>
              <a:t>G. W. Bush, D. </a:t>
            </a:r>
            <a:r>
              <a:rPr lang="cs-CZ" dirty="0" err="1" smtClean="0"/>
              <a:t>Rumsfeld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Snaha posunout změny na strategickou úroveň </a:t>
            </a:r>
          </a:p>
          <a:p>
            <a:endParaRPr lang="cs-CZ" dirty="0" smtClean="0"/>
          </a:p>
          <a:p>
            <a:r>
              <a:rPr lang="cs-CZ" dirty="0" smtClean="0"/>
              <a:t>Boj proti asymetrickému nepříteli (ter.org.)</a:t>
            </a:r>
          </a:p>
          <a:p>
            <a:endParaRPr lang="cs-CZ" dirty="0"/>
          </a:p>
          <a:p>
            <a:r>
              <a:rPr lang="cs-CZ" dirty="0" err="1" smtClean="0"/>
              <a:t>Effect</a:t>
            </a:r>
            <a:r>
              <a:rPr lang="cs-CZ" dirty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Operations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Invaze do Afghánistánu a Iráku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8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bl-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217786"/>
            <a:ext cx="9160224" cy="61068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5) Modernizace „plus“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/>
          <a:lstStyle/>
          <a:p>
            <a:r>
              <a:rPr lang="cs-CZ" dirty="0" smtClean="0"/>
              <a:t>Robert Gates - Ústup od „radikálních změn“</a:t>
            </a:r>
          </a:p>
          <a:p>
            <a:pPr lvl="1"/>
            <a:r>
              <a:rPr lang="cs-CZ" dirty="0" smtClean="0"/>
              <a:t>Mj. i zpochybňování nezbytnosti výdajů</a:t>
            </a:r>
          </a:p>
          <a:p>
            <a:endParaRPr lang="cs-CZ" dirty="0"/>
          </a:p>
          <a:p>
            <a:r>
              <a:rPr lang="cs-CZ" dirty="0" smtClean="0"/>
              <a:t>Spíše příklon k evolučním změnám</a:t>
            </a:r>
          </a:p>
          <a:p>
            <a:endParaRPr lang="cs-CZ" dirty="0"/>
          </a:p>
          <a:p>
            <a:r>
              <a:rPr lang="cs-CZ" dirty="0" smtClean="0"/>
              <a:t>B. Obama – přehodnocení konceptu </a:t>
            </a:r>
            <a:r>
              <a:rPr lang="cs-CZ" dirty="0" err="1" smtClean="0"/>
              <a:t>protiraket</a:t>
            </a:r>
            <a:r>
              <a:rPr lang="cs-CZ" dirty="0" smtClean="0"/>
              <a:t>. 			obrany</a:t>
            </a:r>
          </a:p>
          <a:p>
            <a:pPr marL="448056" lvl="1" indent="0">
              <a:buNone/>
            </a:pPr>
            <a:r>
              <a:rPr lang="cs-CZ" dirty="0" smtClean="0"/>
              <a:t>                   </a:t>
            </a:r>
            <a:r>
              <a:rPr lang="cs-CZ" sz="3000" dirty="0" smtClean="0"/>
              <a:t>- intenzivnější využívání </a:t>
            </a:r>
            <a:r>
              <a:rPr lang="cs-CZ" sz="3000" dirty="0" err="1" smtClean="0"/>
              <a:t>dronů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6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redator-firing-missil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1143000"/>
          </a:xfrm>
        </p:spPr>
        <p:txBody>
          <a:bodyPr/>
          <a:lstStyle/>
          <a:p>
            <a:pPr algn="ctr"/>
            <a:r>
              <a:rPr lang="cs-CZ" b="1" dirty="0" smtClean="0"/>
              <a:t>Reorganizace US </a:t>
            </a:r>
            <a:r>
              <a:rPr lang="cs-CZ" b="1" dirty="0" err="1" smtClean="0"/>
              <a:t>Army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400600"/>
          </a:xfrm>
        </p:spPr>
        <p:txBody>
          <a:bodyPr/>
          <a:lstStyle/>
          <a:p>
            <a:r>
              <a:rPr lang="cs-CZ" dirty="0" smtClean="0"/>
              <a:t>Příklad 3. a </a:t>
            </a:r>
            <a:r>
              <a:rPr lang="cs-CZ" dirty="0"/>
              <a:t>4</a:t>
            </a:r>
            <a:r>
              <a:rPr lang="cs-CZ" dirty="0" smtClean="0"/>
              <a:t>. fáze (přetrvává v 5.)</a:t>
            </a:r>
          </a:p>
          <a:p>
            <a:endParaRPr lang="cs-CZ" dirty="0" smtClean="0"/>
          </a:p>
          <a:p>
            <a:r>
              <a:rPr lang="cs-CZ" dirty="0" err="1" smtClean="0"/>
              <a:t>Forces</a:t>
            </a:r>
            <a:r>
              <a:rPr lang="cs-CZ" dirty="0" smtClean="0"/>
              <a:t> XXI Gen. </a:t>
            </a:r>
            <a:r>
              <a:rPr lang="cs-CZ" dirty="0" err="1" smtClean="0"/>
              <a:t>Schoomaker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Soběstačné </a:t>
            </a:r>
            <a:r>
              <a:rPr lang="cs-CZ" dirty="0"/>
              <a:t>brigády </a:t>
            </a:r>
            <a:r>
              <a:rPr lang="cs-CZ" dirty="0" smtClean="0"/>
              <a:t>- gen. </a:t>
            </a:r>
            <a:r>
              <a:rPr lang="cs-CZ" dirty="0" err="1" smtClean="0"/>
              <a:t>Schoomaker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Modular</a:t>
            </a:r>
            <a:r>
              <a:rPr lang="cs-CZ" dirty="0" smtClean="0"/>
              <a:t> </a:t>
            </a:r>
            <a:r>
              <a:rPr lang="cs-CZ" dirty="0" err="1"/>
              <a:t>combat</a:t>
            </a:r>
            <a:r>
              <a:rPr lang="cs-CZ" dirty="0"/>
              <a:t> </a:t>
            </a:r>
            <a:r>
              <a:rPr lang="cs-CZ" dirty="0" err="1"/>
              <a:t>brigades</a:t>
            </a:r>
            <a:r>
              <a:rPr lang="cs-CZ" dirty="0"/>
              <a:t> a </a:t>
            </a:r>
            <a:r>
              <a:rPr lang="cs-CZ" dirty="0" err="1" smtClean="0"/>
              <a:t>Modular</a:t>
            </a:r>
            <a:r>
              <a:rPr lang="cs-CZ" dirty="0" smtClean="0"/>
              <a:t> </a:t>
            </a:r>
            <a:r>
              <a:rPr lang="cs-CZ" dirty="0"/>
              <a:t>support </a:t>
            </a:r>
            <a:r>
              <a:rPr lang="cs-CZ" dirty="0" smtClean="0"/>
              <a:t>	</a:t>
            </a:r>
            <a:r>
              <a:rPr lang="cs-CZ" dirty="0" err="1" smtClean="0"/>
              <a:t>brigades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Od roku 2013 – snižování počtů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2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7" y="0"/>
            <a:ext cx="8944749" cy="6741368"/>
          </a:xfrm>
        </p:spPr>
      </p:pic>
    </p:spTree>
    <p:extLst>
      <p:ext uri="{BB962C8B-B14F-4D97-AF65-F5344CB8AC3E}">
        <p14:creationId xmlns:p14="http://schemas.microsoft.com/office/powerpoint/2010/main" val="15374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Východiska USA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184576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Po konci studené války – supervelmoc</a:t>
            </a:r>
          </a:p>
          <a:p>
            <a:pPr lvl="1"/>
            <a:r>
              <a:rPr lang="cs-CZ" dirty="0" smtClean="0"/>
              <a:t>Vyzyvatelé: Čína a Rusko</a:t>
            </a:r>
          </a:p>
          <a:p>
            <a:endParaRPr lang="cs-CZ" dirty="0"/>
          </a:p>
          <a:p>
            <a:r>
              <a:rPr lang="cs-CZ" dirty="0" smtClean="0"/>
              <a:t>Globální projekce (vojenské) moci</a:t>
            </a:r>
          </a:p>
          <a:p>
            <a:endParaRPr lang="cs-CZ" dirty="0"/>
          </a:p>
          <a:p>
            <a:r>
              <a:rPr lang="cs-CZ" dirty="0" smtClean="0"/>
              <a:t>Nejvyšší výdaje na obranu – ale snižování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535424" cy="2301240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68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algn="ctr"/>
            <a:r>
              <a:rPr lang="cs-CZ" b="1" dirty="0" smtClean="0"/>
              <a:t>Struktura americké armády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U.S. </a:t>
            </a:r>
            <a:r>
              <a:rPr lang="cs-CZ" dirty="0" err="1" smtClean="0"/>
              <a:t>Army</a:t>
            </a:r>
            <a:r>
              <a:rPr lang="cs-CZ" dirty="0" smtClean="0"/>
              <a:t> – pozemní složka</a:t>
            </a:r>
          </a:p>
          <a:p>
            <a:r>
              <a:rPr lang="cs-CZ" dirty="0" smtClean="0"/>
              <a:t>U.S. Navy – námořnictvo</a:t>
            </a:r>
          </a:p>
          <a:p>
            <a:r>
              <a:rPr lang="cs-CZ" dirty="0" smtClean="0"/>
              <a:t>U.S. </a:t>
            </a:r>
            <a:r>
              <a:rPr lang="cs-CZ" dirty="0" err="1" smtClean="0"/>
              <a:t>Marines</a:t>
            </a:r>
            <a:r>
              <a:rPr lang="cs-CZ" dirty="0" smtClean="0"/>
              <a:t> </a:t>
            </a:r>
            <a:r>
              <a:rPr lang="cs-CZ" dirty="0" err="1" smtClean="0"/>
              <a:t>Corps</a:t>
            </a:r>
            <a:r>
              <a:rPr lang="cs-CZ" dirty="0" smtClean="0"/>
              <a:t> – obojživelné 	a 	expediční operace</a:t>
            </a:r>
          </a:p>
          <a:p>
            <a:r>
              <a:rPr lang="cs-CZ" dirty="0" smtClean="0"/>
              <a:t>U.S. Air </a:t>
            </a:r>
            <a:r>
              <a:rPr lang="cs-CZ" dirty="0" err="1" smtClean="0"/>
              <a:t>Force</a:t>
            </a:r>
            <a:r>
              <a:rPr lang="cs-CZ" dirty="0" smtClean="0"/>
              <a:t> – letectvo</a:t>
            </a:r>
          </a:p>
          <a:p>
            <a:pPr marL="36576" indent="0">
              <a:buNone/>
            </a:pPr>
            <a:endParaRPr lang="cs-CZ" dirty="0"/>
          </a:p>
          <a:p>
            <a:pPr marL="36576" indent="0">
              <a:buNone/>
            </a:pPr>
            <a:r>
              <a:rPr lang="cs-CZ" dirty="0" smtClean="0"/>
              <a:t>(U.S. Coast </a:t>
            </a:r>
            <a:r>
              <a:rPr lang="cs-CZ" dirty="0" err="1" smtClean="0"/>
              <a:t>Guard</a:t>
            </a:r>
            <a:r>
              <a:rPr lang="cs-CZ" dirty="0" smtClean="0"/>
              <a:t> – min. vnitřní </a:t>
            </a:r>
            <a:r>
              <a:rPr lang="cs-CZ" dirty="0" err="1" smtClean="0"/>
              <a:t>bezp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1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/>
          <a:lstStyle/>
          <a:p>
            <a:pPr algn="ctr"/>
            <a:r>
              <a:rPr lang="cs-CZ" b="1" dirty="0"/>
              <a:t>Struktura americké armády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316"/>
            <a:ext cx="9144000" cy="3422393"/>
          </a:xfrm>
        </p:spPr>
      </p:pic>
    </p:spTree>
    <p:extLst>
      <p:ext uri="{BB962C8B-B14F-4D97-AF65-F5344CB8AC3E}">
        <p14:creationId xmlns:p14="http://schemas.microsoft.com/office/powerpoint/2010/main" val="34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1" y="260648"/>
            <a:ext cx="9158081" cy="6081539"/>
          </a:xfrm>
        </p:spPr>
      </p:pic>
    </p:spTree>
    <p:extLst>
      <p:ext uri="{BB962C8B-B14F-4D97-AF65-F5344CB8AC3E}">
        <p14:creationId xmlns:p14="http://schemas.microsoft.com/office/powerpoint/2010/main" val="163853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7081" cy="5721499"/>
          </a:xfrm>
        </p:spPr>
      </p:pic>
    </p:spTree>
    <p:extLst>
      <p:ext uri="{BB962C8B-B14F-4D97-AF65-F5344CB8AC3E}">
        <p14:creationId xmlns:p14="http://schemas.microsoft.com/office/powerpoint/2010/main" val="216380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64298" cy="5235105"/>
          </a:xfrm>
        </p:spPr>
      </p:pic>
    </p:spTree>
    <p:extLst>
      <p:ext uri="{BB962C8B-B14F-4D97-AF65-F5344CB8AC3E}">
        <p14:creationId xmlns:p14="http://schemas.microsoft.com/office/powerpoint/2010/main" val="193817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2410" y="205185"/>
            <a:ext cx="9196410" cy="6119416"/>
          </a:xfrm>
        </p:spPr>
      </p:pic>
    </p:spTree>
    <p:extLst>
      <p:ext uri="{BB962C8B-B14F-4D97-AF65-F5344CB8AC3E}">
        <p14:creationId xmlns:p14="http://schemas.microsoft.com/office/powerpoint/2010/main" val="3837685315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493</TotalTime>
  <Words>426</Words>
  <Application>Microsoft Office PowerPoint</Application>
  <PresentationFormat>Předvádění na obrazovce (4:3)</PresentationFormat>
  <Paragraphs>135</Paragraphs>
  <Slides>30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Technický</vt:lpstr>
      <vt:lpstr>USA  a  RMA</vt:lpstr>
      <vt:lpstr>Prezentace aplikace PowerPoint</vt:lpstr>
      <vt:lpstr>Východiska USA</vt:lpstr>
      <vt:lpstr>Struktura americké armády</vt:lpstr>
      <vt:lpstr>Struktura americké armády</vt:lpstr>
      <vt:lpstr>Prezentace aplikace PowerPoint</vt:lpstr>
      <vt:lpstr>Prezentace aplikace PowerPoint</vt:lpstr>
      <vt:lpstr>Prezentace aplikace PowerPoint</vt:lpstr>
      <vt:lpstr>Prezentace aplikace PowerPoint</vt:lpstr>
      <vt:lpstr>Jednotná bojová velitelství</vt:lpstr>
      <vt:lpstr>Prezentace aplikace PowerPoint</vt:lpstr>
      <vt:lpstr>Prezentace aplikace PowerPoint</vt:lpstr>
      <vt:lpstr>Charakter americké armády</vt:lpstr>
      <vt:lpstr>Periodizace RMA v USA</vt:lpstr>
      <vt:lpstr>1) Přípravná fáze</vt:lpstr>
      <vt:lpstr>Prezentace aplikace PowerPoint</vt:lpstr>
      <vt:lpstr>2) Uchopení změn</vt:lpstr>
      <vt:lpstr>Prezentace aplikace PowerPoint</vt:lpstr>
      <vt:lpstr>3) Technofilie</vt:lpstr>
      <vt:lpstr>Prezentace aplikace PowerPoint</vt:lpstr>
      <vt:lpstr>System-of-systems</vt:lpstr>
      <vt:lpstr>Network Centric Warfare</vt:lpstr>
      <vt:lpstr>Prezentace aplikace PowerPoint</vt:lpstr>
      <vt:lpstr>4) Transformace obrany</vt:lpstr>
      <vt:lpstr>Prezentace aplikace PowerPoint</vt:lpstr>
      <vt:lpstr>5) Modernizace „plus“</vt:lpstr>
      <vt:lpstr>Prezentace aplikace PowerPoint</vt:lpstr>
      <vt:lpstr>Reorganizace US Army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 a  RMA</dc:title>
  <dc:creator>Jakub</dc:creator>
  <cp:lastModifiedBy>admw7</cp:lastModifiedBy>
  <cp:revision>51</cp:revision>
  <dcterms:created xsi:type="dcterms:W3CDTF">2016-04-03T18:46:40Z</dcterms:created>
  <dcterms:modified xsi:type="dcterms:W3CDTF">2016-04-12T10:35:12Z</dcterms:modified>
</cp:coreProperties>
</file>