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A021F9F-D1D0-4A2C-B77C-054948384BB6}" type="datetimeFigureOut">
              <a:rPr lang="ru-RU" smtClean="0"/>
              <a:t>пн 04.04.16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FC0C7AE-7680-4B39-923B-D4CE8DFB5A37}" type="slidenum">
              <a:rPr lang="ru-RU" smtClean="0"/>
              <a:t>‹#›</a:t>
            </a:fld>
            <a:endParaRPr lang="ru-RU"/>
          </a:p>
        </p:txBody>
      </p:sp>
    </p:spTree>
    <p:extLst>
      <p:ext uri="{BB962C8B-B14F-4D97-AF65-F5344CB8AC3E}">
        <p14:creationId xmlns:p14="http://schemas.microsoft.com/office/powerpoint/2010/main" val="3763746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A021F9F-D1D0-4A2C-B77C-054948384BB6}" type="datetimeFigureOut">
              <a:rPr lang="ru-RU" smtClean="0"/>
              <a:t>пн 04.04.16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FC0C7AE-7680-4B39-923B-D4CE8DFB5A37}" type="slidenum">
              <a:rPr lang="ru-RU" smtClean="0"/>
              <a:t>‹#›</a:t>
            </a:fld>
            <a:endParaRPr lang="ru-RU"/>
          </a:p>
        </p:txBody>
      </p:sp>
    </p:spTree>
    <p:extLst>
      <p:ext uri="{BB962C8B-B14F-4D97-AF65-F5344CB8AC3E}">
        <p14:creationId xmlns:p14="http://schemas.microsoft.com/office/powerpoint/2010/main" val="3605902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A021F9F-D1D0-4A2C-B77C-054948384BB6}" type="datetimeFigureOut">
              <a:rPr lang="ru-RU" smtClean="0"/>
              <a:t>пн 04.04.16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FC0C7AE-7680-4B39-923B-D4CE8DFB5A37}"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409162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A021F9F-D1D0-4A2C-B77C-054948384BB6}" type="datetimeFigureOut">
              <a:rPr lang="ru-RU" smtClean="0"/>
              <a:t>пн 04.04.16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FC0C7AE-7680-4B39-923B-D4CE8DFB5A37}" type="slidenum">
              <a:rPr lang="ru-RU" smtClean="0"/>
              <a:t>‹#›</a:t>
            </a:fld>
            <a:endParaRPr lang="ru-RU"/>
          </a:p>
        </p:txBody>
      </p:sp>
    </p:spTree>
    <p:extLst>
      <p:ext uri="{BB962C8B-B14F-4D97-AF65-F5344CB8AC3E}">
        <p14:creationId xmlns:p14="http://schemas.microsoft.com/office/powerpoint/2010/main" val="10288869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A021F9F-D1D0-4A2C-B77C-054948384BB6}" type="datetimeFigureOut">
              <a:rPr lang="ru-RU" smtClean="0"/>
              <a:t>пн 04.04.16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FC0C7AE-7680-4B39-923B-D4CE8DFB5A37}"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211591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A021F9F-D1D0-4A2C-B77C-054948384BB6}" type="datetimeFigureOut">
              <a:rPr lang="ru-RU" smtClean="0"/>
              <a:t>пн 04.04.16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FC0C7AE-7680-4B39-923B-D4CE8DFB5A37}" type="slidenum">
              <a:rPr lang="ru-RU" smtClean="0"/>
              <a:t>‹#›</a:t>
            </a:fld>
            <a:endParaRPr lang="ru-RU"/>
          </a:p>
        </p:txBody>
      </p:sp>
    </p:spTree>
    <p:extLst>
      <p:ext uri="{BB962C8B-B14F-4D97-AF65-F5344CB8AC3E}">
        <p14:creationId xmlns:p14="http://schemas.microsoft.com/office/powerpoint/2010/main" val="23020591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A021F9F-D1D0-4A2C-B77C-054948384BB6}" type="datetimeFigureOut">
              <a:rPr lang="ru-RU" smtClean="0"/>
              <a:t>пн 04.04.16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FC0C7AE-7680-4B39-923B-D4CE8DFB5A37}" type="slidenum">
              <a:rPr lang="ru-RU" smtClean="0"/>
              <a:t>‹#›</a:t>
            </a:fld>
            <a:endParaRPr lang="ru-RU"/>
          </a:p>
        </p:txBody>
      </p:sp>
    </p:spTree>
    <p:extLst>
      <p:ext uri="{BB962C8B-B14F-4D97-AF65-F5344CB8AC3E}">
        <p14:creationId xmlns:p14="http://schemas.microsoft.com/office/powerpoint/2010/main" val="5039354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A021F9F-D1D0-4A2C-B77C-054948384BB6}" type="datetimeFigureOut">
              <a:rPr lang="ru-RU" smtClean="0"/>
              <a:t>пн 04.04.16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FC0C7AE-7680-4B39-923B-D4CE8DFB5A37}" type="slidenum">
              <a:rPr lang="ru-RU" smtClean="0"/>
              <a:t>‹#›</a:t>
            </a:fld>
            <a:endParaRPr lang="ru-RU"/>
          </a:p>
        </p:txBody>
      </p:sp>
    </p:spTree>
    <p:extLst>
      <p:ext uri="{BB962C8B-B14F-4D97-AF65-F5344CB8AC3E}">
        <p14:creationId xmlns:p14="http://schemas.microsoft.com/office/powerpoint/2010/main" val="2569567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A021F9F-D1D0-4A2C-B77C-054948384BB6}" type="datetimeFigureOut">
              <a:rPr lang="ru-RU" smtClean="0"/>
              <a:t>пн 04.04.16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FC0C7AE-7680-4B39-923B-D4CE8DFB5A37}" type="slidenum">
              <a:rPr lang="ru-RU" smtClean="0"/>
              <a:t>‹#›</a:t>
            </a:fld>
            <a:endParaRPr lang="ru-RU"/>
          </a:p>
        </p:txBody>
      </p:sp>
    </p:spTree>
    <p:extLst>
      <p:ext uri="{BB962C8B-B14F-4D97-AF65-F5344CB8AC3E}">
        <p14:creationId xmlns:p14="http://schemas.microsoft.com/office/powerpoint/2010/main" val="2414020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A021F9F-D1D0-4A2C-B77C-054948384BB6}" type="datetimeFigureOut">
              <a:rPr lang="ru-RU" smtClean="0"/>
              <a:t>пн 04.04.16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FC0C7AE-7680-4B39-923B-D4CE8DFB5A37}" type="slidenum">
              <a:rPr lang="ru-RU" smtClean="0"/>
              <a:t>‹#›</a:t>
            </a:fld>
            <a:endParaRPr lang="ru-RU"/>
          </a:p>
        </p:txBody>
      </p:sp>
    </p:spTree>
    <p:extLst>
      <p:ext uri="{BB962C8B-B14F-4D97-AF65-F5344CB8AC3E}">
        <p14:creationId xmlns:p14="http://schemas.microsoft.com/office/powerpoint/2010/main" val="4171736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A021F9F-D1D0-4A2C-B77C-054948384BB6}" type="datetimeFigureOut">
              <a:rPr lang="ru-RU" smtClean="0"/>
              <a:t>пн 04.04.16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FC0C7AE-7680-4B39-923B-D4CE8DFB5A37}" type="slidenum">
              <a:rPr lang="ru-RU" smtClean="0"/>
              <a:t>‹#›</a:t>
            </a:fld>
            <a:endParaRPr lang="ru-RU"/>
          </a:p>
        </p:txBody>
      </p:sp>
    </p:spTree>
    <p:extLst>
      <p:ext uri="{BB962C8B-B14F-4D97-AF65-F5344CB8AC3E}">
        <p14:creationId xmlns:p14="http://schemas.microsoft.com/office/powerpoint/2010/main" val="2619360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A021F9F-D1D0-4A2C-B77C-054948384BB6}" type="datetimeFigureOut">
              <a:rPr lang="ru-RU" smtClean="0"/>
              <a:t>пн 04.04.16</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FC0C7AE-7680-4B39-923B-D4CE8DFB5A37}" type="slidenum">
              <a:rPr lang="ru-RU" smtClean="0"/>
              <a:t>‹#›</a:t>
            </a:fld>
            <a:endParaRPr lang="ru-RU"/>
          </a:p>
        </p:txBody>
      </p:sp>
    </p:spTree>
    <p:extLst>
      <p:ext uri="{BB962C8B-B14F-4D97-AF65-F5344CB8AC3E}">
        <p14:creationId xmlns:p14="http://schemas.microsoft.com/office/powerpoint/2010/main" val="2809619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A021F9F-D1D0-4A2C-B77C-054948384BB6}" type="datetimeFigureOut">
              <a:rPr lang="ru-RU" smtClean="0"/>
              <a:t>пн 04.04.16</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FC0C7AE-7680-4B39-923B-D4CE8DFB5A37}" type="slidenum">
              <a:rPr lang="ru-RU" smtClean="0"/>
              <a:t>‹#›</a:t>
            </a:fld>
            <a:endParaRPr lang="ru-RU"/>
          </a:p>
        </p:txBody>
      </p:sp>
    </p:spTree>
    <p:extLst>
      <p:ext uri="{BB962C8B-B14F-4D97-AF65-F5344CB8AC3E}">
        <p14:creationId xmlns:p14="http://schemas.microsoft.com/office/powerpoint/2010/main" val="2875794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021F9F-D1D0-4A2C-B77C-054948384BB6}" type="datetimeFigureOut">
              <a:rPr lang="ru-RU" smtClean="0"/>
              <a:t>пн 04.04.16</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FC0C7AE-7680-4B39-923B-D4CE8DFB5A37}" type="slidenum">
              <a:rPr lang="ru-RU" smtClean="0"/>
              <a:t>‹#›</a:t>
            </a:fld>
            <a:endParaRPr lang="ru-RU"/>
          </a:p>
        </p:txBody>
      </p:sp>
    </p:spTree>
    <p:extLst>
      <p:ext uri="{BB962C8B-B14F-4D97-AF65-F5344CB8AC3E}">
        <p14:creationId xmlns:p14="http://schemas.microsoft.com/office/powerpoint/2010/main" val="2899293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DA021F9F-D1D0-4A2C-B77C-054948384BB6}" type="datetimeFigureOut">
              <a:rPr lang="ru-RU" smtClean="0"/>
              <a:t>пн 04.04.16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FC0C7AE-7680-4B39-923B-D4CE8DFB5A37}" type="slidenum">
              <a:rPr lang="ru-RU" smtClean="0"/>
              <a:t>‹#›</a:t>
            </a:fld>
            <a:endParaRPr lang="ru-RU"/>
          </a:p>
        </p:txBody>
      </p:sp>
    </p:spTree>
    <p:extLst>
      <p:ext uri="{BB962C8B-B14F-4D97-AF65-F5344CB8AC3E}">
        <p14:creationId xmlns:p14="http://schemas.microsoft.com/office/powerpoint/2010/main" val="2498140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A021F9F-D1D0-4A2C-B77C-054948384BB6}" type="datetimeFigureOut">
              <a:rPr lang="ru-RU" smtClean="0"/>
              <a:t>пн 04.04.16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FC0C7AE-7680-4B39-923B-D4CE8DFB5A37}" type="slidenum">
              <a:rPr lang="ru-RU" smtClean="0"/>
              <a:t>‹#›</a:t>
            </a:fld>
            <a:endParaRPr lang="ru-RU"/>
          </a:p>
        </p:txBody>
      </p:sp>
    </p:spTree>
    <p:extLst>
      <p:ext uri="{BB962C8B-B14F-4D97-AF65-F5344CB8AC3E}">
        <p14:creationId xmlns:p14="http://schemas.microsoft.com/office/powerpoint/2010/main" val="306160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A021F9F-D1D0-4A2C-B77C-054948384BB6}" type="datetimeFigureOut">
              <a:rPr lang="ru-RU" smtClean="0"/>
              <a:t>пн 04.04.16</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FC0C7AE-7680-4B39-923B-D4CE8DFB5A37}" type="slidenum">
              <a:rPr lang="ru-RU" smtClean="0"/>
              <a:t>‹#›</a:t>
            </a:fld>
            <a:endParaRPr lang="ru-RU"/>
          </a:p>
        </p:txBody>
      </p:sp>
    </p:spTree>
    <p:extLst>
      <p:ext uri="{BB962C8B-B14F-4D97-AF65-F5344CB8AC3E}">
        <p14:creationId xmlns:p14="http://schemas.microsoft.com/office/powerpoint/2010/main" val="19863372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8173" y="668740"/>
            <a:ext cx="9935569" cy="3111689"/>
          </a:xfrm>
        </p:spPr>
        <p:txBody>
          <a:bodyPr/>
          <a:lstStyle/>
          <a:p>
            <a:pPr algn="ctr">
              <a:lnSpc>
                <a:spcPct val="150000"/>
              </a:lnSpc>
            </a:pP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Copying and Learning from Outsiders?</a:t>
            </a:r>
            <a:b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b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Assessing Diffusion from Transnational Insurgents in the Chechen Wars</a:t>
            </a:r>
            <a:b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b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Kristin M. Bakke</a:t>
            </a:r>
            <a:endParaRPr lang="ru-RU" sz="2800"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382138" y="4378379"/>
            <a:ext cx="10235820" cy="2077012"/>
          </a:xfrm>
        </p:spPr>
        <p:txBody>
          <a:bodyPr>
            <a:normAutofit/>
          </a:bodyPr>
          <a:lstStyle/>
          <a:p>
            <a:r>
              <a:rPr lang="en-US" sz="2000" b="1" dirty="0" smtClean="0">
                <a:solidFill>
                  <a:schemeClr val="tx1">
                    <a:lumMod val="95000"/>
                    <a:lumOff val="5000"/>
                  </a:schemeClr>
                </a:solidFill>
                <a:latin typeface="Times New Roman" panose="02020603050405020304" pitchFamily="18" charset="0"/>
                <a:cs typeface="Times New Roman" panose="02020603050405020304" pitchFamily="18" charset="0"/>
              </a:rPr>
              <a:t>MVZ</a:t>
            </a:r>
            <a:r>
              <a:rPr lang="ru-RU" sz="2000" b="1" dirty="0" smtClean="0">
                <a:solidFill>
                  <a:schemeClr val="tx1">
                    <a:lumMod val="95000"/>
                    <a:lumOff val="5000"/>
                  </a:schemeClr>
                </a:solidFill>
                <a:latin typeface="Times New Roman" panose="02020603050405020304" pitchFamily="18" charset="0"/>
                <a:cs typeface="Times New Roman" panose="02020603050405020304" pitchFamily="18" charset="0"/>
              </a:rPr>
              <a:t>489</a:t>
            </a:r>
            <a:endParaRPr lang="en-US" sz="2000" b="1"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000" b="1" dirty="0" smtClean="0">
                <a:solidFill>
                  <a:schemeClr val="tx1">
                    <a:lumMod val="95000"/>
                    <a:lumOff val="5000"/>
                  </a:schemeClr>
                </a:solidFill>
                <a:latin typeface="Times New Roman" panose="02020603050405020304" pitchFamily="18" charset="0"/>
                <a:cs typeface="Times New Roman" panose="02020603050405020304" pitchFamily="18" charset="0"/>
              </a:rPr>
              <a:t>Anna </a:t>
            </a:r>
            <a:r>
              <a:rPr lang="en-US" sz="2000" b="1" dirty="0" err="1" smtClean="0">
                <a:solidFill>
                  <a:schemeClr val="tx1">
                    <a:lumMod val="95000"/>
                    <a:lumOff val="5000"/>
                  </a:schemeClr>
                </a:solidFill>
                <a:latin typeface="Times New Roman" panose="02020603050405020304" pitchFamily="18" charset="0"/>
                <a:cs typeface="Times New Roman" panose="02020603050405020304" pitchFamily="18" charset="0"/>
              </a:rPr>
              <a:t>Kosenko</a:t>
            </a:r>
            <a:r>
              <a:rPr lang="en-US" sz="2000" b="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cs-CZ" sz="2000" b="1" dirty="0" smtClean="0">
                <a:solidFill>
                  <a:schemeClr val="tx1">
                    <a:lumMod val="95000"/>
                    <a:lumOff val="5000"/>
                  </a:schemeClr>
                </a:solidFill>
                <a:latin typeface="Times New Roman" panose="02020603050405020304" pitchFamily="18" charset="0"/>
                <a:cs typeface="Times New Roman" panose="02020603050405020304" pitchFamily="18" charset="0"/>
              </a:rPr>
              <a:t>UČO</a:t>
            </a:r>
            <a:r>
              <a:rPr lang="ru-RU" sz="2000" b="1" dirty="0" smtClean="0">
                <a:solidFill>
                  <a:schemeClr val="tx1">
                    <a:lumMod val="95000"/>
                    <a:lumOff val="5000"/>
                  </a:schemeClr>
                </a:solidFill>
                <a:latin typeface="Times New Roman" panose="02020603050405020304" pitchFamily="18" charset="0"/>
                <a:cs typeface="Times New Roman" panose="02020603050405020304" pitchFamily="18" charset="0"/>
              </a:rPr>
              <a:t>: 454888</a:t>
            </a:r>
            <a:endParaRPr lang="ru-RU" sz="2000"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1923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32765" y="2893326"/>
            <a:ext cx="8161360" cy="4087504"/>
          </a:xfrm>
        </p:spPr>
        <p:txBody>
          <a:bodyPr/>
          <a:lstStyle/>
          <a:p>
            <a:pPr algn="l">
              <a:lnSpc>
                <a:spcPct val="150000"/>
              </a:lnSpc>
            </a:pPr>
            <a:r>
              <a:rPr lang="uk-UA" sz="2000" dirty="0" smtClean="0">
                <a:solidFill>
                  <a:srgbClr val="002060"/>
                </a:solidFill>
                <a:latin typeface="Times New Roman" panose="02020603050405020304" pitchFamily="18" charset="0"/>
                <a:cs typeface="Times New Roman" panose="02020603050405020304" pitchFamily="18" charset="0"/>
              </a:rPr>
              <a:t/>
            </a:r>
            <a:br>
              <a:rPr lang="uk-UA" sz="2000" dirty="0" smtClean="0">
                <a:solidFill>
                  <a:srgbClr val="002060"/>
                </a:solidFill>
                <a:latin typeface="Times New Roman" panose="02020603050405020304" pitchFamily="18" charset="0"/>
                <a:cs typeface="Times New Roman" panose="02020603050405020304" pitchFamily="18" charset="0"/>
              </a:rPr>
            </a:br>
            <a:r>
              <a:rPr lang="ru-RU" sz="2000" dirty="0" smtClean="0">
                <a:solidFill>
                  <a:srgbClr val="002060"/>
                </a:solidFill>
                <a:latin typeface="Times New Roman" panose="02020603050405020304" pitchFamily="18" charset="0"/>
                <a:cs typeface="Times New Roman" panose="02020603050405020304" pitchFamily="18" charset="0"/>
              </a:rPr>
              <a:t/>
            </a:r>
            <a:br>
              <a:rPr lang="ru-RU" sz="2000" dirty="0" smtClean="0">
                <a:solidFill>
                  <a:srgbClr val="002060"/>
                </a:solidFill>
                <a:latin typeface="Times New Roman" panose="02020603050405020304" pitchFamily="18" charset="0"/>
                <a:cs typeface="Times New Roman" panose="02020603050405020304" pitchFamily="18" charset="0"/>
              </a:rPr>
            </a:br>
            <a:r>
              <a:rPr lang="en-US" sz="1800" dirty="0">
                <a:solidFill>
                  <a:schemeClr val="bg2">
                    <a:lumMod val="10000"/>
                  </a:schemeClr>
                </a:solidFill>
                <a:latin typeface="Times New Roman" panose="02020603050405020304" pitchFamily="18" charset="0"/>
                <a:cs typeface="Times New Roman" panose="02020603050405020304" pitchFamily="18" charset="0"/>
              </a:rPr>
              <a:t/>
            </a:r>
            <a:br>
              <a:rPr lang="en-US" sz="1800" dirty="0">
                <a:solidFill>
                  <a:schemeClr val="bg2">
                    <a:lumMod val="10000"/>
                  </a:schemeClr>
                </a:solidFill>
                <a:latin typeface="Times New Roman" panose="02020603050405020304" pitchFamily="18" charset="0"/>
                <a:cs typeface="Times New Roman" panose="02020603050405020304" pitchFamily="18" charset="0"/>
              </a:rPr>
            </a:br>
            <a:r>
              <a:rPr lang="cs-CZ" sz="2000" dirty="0" smtClean="0">
                <a:solidFill>
                  <a:schemeClr val="bg2">
                    <a:lumMod val="10000"/>
                  </a:schemeClr>
                </a:solidFill>
                <a:latin typeface="Times New Roman" panose="02020603050405020304" pitchFamily="18" charset="0"/>
                <a:cs typeface="Times New Roman" panose="02020603050405020304" pitchFamily="18" charset="0"/>
              </a:rPr>
              <a:t/>
            </a:r>
            <a:br>
              <a:rPr lang="cs-CZ" sz="2000" dirty="0" smtClean="0">
                <a:solidFill>
                  <a:schemeClr val="bg2">
                    <a:lumMod val="10000"/>
                  </a:schemeClr>
                </a:solidFill>
                <a:latin typeface="Times New Roman" panose="02020603050405020304" pitchFamily="18" charset="0"/>
                <a:cs typeface="Times New Roman" panose="02020603050405020304" pitchFamily="18" charset="0"/>
              </a:rPr>
            </a:br>
            <a:endParaRPr lang="ru-RU" sz="2000" dirty="0">
              <a:solidFill>
                <a:schemeClr val="bg2">
                  <a:lumMod val="10000"/>
                </a:schemeClr>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3589361" y="2565779"/>
            <a:ext cx="4367284" cy="764275"/>
          </a:xfrm>
          <a:prstGeom prst="rect">
            <a:avLst/>
          </a:prstGeom>
          <a:noFill/>
        </p:spPr>
        <p:txBody>
          <a:bodyPr wrap="square" rtlCol="0">
            <a:spAutoFit/>
          </a:bodyPr>
          <a:lstStyle/>
          <a:p>
            <a:endParaRPr lang="ru-RU" dirty="0"/>
          </a:p>
        </p:txBody>
      </p:sp>
    </p:spTree>
    <p:extLst>
      <p:ext uri="{BB962C8B-B14F-4D97-AF65-F5344CB8AC3E}">
        <p14:creationId xmlns:p14="http://schemas.microsoft.com/office/powerpoint/2010/main" val="514729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73456" y="2565779"/>
            <a:ext cx="10331356" cy="3684896"/>
          </a:xfrm>
        </p:spPr>
        <p:txBody>
          <a:bodyPr/>
          <a:lstStyle/>
          <a:p>
            <a:pPr marL="342900" indent="-342900" algn="l">
              <a:lnSpc>
                <a:spcPct val="150000"/>
              </a:lnSpc>
              <a:buFont typeface="Arial" panose="020B0604020202020204" pitchFamily="34" charset="0"/>
              <a:buChar char="•"/>
            </a:pPr>
            <a:r>
              <a:rPr lang="en-US" sz="2000" dirty="0" smtClean="0">
                <a:solidFill>
                  <a:srgbClr val="002060"/>
                </a:solidFill>
                <a:latin typeface="Times New Roman" panose="02020603050405020304" pitchFamily="18" charset="0"/>
                <a:cs typeface="Times New Roman" panose="02020603050405020304" pitchFamily="18" charset="0"/>
              </a:rPr>
              <a:t>Background</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a:t>
            </a:r>
            <a:r>
              <a:rPr lang="cs-CZ"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research of transnational terrorism</a:t>
            </a:r>
            <a:r>
              <a:rPr lang="ru-RU"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and its connection with intra-state conflicts on the example of the Chechen wars</a:t>
            </a:r>
            <a:r>
              <a:rPr lang="ru-RU" sz="2000" dirty="0" smtClean="0">
                <a:solidFill>
                  <a:schemeClr val="tx1">
                    <a:lumMod val="95000"/>
                    <a:lumOff val="5000"/>
                  </a:schemeClr>
                </a:solidFill>
                <a:latin typeface="Times New Roman" panose="02020603050405020304" pitchFamily="18" charset="0"/>
                <a:cs typeface="Times New Roman" panose="02020603050405020304" pitchFamily="18" charset="0"/>
              </a:rPr>
              <a:t>.</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r>
            <a:b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en-US" sz="2000" dirty="0" smtClean="0">
                <a:solidFill>
                  <a:srgbClr val="002060"/>
                </a:solidFill>
                <a:latin typeface="Times New Roman" panose="02020603050405020304" pitchFamily="18" charset="0"/>
                <a:cs typeface="Times New Roman" panose="02020603050405020304" pitchFamily="18" charset="0"/>
              </a:rPr>
              <a:t>The purposes of the study</a:t>
            </a:r>
            <a:r>
              <a:rPr lang="ru-RU" sz="2000" dirty="0" smtClean="0">
                <a:solidFill>
                  <a:srgbClr val="002060"/>
                </a:solidFill>
                <a:latin typeface="Times New Roman" panose="02020603050405020304" pitchFamily="18" charset="0"/>
                <a:cs typeface="Times New Roman" panose="02020603050405020304" pitchFamily="18" charset="0"/>
              </a:rPr>
              <a:t>:</a:t>
            </a:r>
            <a:br>
              <a:rPr lang="ru-RU" sz="2000" dirty="0" smtClean="0">
                <a:solidFill>
                  <a:srgbClr val="002060"/>
                </a:solidFill>
                <a:latin typeface="Times New Roman" panose="02020603050405020304" pitchFamily="18" charset="0"/>
                <a:cs typeface="Times New Roman" panose="02020603050405020304" pitchFamily="18" charset="0"/>
              </a:rPr>
            </a:br>
            <a:r>
              <a:rPr lang="ru-RU"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to define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the concept of transnational </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rebels</a:t>
            </a:r>
            <a:r>
              <a:rPr lang="uk-UA" sz="2000" dirty="0" smtClean="0">
                <a:solidFill>
                  <a:schemeClr val="tx1">
                    <a:lumMod val="95000"/>
                    <a:lumOff val="5000"/>
                  </a:schemeClr>
                </a:solidFill>
                <a:latin typeface="Times New Roman" panose="02020603050405020304" pitchFamily="18" charset="0"/>
                <a:cs typeface="Times New Roman" panose="02020603050405020304" pitchFamily="18" charset="0"/>
              </a:rPr>
              <a:t>;</a:t>
            </a:r>
            <a:br>
              <a:rPr lang="uk-UA" sz="2000"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to analyze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the role of transnational insurgents in intrastate conflicts</a:t>
            </a:r>
            <a:r>
              <a:rPr lang="ru-RU" sz="2000" dirty="0" smtClean="0">
                <a:solidFill>
                  <a:srgbClr val="002060"/>
                </a:solidFill>
                <a:latin typeface="Times New Roman" panose="02020603050405020304" pitchFamily="18" charset="0"/>
                <a:cs typeface="Times New Roman" panose="02020603050405020304" pitchFamily="18" charset="0"/>
              </a:rPr>
              <a:t/>
            </a:r>
            <a:br>
              <a:rPr lang="ru-RU" sz="2000" dirty="0" smtClean="0">
                <a:solidFill>
                  <a:srgbClr val="002060"/>
                </a:solidFill>
                <a:latin typeface="Times New Roman" panose="02020603050405020304" pitchFamily="18" charset="0"/>
                <a:cs typeface="Times New Roman" panose="02020603050405020304" pitchFamily="18" charset="0"/>
              </a:rPr>
            </a:br>
            <a:r>
              <a:rPr lang="ru-RU" sz="2000" dirty="0" smtClean="0">
                <a:solidFill>
                  <a:srgbClr val="002060"/>
                </a:solidFill>
                <a:latin typeface="Times New Roman" panose="02020603050405020304" pitchFamily="18" charset="0"/>
                <a:cs typeface="Times New Roman" panose="02020603050405020304" pitchFamily="18" charset="0"/>
              </a:rPr>
              <a:t>-</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to analyze the diffusion mechanisms through which transnational insurgents affect domestic challengers to the state  and what tools are used in this</a:t>
            </a:r>
            <a:r>
              <a:rPr lang="uk-UA" sz="2000" dirty="0" smtClean="0">
                <a:solidFill>
                  <a:schemeClr val="tx1">
                    <a:lumMod val="95000"/>
                    <a:lumOff val="5000"/>
                  </a:schemeClr>
                </a:solidFill>
                <a:latin typeface="Times New Roman" panose="02020603050405020304" pitchFamily="18" charset="0"/>
                <a:cs typeface="Times New Roman" panose="02020603050405020304" pitchFamily="18" charset="0"/>
              </a:rPr>
              <a:t>;</a:t>
            </a:r>
            <a:br>
              <a:rPr lang="uk-UA" sz="2000"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2000" dirty="0" smtClean="0">
                <a:solidFill>
                  <a:schemeClr val="tx1">
                    <a:lumMod val="95000"/>
                    <a:lumOff val="5000"/>
                  </a:schemeClr>
                </a:solidFill>
                <a:latin typeface="Times New Roman" panose="02020603050405020304" pitchFamily="18" charset="0"/>
                <a:cs typeface="Times New Roman" panose="02020603050405020304" pitchFamily="18" charset="0"/>
              </a:rPr>
              <a:t>-</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to explain how armed transnational non-state actors, which I refer to</a:t>
            </a:r>
            <a:r>
              <a:rPr lang="uk-UA"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as transnational insurgents, influence the domestic challengers to the state. </a:t>
            </a:r>
            <a:r>
              <a:rPr lang="ru-RU" sz="2000" dirty="0" smtClean="0">
                <a:solidFill>
                  <a:schemeClr val="tx1">
                    <a:lumMod val="95000"/>
                    <a:lumOff val="5000"/>
                  </a:schemeClr>
                </a:solidFill>
                <a:latin typeface="Times New Roman" panose="02020603050405020304" pitchFamily="18" charset="0"/>
                <a:cs typeface="Times New Roman" panose="02020603050405020304" pitchFamily="18" charset="0"/>
              </a:rPr>
              <a:t/>
            </a:r>
            <a:br>
              <a:rPr lang="ru-RU" sz="2000"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ru-RU" sz="2000" dirty="0" smtClean="0">
                <a:solidFill>
                  <a:schemeClr val="tx1">
                    <a:lumMod val="95000"/>
                    <a:lumOff val="5000"/>
                  </a:schemeClr>
                </a:solidFill>
                <a:latin typeface="Times New Roman" panose="02020603050405020304" pitchFamily="18" charset="0"/>
                <a:cs typeface="Times New Roman" panose="02020603050405020304" pitchFamily="18" charset="0"/>
              </a:rPr>
              <a:t>-</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uk-UA"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cs-CZ" sz="2000" dirty="0" smtClean="0">
                <a:solidFill>
                  <a:schemeClr val="tx1">
                    <a:lumMod val="95000"/>
                    <a:lumOff val="5000"/>
                  </a:schemeClr>
                </a:solidFill>
                <a:latin typeface="Times New Roman" panose="02020603050405020304" pitchFamily="18" charset="0"/>
                <a:cs typeface="Times New Roman" panose="02020603050405020304" pitchFamily="18" charset="0"/>
              </a:rPr>
              <a:t>to analyze </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the domestic dynamics of the transnational relations of</a:t>
            </a:r>
            <a:b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intrastate conflicts</a:t>
            </a:r>
            <a:r>
              <a:rPr lang="uk-UA" sz="2000" dirty="0" smtClean="0">
                <a:solidFill>
                  <a:schemeClr val="tx1">
                    <a:lumMod val="95000"/>
                    <a:lumOff val="5000"/>
                  </a:schemeClr>
                </a:solidFill>
                <a:latin typeface="Times New Roman" panose="02020603050405020304" pitchFamily="18" charset="0"/>
                <a:cs typeface="Times New Roman" panose="02020603050405020304" pitchFamily="18" charset="0"/>
              </a:rPr>
              <a:t>;</a:t>
            </a:r>
            <a:r>
              <a:rPr lang="cs-CZ" sz="2000" dirty="0" smtClean="0">
                <a:solidFill>
                  <a:schemeClr val="tx1">
                    <a:lumMod val="95000"/>
                    <a:lumOff val="5000"/>
                  </a:schemeClr>
                </a:solidFill>
                <a:latin typeface="Times New Roman" panose="02020603050405020304" pitchFamily="18" charset="0"/>
                <a:cs typeface="Times New Roman" panose="02020603050405020304" pitchFamily="18" charset="0"/>
              </a:rPr>
              <a:t/>
            </a:r>
            <a:br>
              <a:rPr lang="cs-CZ" sz="2000"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ru-RU"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to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theorize both </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the</a:t>
            </a:r>
            <a:r>
              <a:rPr lang="ru-RU"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domestic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processes that the transnational insurgents are likely to impact and the </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mechanisms</a:t>
            </a:r>
            <a:r>
              <a:rPr lang="uk-UA"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through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which they affect these processes.</a:t>
            </a:r>
            <a:endParaRPr lang="ru-RU" sz="20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8165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64777" y="603030"/>
            <a:ext cx="6564572" cy="2686080"/>
          </a:xfrm>
        </p:spPr>
        <p:txBody>
          <a:bodyPr/>
          <a:lstStyle/>
          <a:p>
            <a:pPr marL="342900" indent="-342900" algn="l">
              <a:lnSpc>
                <a:spcPct val="150000"/>
              </a:lnSpc>
              <a:buFont typeface="Arial" panose="020B0604020202020204" pitchFamily="34" charset="0"/>
              <a:buChar char="•"/>
            </a:pPr>
            <a:r>
              <a:rPr lang="ru-RU" sz="2000" dirty="0" smtClean="0">
                <a:solidFill>
                  <a:schemeClr val="tx1">
                    <a:lumMod val="95000"/>
                    <a:lumOff val="5000"/>
                  </a:schemeClr>
                </a:solidFill>
                <a:latin typeface="Times New Roman" panose="02020603050405020304" pitchFamily="18" charset="0"/>
                <a:cs typeface="Times New Roman" panose="02020603050405020304" pitchFamily="18" charset="0"/>
              </a:rPr>
              <a:t/>
            </a:r>
            <a:br>
              <a:rPr lang="ru-RU" sz="2000"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en-US" sz="2000" dirty="0" smtClean="0">
                <a:solidFill>
                  <a:srgbClr val="002060"/>
                </a:solidFill>
                <a:latin typeface="Times New Roman" panose="02020603050405020304" pitchFamily="18" charset="0"/>
                <a:cs typeface="Times New Roman" panose="02020603050405020304" pitchFamily="18" charset="0"/>
              </a:rPr>
              <a:t>Hypothesis</a:t>
            </a:r>
            <a:r>
              <a:rPr lang="ru-RU" sz="2000" dirty="0" smtClean="0">
                <a:solidFill>
                  <a:srgbClr val="002060"/>
                </a:solidFill>
                <a:latin typeface="Times New Roman" panose="02020603050405020304" pitchFamily="18" charset="0"/>
                <a:cs typeface="Times New Roman" panose="02020603050405020304" pitchFamily="18" charset="0"/>
              </a:rPr>
              <a:t> </a:t>
            </a:r>
            <a:r>
              <a:rPr lang="en-US" sz="2000" dirty="0" smtClean="0">
                <a:solidFill>
                  <a:srgbClr val="002060"/>
                </a:solidFill>
                <a:latin typeface="Times New Roman" panose="02020603050405020304" pitchFamily="18" charset="0"/>
                <a:cs typeface="Times New Roman" panose="02020603050405020304" pitchFamily="18" charset="0"/>
              </a:rPr>
              <a:t>I </a:t>
            </a:r>
            <a:r>
              <a:rPr lang="uk-UA" sz="2000" dirty="0" smtClean="0">
                <a:solidFill>
                  <a:srgbClr val="002060"/>
                </a:solidFill>
                <a:latin typeface="Times New Roman" panose="02020603050405020304" pitchFamily="18" charset="0"/>
                <a:cs typeface="Times New Roman" panose="02020603050405020304" pitchFamily="18" charset="0"/>
              </a:rPr>
              <a:t>: </a:t>
            </a:r>
            <a:r>
              <a:rPr lang="cs-CZ" sz="2000" dirty="0" smtClean="0">
                <a:solidFill>
                  <a:srgbClr val="002060"/>
                </a:solidFill>
                <a:latin typeface="Times New Roman" panose="02020603050405020304" pitchFamily="18" charset="0"/>
                <a:cs typeface="Times New Roman" panose="02020603050405020304" pitchFamily="18" charset="0"/>
              </a:rPr>
              <a:t>t</a:t>
            </a:r>
            <a:r>
              <a:rPr lang="en-US" sz="2000" dirty="0" err="1" smtClean="0">
                <a:solidFill>
                  <a:schemeClr val="tx1">
                    <a:lumMod val="95000"/>
                    <a:lumOff val="5000"/>
                  </a:schemeClr>
                </a:solidFill>
                <a:latin typeface="Times New Roman" panose="02020603050405020304" pitchFamily="18" charset="0"/>
                <a:cs typeface="Times New Roman" panose="02020603050405020304" pitchFamily="18" charset="0"/>
              </a:rPr>
              <a:t>ransnational</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terrorism </a:t>
            </a:r>
            <a:r>
              <a:rPr lang="ru-RU"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uk-UA" sz="2000" dirty="0" smtClean="0">
                <a:solidFill>
                  <a:schemeClr val="tx1">
                    <a:lumMod val="95000"/>
                    <a:lumOff val="5000"/>
                  </a:schemeClr>
                </a:solidFill>
                <a:latin typeface="Times New Roman" panose="02020603050405020304" pitchFamily="18" charset="0"/>
                <a:cs typeface="Times New Roman" panose="02020603050405020304" pitchFamily="18" charset="0"/>
              </a:rPr>
              <a:t>«</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stems</a:t>
            </a:r>
            <a:r>
              <a:rPr lang="uk-UA" sz="2000" dirty="0" smtClean="0">
                <a:solidFill>
                  <a:schemeClr val="tx1">
                    <a:lumMod val="95000"/>
                    <a:lumOff val="5000"/>
                  </a:schemeClr>
                </a:solidFill>
                <a:latin typeface="Times New Roman" panose="02020603050405020304" pitchFamily="18" charset="0"/>
                <a:cs typeface="Times New Roman" panose="02020603050405020304" pitchFamily="18" charset="0"/>
              </a:rPr>
              <a:t>»</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from </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intra-</a:t>
            </a:r>
            <a:r>
              <a:rPr lang="cs-CZ" sz="2000" dirty="0" smtClean="0">
                <a:solidFill>
                  <a:schemeClr val="tx1">
                    <a:lumMod val="95000"/>
                    <a:lumOff val="5000"/>
                  </a:schemeClr>
                </a:solidFill>
                <a:latin typeface="Times New Roman" panose="02020603050405020304" pitchFamily="18" charset="0"/>
                <a:cs typeface="Times New Roman" panose="02020603050405020304" pitchFamily="18" charset="0"/>
              </a:rPr>
              <a:t>s</a:t>
            </a:r>
            <a:r>
              <a:rPr lang="en-US" sz="2000" dirty="0" err="1" smtClean="0">
                <a:solidFill>
                  <a:schemeClr val="tx1">
                    <a:lumMod val="95000"/>
                    <a:lumOff val="5000"/>
                  </a:schemeClr>
                </a:solidFill>
                <a:latin typeface="Times New Roman" panose="02020603050405020304" pitchFamily="18" charset="0"/>
                <a:cs typeface="Times New Roman" panose="02020603050405020304" pitchFamily="18" charset="0"/>
              </a:rPr>
              <a:t>tate</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conflicts and </a:t>
            </a:r>
            <a:r>
              <a:rPr lang="uk-UA" sz="2000" dirty="0" smtClean="0">
                <a:solidFill>
                  <a:schemeClr val="tx1">
                    <a:lumMod val="95000"/>
                    <a:lumOff val="5000"/>
                  </a:schemeClr>
                </a:solidFill>
                <a:latin typeface="Times New Roman" panose="02020603050405020304" pitchFamily="18" charset="0"/>
                <a:cs typeface="Times New Roman" panose="02020603050405020304" pitchFamily="18" charset="0"/>
              </a:rPr>
              <a:t>«</a:t>
            </a:r>
            <a:r>
              <a:rPr lang="en-US" sz="2000" dirty="0" err="1" smtClean="0">
                <a:solidFill>
                  <a:schemeClr val="tx1">
                    <a:lumMod val="95000"/>
                    <a:lumOff val="5000"/>
                  </a:schemeClr>
                </a:solidFill>
                <a:latin typeface="Times New Roman" panose="02020603050405020304" pitchFamily="18" charset="0"/>
                <a:cs typeface="Times New Roman" panose="02020603050405020304" pitchFamily="18" charset="0"/>
              </a:rPr>
              <a:t>fuele</a:t>
            </a:r>
            <a:r>
              <a:rPr lang="cs-CZ" sz="2000" dirty="0" smtClean="0">
                <a:solidFill>
                  <a:schemeClr val="tx1">
                    <a:lumMod val="95000"/>
                    <a:lumOff val="5000"/>
                  </a:schemeClr>
                </a:solidFill>
                <a:latin typeface="Times New Roman" panose="02020603050405020304" pitchFamily="18" charset="0"/>
                <a:cs typeface="Times New Roman" panose="02020603050405020304" pitchFamily="18" charset="0"/>
              </a:rPr>
              <a:t>s</a:t>
            </a:r>
            <a:r>
              <a:rPr lang="uk-UA" sz="2000" dirty="0" smtClean="0">
                <a:solidFill>
                  <a:schemeClr val="tx1">
                    <a:lumMod val="95000"/>
                    <a:lumOff val="5000"/>
                  </a:schemeClr>
                </a:solidFill>
                <a:latin typeface="Times New Roman" panose="02020603050405020304" pitchFamily="18" charset="0"/>
                <a:cs typeface="Times New Roman" panose="02020603050405020304" pitchFamily="18" charset="0"/>
              </a:rPr>
              <a:t>»</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cs-CZ" sz="2000" dirty="0" smtClean="0">
                <a:solidFill>
                  <a:schemeClr val="tx1">
                    <a:lumMod val="95000"/>
                    <a:lumOff val="5000"/>
                  </a:schemeClr>
                </a:solidFill>
                <a:latin typeface="Times New Roman" panose="02020603050405020304" pitchFamily="18" charset="0"/>
                <a:cs typeface="Times New Roman" panose="02020603050405020304" pitchFamily="18" charset="0"/>
              </a:rPr>
              <a:t> by </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them</a:t>
            </a:r>
            <a:r>
              <a:rPr lang="cs-CZ" sz="2000" dirty="0">
                <a:solidFill>
                  <a:schemeClr val="tx1">
                    <a:lumMod val="95000"/>
                    <a:lumOff val="5000"/>
                  </a:schemeClr>
                </a:solidFill>
                <a:latin typeface="Times New Roman" panose="02020603050405020304" pitchFamily="18" charset="0"/>
                <a:cs typeface="Times New Roman" panose="02020603050405020304" pitchFamily="18" charset="0"/>
              </a:rPr>
              <a:t>.</a:t>
            </a:r>
            <a:br>
              <a:rPr lang="cs-CZ" sz="2000" dirty="0">
                <a:solidFill>
                  <a:schemeClr val="tx1">
                    <a:lumMod val="95000"/>
                    <a:lumOff val="5000"/>
                  </a:schemeClr>
                </a:solidFill>
                <a:latin typeface="Times New Roman" panose="02020603050405020304" pitchFamily="18" charset="0"/>
                <a:cs typeface="Times New Roman" panose="02020603050405020304" pitchFamily="18" charset="0"/>
              </a:rPr>
            </a:br>
            <a:r>
              <a:rPr lang="en-US" sz="2000" dirty="0" smtClean="0">
                <a:solidFill>
                  <a:srgbClr val="002060"/>
                </a:solidFill>
                <a:latin typeface="Times New Roman" panose="02020603050405020304" pitchFamily="18" charset="0"/>
                <a:cs typeface="Times New Roman" panose="02020603050405020304" pitchFamily="18" charset="0"/>
              </a:rPr>
              <a:t>H</a:t>
            </a:r>
            <a:r>
              <a:rPr lang="cs-CZ" sz="2000" dirty="0" smtClean="0">
                <a:solidFill>
                  <a:srgbClr val="002060"/>
                </a:solidFill>
                <a:latin typeface="Times New Roman" panose="02020603050405020304" pitchFamily="18" charset="0"/>
                <a:cs typeface="Times New Roman" panose="02020603050405020304" pitchFamily="18" charset="0"/>
              </a:rPr>
              <a:t>ypothesis II</a:t>
            </a:r>
            <a:r>
              <a:rPr lang="uk-UA" sz="2000" dirty="0" smtClean="0">
                <a:solidFill>
                  <a:srgbClr val="002060"/>
                </a:solidFill>
                <a:latin typeface="Times New Roman" panose="02020603050405020304" pitchFamily="18" charset="0"/>
                <a:cs typeface="Times New Roman" panose="02020603050405020304" pitchFamily="18" charset="0"/>
              </a:rPr>
              <a:t>: </a:t>
            </a:r>
            <a:r>
              <a:rPr lang="cs-CZ" sz="2000" dirty="0" smtClean="0">
                <a:solidFill>
                  <a:schemeClr val="tx1">
                    <a:lumMod val="95000"/>
                    <a:lumOff val="5000"/>
                  </a:schemeClr>
                </a:solidFill>
                <a:latin typeface="Times New Roman" panose="02020603050405020304" pitchFamily="18" charset="0"/>
                <a:cs typeface="Times New Roman" panose="02020603050405020304" pitchFamily="18" charset="0"/>
              </a:rPr>
              <a:t>t</a:t>
            </a:r>
            <a:r>
              <a:rPr lang="en-US" sz="2000" dirty="0" err="1" smtClean="0">
                <a:solidFill>
                  <a:schemeClr val="tx1">
                    <a:lumMod val="95000"/>
                    <a:lumOff val="5000"/>
                  </a:schemeClr>
                </a:solidFill>
                <a:latin typeface="Times New Roman" panose="02020603050405020304" pitchFamily="18" charset="0"/>
                <a:cs typeface="Times New Roman" panose="02020603050405020304" pitchFamily="18" charset="0"/>
              </a:rPr>
              <a:t>hrough</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refugee communities,</a:t>
            </a:r>
            <a:br>
              <a:rPr lang="en-US" sz="2000" dirty="0">
                <a:solidFill>
                  <a:schemeClr val="tx1">
                    <a:lumMod val="95000"/>
                    <a:lumOff val="5000"/>
                  </a:schemeClr>
                </a:solidFill>
                <a:latin typeface="Times New Roman" panose="02020603050405020304" pitchFamily="18" charset="0"/>
                <a:cs typeface="Times New Roman" panose="02020603050405020304" pitchFamily="18" charset="0"/>
              </a:rPr>
            </a:b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neighboring states may be sanctuaries for rebel </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groups</a:t>
            </a:r>
            <a:r>
              <a:rPr lang="cs-CZ" sz="2000" dirty="0" smtClean="0">
                <a:solidFill>
                  <a:schemeClr val="tx1">
                    <a:lumMod val="95000"/>
                    <a:lumOff val="5000"/>
                  </a:schemeClr>
                </a:solidFill>
                <a:latin typeface="Times New Roman" panose="02020603050405020304" pitchFamily="18" charset="0"/>
                <a:cs typeface="Times New Roman" panose="02020603050405020304" pitchFamily="18" charset="0"/>
              </a:rPr>
              <a:t>.</a:t>
            </a:r>
            <a:endParaRPr lang="ru-RU" sz="20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7890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83641" y="1926862"/>
            <a:ext cx="6523630" cy="3313877"/>
          </a:xfrm>
        </p:spPr>
        <p:txBody>
          <a:bodyPr/>
          <a:lstStyle/>
          <a:p>
            <a:pPr algn="ctr">
              <a:lnSpc>
                <a:spcPct val="150000"/>
              </a:lnSpc>
            </a:pPr>
            <a:r>
              <a:rPr lang="en-US" sz="2400" dirty="0">
                <a:solidFill>
                  <a:srgbClr val="002060"/>
                </a:solidFill>
                <a:latin typeface="Times New Roman" panose="02020603050405020304" pitchFamily="18" charset="0"/>
                <a:cs typeface="Times New Roman" panose="02020603050405020304" pitchFamily="18" charset="0"/>
              </a:rPr>
              <a:t>Transnational Insurgents in Time and </a:t>
            </a:r>
            <a:r>
              <a:rPr lang="en-US" sz="2400" dirty="0" smtClean="0">
                <a:solidFill>
                  <a:srgbClr val="002060"/>
                </a:solidFill>
                <a:latin typeface="Times New Roman" panose="02020603050405020304" pitchFamily="18" charset="0"/>
                <a:cs typeface="Times New Roman" panose="02020603050405020304" pitchFamily="18" charset="0"/>
              </a:rPr>
              <a:t>Space</a:t>
            </a:r>
            <a:r>
              <a:rPr lang="uk-UA" sz="2000" dirty="0" smtClean="0">
                <a:solidFill>
                  <a:schemeClr val="tx1">
                    <a:lumMod val="95000"/>
                    <a:lumOff val="5000"/>
                  </a:schemeClr>
                </a:solidFill>
                <a:latin typeface="Times New Roman" panose="02020603050405020304" pitchFamily="18" charset="0"/>
                <a:cs typeface="Times New Roman" panose="02020603050405020304" pitchFamily="18" charset="0"/>
              </a:rPr>
              <a:t/>
            </a:r>
            <a:br>
              <a:rPr lang="uk-UA" sz="2000"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cs-CZ" sz="2000" dirty="0" smtClean="0">
                <a:solidFill>
                  <a:srgbClr val="002060"/>
                </a:solidFill>
                <a:latin typeface="Times New Roman" panose="02020603050405020304" pitchFamily="18" charset="0"/>
                <a:cs typeface="Times New Roman" panose="02020603050405020304" pitchFamily="18" charset="0"/>
              </a:rPr>
              <a:t>Who are transnational insurgents</a:t>
            </a:r>
            <a:r>
              <a:rPr lang="en-US" sz="2000" dirty="0" smtClean="0">
                <a:solidFill>
                  <a:srgbClr val="002060"/>
                </a:solidFill>
                <a:latin typeface="Times New Roman" panose="02020603050405020304" pitchFamily="18" charset="0"/>
                <a:cs typeface="Times New Roman" panose="02020603050405020304" pitchFamily="18" charset="0"/>
              </a:rPr>
              <a:t>?</a:t>
            </a:r>
            <a:r>
              <a:rPr lang="ru-RU" sz="2000" dirty="0" smtClean="0">
                <a:solidFill>
                  <a:srgbClr val="002060"/>
                </a:solidFill>
                <a:latin typeface="Times New Roman" panose="02020603050405020304" pitchFamily="18" charset="0"/>
                <a:cs typeface="Times New Roman" panose="02020603050405020304" pitchFamily="18" charset="0"/>
              </a:rPr>
              <a:t/>
            </a:r>
            <a:br>
              <a:rPr lang="ru-RU" sz="2000" dirty="0" smtClean="0">
                <a:solidFill>
                  <a:srgbClr val="002060"/>
                </a:solidFill>
                <a:latin typeface="Times New Roman" panose="02020603050405020304" pitchFamily="18" charset="0"/>
                <a:cs typeface="Times New Roman" panose="02020603050405020304" pitchFamily="18" charset="0"/>
              </a:rPr>
            </a:br>
            <a:r>
              <a:rPr lang="ru-RU"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cs-CZ" sz="2000" dirty="0" smtClean="0">
                <a:solidFill>
                  <a:schemeClr val="tx1">
                    <a:lumMod val="95000"/>
                    <a:lumOff val="5000"/>
                  </a:schemeClr>
                </a:solidFill>
                <a:latin typeface="Times New Roman" panose="02020603050405020304" pitchFamily="18" charset="0"/>
                <a:cs typeface="Times New Roman" panose="02020603050405020304" pitchFamily="18" charset="0"/>
              </a:rPr>
              <a:t>T</a:t>
            </a:r>
            <a:r>
              <a:rPr lang="en-US" sz="2000" dirty="0" err="1" smtClean="0">
                <a:solidFill>
                  <a:schemeClr val="tx1">
                    <a:lumMod val="95000"/>
                    <a:lumOff val="5000"/>
                  </a:schemeClr>
                </a:solidFill>
                <a:latin typeface="Times New Roman" panose="02020603050405020304" pitchFamily="18" charset="0"/>
                <a:cs typeface="Times New Roman" panose="02020603050405020304" pitchFamily="18" charset="0"/>
              </a:rPr>
              <a:t>ransnational</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insurgents in </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armed</a:t>
            </a:r>
            <a:r>
              <a:rPr lang="ru-RU"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intrastate conflicts are non-state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actors that for either ideational or </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material</a:t>
            </a:r>
            <a:r>
              <a:rPr lang="ru-RU"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reasons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opt to participate in an intrastate conflict outside their own home country, siding </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with</a:t>
            </a:r>
            <a:r>
              <a:rPr lang="ru-RU"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the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challenger to the </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state</a:t>
            </a:r>
            <a:r>
              <a:rPr lang="cs-CZ" sz="2000" dirty="0" smtClean="0">
                <a:solidFill>
                  <a:schemeClr val="tx1">
                    <a:lumMod val="95000"/>
                    <a:lumOff val="5000"/>
                  </a:schemeClr>
                </a:solidFill>
                <a:latin typeface="Times New Roman" panose="02020603050405020304" pitchFamily="18" charset="0"/>
                <a:cs typeface="Times New Roman" panose="02020603050405020304" pitchFamily="18" charset="0"/>
              </a:rPr>
              <a:t>.</a:t>
            </a:r>
            <a:r>
              <a:rPr lang="ru-RU" sz="2000" dirty="0" smtClean="0">
                <a:solidFill>
                  <a:schemeClr val="tx1">
                    <a:lumMod val="95000"/>
                    <a:lumOff val="5000"/>
                  </a:schemeClr>
                </a:solidFill>
                <a:latin typeface="Times New Roman" panose="02020603050405020304" pitchFamily="18" charset="0"/>
                <a:cs typeface="Times New Roman" panose="02020603050405020304" pitchFamily="18" charset="0"/>
              </a:rPr>
              <a:t/>
            </a:r>
            <a:br>
              <a:rPr lang="ru-RU" sz="2000"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cs-CZ" sz="2000" dirty="0" smtClean="0">
                <a:solidFill>
                  <a:schemeClr val="tx1">
                    <a:lumMod val="95000"/>
                    <a:lumOff val="5000"/>
                  </a:schemeClr>
                </a:solidFill>
                <a:latin typeface="Times New Roman" panose="02020603050405020304" pitchFamily="18" charset="0"/>
                <a:cs typeface="Times New Roman" panose="02020603050405020304" pitchFamily="18" charset="0"/>
              </a:rPr>
              <a:t/>
            </a:r>
            <a:br>
              <a:rPr lang="cs-CZ" sz="2000"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smtClean="0">
                <a:solidFill>
                  <a:schemeClr val="tx1">
                    <a:lumMod val="95000"/>
                    <a:lumOff val="5000"/>
                  </a:schemeClr>
                </a:solidFill>
                <a:latin typeface="Times New Roman" panose="02020603050405020304" pitchFamily="18" charset="0"/>
                <a:cs typeface="Times New Roman" panose="02020603050405020304" pitchFamily="18" charset="0"/>
              </a:rPr>
              <a:t>-</a:t>
            </a:r>
            <a:r>
              <a:rPr lang="cs-CZ" sz="2000" dirty="0" smtClean="0">
                <a:solidFill>
                  <a:schemeClr val="tx1">
                    <a:lumMod val="95000"/>
                    <a:lumOff val="5000"/>
                  </a:schemeClr>
                </a:solidFill>
                <a:latin typeface="Times New Roman" panose="02020603050405020304" pitchFamily="18" charset="0"/>
                <a:cs typeface="Times New Roman" panose="02020603050405020304" pitchFamily="18" charset="0"/>
              </a:rPr>
              <a:t>F</a:t>
            </a:r>
            <a:r>
              <a:rPr lang="en-US" sz="2000" dirty="0" err="1" smtClean="0">
                <a:solidFill>
                  <a:schemeClr val="tx1">
                    <a:lumMod val="95000"/>
                    <a:lumOff val="5000"/>
                  </a:schemeClr>
                </a:solidFill>
                <a:latin typeface="Times New Roman" panose="02020603050405020304" pitchFamily="18" charset="0"/>
                <a:cs typeface="Times New Roman" panose="02020603050405020304" pitchFamily="18" charset="0"/>
              </a:rPr>
              <a:t>oreign</a:t>
            </a:r>
            <a:r>
              <a:rPr lang="cs-CZ"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legions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or private security companies that are hired by states or </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companies</a:t>
            </a:r>
            <a:r>
              <a:rPr lang="cs-CZ"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ru-RU"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can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not be </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considered</a:t>
            </a:r>
            <a:r>
              <a:rPr lang="ru-RU"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as transnational </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insurgents</a:t>
            </a:r>
            <a:r>
              <a:rPr lang="ru-RU" sz="2000" dirty="0" smtClean="0">
                <a:solidFill>
                  <a:schemeClr val="tx1">
                    <a:lumMod val="95000"/>
                    <a:lumOff val="5000"/>
                  </a:schemeClr>
                </a:solidFill>
                <a:latin typeface="Times New Roman" panose="02020603050405020304" pitchFamily="18" charset="0"/>
                <a:cs typeface="Times New Roman" panose="02020603050405020304" pitchFamily="18" charset="0"/>
              </a:rPr>
              <a:t>.</a:t>
            </a:r>
            <a:endParaRPr lang="ru-RU" sz="20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4816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32765" y="2893326"/>
            <a:ext cx="8161360" cy="4087504"/>
          </a:xfrm>
        </p:spPr>
        <p:txBody>
          <a:bodyPr/>
          <a:lstStyle/>
          <a:p>
            <a:pPr algn="l">
              <a:lnSpc>
                <a:spcPct val="150000"/>
              </a:lnSpc>
            </a:pPr>
            <a:r>
              <a:rPr lang="uk-UA" sz="2000" dirty="0" smtClean="0">
                <a:solidFill>
                  <a:srgbClr val="002060"/>
                </a:solidFill>
                <a:latin typeface="Times New Roman" panose="02020603050405020304" pitchFamily="18" charset="0"/>
                <a:cs typeface="Times New Roman" panose="02020603050405020304" pitchFamily="18" charset="0"/>
              </a:rPr>
              <a:t/>
            </a:r>
            <a:br>
              <a:rPr lang="uk-UA" sz="2000" dirty="0" smtClean="0">
                <a:solidFill>
                  <a:srgbClr val="002060"/>
                </a:solidFill>
                <a:latin typeface="Times New Roman" panose="02020603050405020304" pitchFamily="18" charset="0"/>
                <a:cs typeface="Times New Roman" panose="02020603050405020304" pitchFamily="18" charset="0"/>
              </a:rPr>
            </a:br>
            <a:r>
              <a:rPr lang="cs-CZ" sz="2400" dirty="0" smtClean="0">
                <a:solidFill>
                  <a:srgbClr val="002060"/>
                </a:solidFill>
                <a:latin typeface="Times New Roman" panose="02020603050405020304" pitchFamily="18" charset="0"/>
                <a:cs typeface="Times New Roman" panose="02020603050405020304" pitchFamily="18" charset="0"/>
              </a:rPr>
              <a:t>R</a:t>
            </a:r>
            <a:r>
              <a:rPr lang="en-US" sz="2400" dirty="0" err="1" smtClean="0">
                <a:solidFill>
                  <a:srgbClr val="002060"/>
                </a:solidFill>
                <a:latin typeface="Times New Roman" panose="02020603050405020304" pitchFamily="18" charset="0"/>
                <a:cs typeface="Times New Roman" panose="02020603050405020304" pitchFamily="18" charset="0"/>
              </a:rPr>
              <a:t>esearch</a:t>
            </a:r>
            <a:r>
              <a:rPr lang="uk-UA" sz="2400" dirty="0" smtClean="0">
                <a:solidFill>
                  <a:srgbClr val="002060"/>
                </a:solidFill>
                <a:latin typeface="Times New Roman" panose="02020603050405020304" pitchFamily="18" charset="0"/>
                <a:cs typeface="Times New Roman" panose="02020603050405020304" pitchFamily="18" charset="0"/>
              </a:rPr>
              <a:t> </a:t>
            </a:r>
            <a:r>
              <a:rPr lang="cs-CZ" sz="2400" dirty="0" smtClean="0">
                <a:solidFill>
                  <a:srgbClr val="002060"/>
                </a:solidFill>
                <a:latin typeface="Times New Roman" panose="02020603050405020304" pitchFamily="18" charset="0"/>
                <a:cs typeface="Times New Roman" panose="02020603050405020304" pitchFamily="18" charset="0"/>
              </a:rPr>
              <a:t>of David Malet</a:t>
            </a:r>
            <a:r>
              <a:rPr lang="ru-RU" sz="2400" dirty="0" smtClean="0">
                <a:solidFill>
                  <a:srgbClr val="002060"/>
                </a:solidFill>
                <a:latin typeface="Times New Roman" panose="02020603050405020304" pitchFamily="18" charset="0"/>
                <a:cs typeface="Times New Roman" panose="02020603050405020304" pitchFamily="18" charset="0"/>
              </a:rPr>
              <a:t>:</a:t>
            </a:r>
            <a:r>
              <a:rPr lang="ru-RU" sz="2000" dirty="0" smtClean="0">
                <a:solidFill>
                  <a:srgbClr val="002060"/>
                </a:solidFill>
                <a:latin typeface="Times New Roman" panose="02020603050405020304" pitchFamily="18" charset="0"/>
                <a:cs typeface="Times New Roman" panose="02020603050405020304" pitchFamily="18" charset="0"/>
              </a:rPr>
              <a:t/>
            </a:r>
            <a:br>
              <a:rPr lang="ru-RU" sz="2000" dirty="0" smtClean="0">
                <a:solidFill>
                  <a:srgbClr val="002060"/>
                </a:solidFill>
                <a:latin typeface="Times New Roman" panose="02020603050405020304" pitchFamily="18" charset="0"/>
                <a:cs typeface="Times New Roman" panose="02020603050405020304" pitchFamily="18" charset="0"/>
              </a:rPr>
            </a:br>
            <a:r>
              <a:rPr lang="en-US" sz="2000" dirty="0" smtClean="0">
                <a:solidFill>
                  <a:srgbClr val="002060"/>
                </a:solidFill>
                <a:latin typeface="Times New Roman" panose="02020603050405020304" pitchFamily="18" charset="0"/>
                <a:cs typeface="Times New Roman" panose="02020603050405020304" pitchFamily="18" charset="0"/>
              </a:rPr>
              <a:t>hypothesis</a:t>
            </a:r>
            <a:r>
              <a:rPr lang="ru-RU"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transnational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insurgents have appeared in an increasing share of conflicts over time, which </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he</a:t>
            </a:r>
            <a:r>
              <a:rPr lang="cs-CZ"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attributes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to the ease of communication in an increasingly globalized </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world</a:t>
            </a:r>
            <a:r>
              <a:rPr lang="ru-RU" sz="2000" dirty="0" smtClean="0">
                <a:solidFill>
                  <a:schemeClr val="tx1">
                    <a:lumMod val="95000"/>
                    <a:lumOff val="5000"/>
                  </a:schemeClr>
                </a:solidFill>
                <a:latin typeface="Times New Roman" panose="02020603050405020304" pitchFamily="18" charset="0"/>
                <a:cs typeface="Times New Roman" panose="02020603050405020304" pitchFamily="18" charset="0"/>
              </a:rPr>
              <a:t>.</a:t>
            </a:r>
            <a:br>
              <a:rPr lang="ru-RU" sz="2000"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smtClean="0">
                <a:solidFill>
                  <a:srgbClr val="002060"/>
                </a:solidFill>
                <a:latin typeface="Times New Roman" panose="02020603050405020304" pitchFamily="18" charset="0"/>
                <a:cs typeface="Times New Roman" panose="02020603050405020304" pitchFamily="18" charset="0"/>
              </a:rPr>
              <a:t>Statistical data</a:t>
            </a:r>
            <a:r>
              <a:rPr lang="ru-RU" sz="2000" dirty="0" smtClean="0">
                <a:solidFill>
                  <a:srgbClr val="002060"/>
                </a:solidFill>
                <a:latin typeface="Times New Roman" panose="02020603050405020304" pitchFamily="18" charset="0"/>
                <a:cs typeface="Times New Roman" panose="02020603050405020304" pitchFamily="18" charset="0"/>
              </a:rPr>
              <a:t>:</a:t>
            </a:r>
            <a:br>
              <a:rPr lang="ru-RU" sz="2000" dirty="0" smtClean="0">
                <a:solidFill>
                  <a:srgbClr val="002060"/>
                </a:solidFill>
                <a:latin typeface="Times New Roman" panose="02020603050405020304" pitchFamily="18" charset="0"/>
                <a:cs typeface="Times New Roman" panose="02020603050405020304" pitchFamily="18" charset="0"/>
              </a:rPr>
            </a:br>
            <a:r>
              <a:rPr lang="en-US" sz="2000" dirty="0" smtClean="0">
                <a:solidFill>
                  <a:schemeClr val="bg2">
                    <a:lumMod val="10000"/>
                  </a:schemeClr>
                </a:solidFill>
                <a:latin typeface="Times New Roman" panose="02020603050405020304" pitchFamily="18" charset="0"/>
                <a:cs typeface="Times New Roman" panose="02020603050405020304" pitchFamily="18" charset="0"/>
              </a:rPr>
              <a:t>-</a:t>
            </a:r>
            <a:r>
              <a:rPr lang="en-US" sz="2000" dirty="0">
                <a:solidFill>
                  <a:schemeClr val="bg2">
                    <a:lumMod val="10000"/>
                  </a:schemeClr>
                </a:solidFill>
                <a:latin typeface="Times New Roman" panose="02020603050405020304" pitchFamily="18" charset="0"/>
                <a:cs typeface="Times New Roman" panose="02020603050405020304" pitchFamily="18" charset="0"/>
              </a:rPr>
              <a:t>transnational insurgents were present in 67 from 331 armed intrastate conflicts, that </a:t>
            </a:r>
            <a:r>
              <a:rPr lang="en-US" sz="2000" dirty="0" err="1">
                <a:solidFill>
                  <a:schemeClr val="bg2">
                    <a:lumMod val="10000"/>
                  </a:schemeClr>
                </a:solidFill>
                <a:latin typeface="Times New Roman" panose="02020603050405020304" pitchFamily="18" charset="0"/>
                <a:cs typeface="Times New Roman" panose="02020603050405020304" pitchFamily="18" charset="0"/>
              </a:rPr>
              <a:t>occured</a:t>
            </a:r>
            <a:r>
              <a:rPr lang="en-US" sz="2000" dirty="0">
                <a:solidFill>
                  <a:schemeClr val="bg2">
                    <a:lumMod val="10000"/>
                  </a:schemeClr>
                </a:solidFill>
                <a:latin typeface="Times New Roman" panose="02020603050405020304" pitchFamily="18" charset="0"/>
                <a:cs typeface="Times New Roman" panose="02020603050405020304" pitchFamily="18" charset="0"/>
              </a:rPr>
              <a:t> </a:t>
            </a:r>
            <a:r>
              <a:rPr lang="en-US" sz="2000" dirty="0" smtClean="0">
                <a:solidFill>
                  <a:schemeClr val="bg2">
                    <a:lumMod val="10000"/>
                  </a:schemeClr>
                </a:solidFill>
                <a:latin typeface="Times New Roman" panose="02020603050405020304" pitchFamily="18" charset="0"/>
                <a:cs typeface="Times New Roman" panose="02020603050405020304" pitchFamily="18" charset="0"/>
              </a:rPr>
              <a:t>between</a:t>
            </a:r>
            <a:r>
              <a:rPr lang="cs-CZ" sz="2000" dirty="0" smtClean="0">
                <a:solidFill>
                  <a:schemeClr val="bg2">
                    <a:lumMod val="10000"/>
                  </a:schemeClr>
                </a:solidFill>
                <a:latin typeface="Times New Roman" panose="02020603050405020304" pitchFamily="18" charset="0"/>
                <a:cs typeface="Times New Roman" panose="02020603050405020304" pitchFamily="18" charset="0"/>
              </a:rPr>
              <a:t> </a:t>
            </a:r>
            <a:r>
              <a:rPr lang="en-US" sz="2000" dirty="0" smtClean="0">
                <a:solidFill>
                  <a:schemeClr val="bg2">
                    <a:lumMod val="10000"/>
                  </a:schemeClr>
                </a:solidFill>
                <a:latin typeface="Times New Roman" panose="02020603050405020304" pitchFamily="18" charset="0"/>
                <a:cs typeface="Times New Roman" panose="02020603050405020304" pitchFamily="18" charset="0"/>
              </a:rPr>
              <a:t>1816 </a:t>
            </a:r>
            <a:r>
              <a:rPr lang="en-US" sz="2000" dirty="0">
                <a:solidFill>
                  <a:schemeClr val="bg2">
                    <a:lumMod val="10000"/>
                  </a:schemeClr>
                </a:solidFill>
                <a:latin typeface="Times New Roman" panose="02020603050405020304" pitchFamily="18" charset="0"/>
                <a:cs typeface="Times New Roman" panose="02020603050405020304" pitchFamily="18" charset="0"/>
              </a:rPr>
              <a:t>and 2005</a:t>
            </a:r>
            <a:r>
              <a:rPr lang="en-US" sz="2000" dirty="0" smtClean="0">
                <a:solidFill>
                  <a:schemeClr val="bg2">
                    <a:lumMod val="10000"/>
                  </a:schemeClr>
                </a:solidFill>
                <a:latin typeface="Times New Roman" panose="02020603050405020304" pitchFamily="18" charset="0"/>
                <a:cs typeface="Times New Roman" panose="02020603050405020304" pitchFamily="18" charset="0"/>
              </a:rPr>
              <a:t>.</a:t>
            </a:r>
            <a:r>
              <a:rPr lang="cs-CZ" sz="2000" dirty="0" smtClean="0">
                <a:solidFill>
                  <a:schemeClr val="bg2">
                    <a:lumMod val="10000"/>
                  </a:schemeClr>
                </a:solidFill>
                <a:latin typeface="Times New Roman" panose="02020603050405020304" pitchFamily="18" charset="0"/>
                <a:cs typeface="Times New Roman" panose="02020603050405020304" pitchFamily="18" charset="0"/>
              </a:rPr>
              <a:t/>
            </a:r>
            <a:br>
              <a:rPr lang="cs-CZ" sz="2000" dirty="0" smtClean="0">
                <a:solidFill>
                  <a:schemeClr val="bg2">
                    <a:lumMod val="10000"/>
                  </a:schemeClr>
                </a:solidFill>
                <a:latin typeface="Times New Roman" panose="02020603050405020304" pitchFamily="18" charset="0"/>
                <a:cs typeface="Times New Roman" panose="02020603050405020304" pitchFamily="18" charset="0"/>
              </a:rPr>
            </a:br>
            <a:r>
              <a:rPr lang="ru-RU" sz="2000" dirty="0" smtClean="0">
                <a:solidFill>
                  <a:schemeClr val="bg2">
                    <a:lumMod val="10000"/>
                  </a:schemeClr>
                </a:solidFill>
                <a:latin typeface="Times New Roman" panose="02020603050405020304" pitchFamily="18" charset="0"/>
                <a:cs typeface="Times New Roman" panose="02020603050405020304" pitchFamily="18" charset="0"/>
              </a:rPr>
              <a:t>-</a:t>
            </a:r>
            <a:r>
              <a:rPr lang="en-US" sz="2000" dirty="0" smtClean="0">
                <a:solidFill>
                  <a:schemeClr val="bg2">
                    <a:lumMod val="10000"/>
                  </a:schemeClr>
                </a:solidFill>
                <a:latin typeface="Times New Roman" panose="02020603050405020304" pitchFamily="18" charset="0"/>
                <a:cs typeface="Times New Roman" panose="02020603050405020304" pitchFamily="18" charset="0"/>
              </a:rPr>
              <a:t>among </a:t>
            </a:r>
            <a:r>
              <a:rPr lang="en-US" sz="2000" dirty="0">
                <a:solidFill>
                  <a:schemeClr val="bg2">
                    <a:lumMod val="10000"/>
                  </a:schemeClr>
                </a:solidFill>
                <a:latin typeface="Times New Roman" panose="02020603050405020304" pitchFamily="18" charset="0"/>
                <a:cs typeface="Times New Roman" panose="02020603050405020304" pitchFamily="18" charset="0"/>
              </a:rPr>
              <a:t>the conflicts with transnational insurgents present, more than </a:t>
            </a:r>
            <a:r>
              <a:rPr lang="en-US" sz="2000" dirty="0" smtClean="0">
                <a:solidFill>
                  <a:schemeClr val="bg2">
                    <a:lumMod val="10000"/>
                  </a:schemeClr>
                </a:solidFill>
                <a:latin typeface="Times New Roman" panose="02020603050405020304" pitchFamily="18" charset="0"/>
                <a:cs typeface="Times New Roman" panose="02020603050405020304" pitchFamily="18" charset="0"/>
              </a:rPr>
              <a:t>40</a:t>
            </a:r>
            <a:r>
              <a:rPr lang="ru-RU" sz="2000" dirty="0" smtClean="0">
                <a:solidFill>
                  <a:schemeClr val="bg2">
                    <a:lumMod val="10000"/>
                  </a:schemeClr>
                </a:solidFill>
                <a:latin typeface="Times New Roman" panose="02020603050405020304" pitchFamily="18" charset="0"/>
                <a:cs typeface="Times New Roman" panose="02020603050405020304" pitchFamily="18" charset="0"/>
              </a:rPr>
              <a:t>%</a:t>
            </a:r>
            <a:r>
              <a:rPr lang="en-US" sz="2000" dirty="0">
                <a:solidFill>
                  <a:schemeClr val="bg2">
                    <a:lumMod val="10000"/>
                  </a:schemeClr>
                </a:solidFill>
                <a:latin typeface="Times New Roman" panose="02020603050405020304" pitchFamily="18" charset="0"/>
                <a:cs typeface="Times New Roman" panose="02020603050405020304" pitchFamily="18" charset="0"/>
              </a:rPr>
              <a:t/>
            </a:r>
            <a:br>
              <a:rPr lang="en-US" sz="2000" dirty="0">
                <a:solidFill>
                  <a:schemeClr val="bg2">
                    <a:lumMod val="10000"/>
                  </a:schemeClr>
                </a:solidFill>
                <a:latin typeface="Times New Roman" panose="02020603050405020304" pitchFamily="18" charset="0"/>
                <a:cs typeface="Times New Roman" panose="02020603050405020304" pitchFamily="18" charset="0"/>
              </a:rPr>
            </a:br>
            <a:r>
              <a:rPr lang="en-US" sz="2000" dirty="0" smtClean="0">
                <a:solidFill>
                  <a:schemeClr val="bg2">
                    <a:lumMod val="10000"/>
                  </a:schemeClr>
                </a:solidFill>
                <a:latin typeface="Times New Roman" panose="02020603050405020304" pitchFamily="18" charset="0"/>
                <a:cs typeface="Times New Roman" panose="02020603050405020304" pitchFamily="18" charset="0"/>
              </a:rPr>
              <a:t> </a:t>
            </a:r>
            <a:r>
              <a:rPr lang="en-US" sz="2000" dirty="0">
                <a:solidFill>
                  <a:schemeClr val="bg2">
                    <a:lumMod val="10000"/>
                  </a:schemeClr>
                </a:solidFill>
                <a:latin typeface="Times New Roman" panose="02020603050405020304" pitchFamily="18" charset="0"/>
                <a:cs typeface="Times New Roman" panose="02020603050405020304" pitchFamily="18" charset="0"/>
              </a:rPr>
              <a:t>begun after the Cold War’s demise, in Africa, the post-communist countries, </a:t>
            </a:r>
            <a:r>
              <a:rPr lang="en-US" sz="2000" dirty="0" err="1" smtClean="0">
                <a:solidFill>
                  <a:schemeClr val="bg2">
                    <a:lumMod val="10000"/>
                  </a:schemeClr>
                </a:solidFill>
                <a:latin typeface="Times New Roman" panose="02020603050405020304" pitchFamily="18" charset="0"/>
                <a:cs typeface="Times New Roman" panose="02020603050405020304" pitchFamily="18" charset="0"/>
              </a:rPr>
              <a:t>Asia,and</a:t>
            </a:r>
            <a:r>
              <a:rPr lang="en-US" sz="2000" dirty="0" smtClean="0">
                <a:solidFill>
                  <a:schemeClr val="bg2">
                    <a:lumMod val="10000"/>
                  </a:schemeClr>
                </a:solidFill>
                <a:latin typeface="Times New Roman" panose="02020603050405020304" pitchFamily="18" charset="0"/>
                <a:cs typeface="Times New Roman" panose="02020603050405020304" pitchFamily="18" charset="0"/>
              </a:rPr>
              <a:t> </a:t>
            </a:r>
            <a:r>
              <a:rPr lang="en-US" sz="2000" dirty="0">
                <a:solidFill>
                  <a:schemeClr val="bg2">
                    <a:lumMod val="10000"/>
                  </a:schemeClr>
                </a:solidFill>
                <a:latin typeface="Times New Roman" panose="02020603050405020304" pitchFamily="18" charset="0"/>
                <a:cs typeface="Times New Roman" panose="02020603050405020304" pitchFamily="18" charset="0"/>
              </a:rPr>
              <a:t>the Middle </a:t>
            </a:r>
            <a:r>
              <a:rPr lang="en-US" sz="2000" dirty="0" smtClean="0">
                <a:solidFill>
                  <a:schemeClr val="bg2">
                    <a:lumMod val="10000"/>
                  </a:schemeClr>
                </a:solidFill>
                <a:latin typeface="Times New Roman" panose="02020603050405020304" pitchFamily="18" charset="0"/>
                <a:cs typeface="Times New Roman" panose="02020603050405020304" pitchFamily="18" charset="0"/>
              </a:rPr>
              <a:t>East</a:t>
            </a:r>
            <a:r>
              <a:rPr lang="ru-RU" sz="2000" dirty="0" smtClean="0">
                <a:solidFill>
                  <a:schemeClr val="bg2">
                    <a:lumMod val="10000"/>
                  </a:schemeClr>
                </a:solidFill>
                <a:latin typeface="Times New Roman" panose="02020603050405020304" pitchFamily="18" charset="0"/>
                <a:cs typeface="Times New Roman" panose="02020603050405020304" pitchFamily="18" charset="0"/>
              </a:rPr>
              <a:t>;</a:t>
            </a:r>
            <a:r>
              <a:rPr lang="cs-CZ" sz="2000" dirty="0" smtClean="0">
                <a:solidFill>
                  <a:schemeClr val="bg2">
                    <a:lumMod val="10000"/>
                  </a:schemeClr>
                </a:solidFill>
                <a:latin typeface="Times New Roman" panose="02020603050405020304" pitchFamily="18" charset="0"/>
                <a:cs typeface="Times New Roman" panose="02020603050405020304" pitchFamily="18" charset="0"/>
              </a:rPr>
              <a:t/>
            </a:r>
            <a:br>
              <a:rPr lang="cs-CZ" sz="2000" dirty="0" smtClean="0">
                <a:solidFill>
                  <a:schemeClr val="bg2">
                    <a:lumMod val="10000"/>
                  </a:schemeClr>
                </a:solidFill>
                <a:latin typeface="Times New Roman" panose="02020603050405020304" pitchFamily="18" charset="0"/>
                <a:cs typeface="Times New Roman" panose="02020603050405020304" pitchFamily="18" charset="0"/>
              </a:rPr>
            </a:br>
            <a:r>
              <a:rPr lang="ru-RU" sz="2000" dirty="0" smtClean="0">
                <a:solidFill>
                  <a:schemeClr val="bg2">
                    <a:lumMod val="10000"/>
                  </a:schemeClr>
                </a:solidFill>
                <a:latin typeface="Times New Roman" panose="02020603050405020304" pitchFamily="18" charset="0"/>
                <a:cs typeface="Times New Roman" panose="02020603050405020304" pitchFamily="18" charset="0"/>
              </a:rPr>
              <a:t>-</a:t>
            </a:r>
            <a:r>
              <a:rPr lang="cs-CZ" sz="2000" dirty="0" smtClean="0">
                <a:solidFill>
                  <a:schemeClr val="bg2">
                    <a:lumMod val="10000"/>
                  </a:schemeClr>
                </a:solidFill>
                <a:latin typeface="Times New Roman" panose="02020603050405020304" pitchFamily="18" charset="0"/>
                <a:cs typeface="Times New Roman" panose="02020603050405020304" pitchFamily="18" charset="0"/>
              </a:rPr>
              <a:t>a</a:t>
            </a:r>
            <a:r>
              <a:rPr lang="en-US" sz="2000" dirty="0" err="1" smtClean="0">
                <a:solidFill>
                  <a:schemeClr val="bg2">
                    <a:lumMod val="10000"/>
                  </a:schemeClr>
                </a:solidFill>
                <a:latin typeface="Times New Roman" panose="02020603050405020304" pitchFamily="18" charset="0"/>
                <a:cs typeface="Times New Roman" panose="02020603050405020304" pitchFamily="18" charset="0"/>
              </a:rPr>
              <a:t>mong</a:t>
            </a:r>
            <a:r>
              <a:rPr lang="en-US" sz="2000" dirty="0" smtClean="0">
                <a:solidFill>
                  <a:schemeClr val="bg2">
                    <a:lumMod val="10000"/>
                  </a:schemeClr>
                </a:solidFill>
                <a:latin typeface="Times New Roman" panose="02020603050405020304" pitchFamily="18" charset="0"/>
                <a:cs typeface="Times New Roman" panose="02020603050405020304" pitchFamily="18" charset="0"/>
              </a:rPr>
              <a:t> </a:t>
            </a:r>
            <a:r>
              <a:rPr lang="en-US" sz="2000" dirty="0">
                <a:solidFill>
                  <a:schemeClr val="bg2">
                    <a:lumMod val="10000"/>
                  </a:schemeClr>
                </a:solidFill>
                <a:latin typeface="Times New Roman" panose="02020603050405020304" pitchFamily="18" charset="0"/>
                <a:cs typeface="Times New Roman" panose="02020603050405020304" pitchFamily="18" charset="0"/>
              </a:rPr>
              <a:t>these conflicts, the transnational insurgents in eight to ten </a:t>
            </a:r>
            <a:r>
              <a:rPr lang="en-US" sz="2000" dirty="0" smtClean="0">
                <a:solidFill>
                  <a:schemeClr val="bg2">
                    <a:lumMod val="10000"/>
                  </a:schemeClr>
                </a:solidFill>
                <a:latin typeface="Times New Roman" panose="02020603050405020304" pitchFamily="18" charset="0"/>
                <a:cs typeface="Times New Roman" panose="02020603050405020304" pitchFamily="18" charset="0"/>
              </a:rPr>
              <a:t>were</a:t>
            </a:r>
            <a:r>
              <a:rPr lang="cs-CZ" sz="2000" dirty="0" smtClean="0">
                <a:solidFill>
                  <a:schemeClr val="bg2">
                    <a:lumMod val="10000"/>
                  </a:schemeClr>
                </a:solidFill>
                <a:latin typeface="Times New Roman" panose="02020603050405020304" pitchFamily="18" charset="0"/>
                <a:cs typeface="Times New Roman" panose="02020603050405020304" pitchFamily="18" charset="0"/>
              </a:rPr>
              <a:t> </a:t>
            </a:r>
            <a:r>
              <a:rPr lang="en-US" sz="2000" dirty="0" smtClean="0">
                <a:solidFill>
                  <a:schemeClr val="bg2">
                    <a:lumMod val="10000"/>
                  </a:schemeClr>
                </a:solidFill>
                <a:latin typeface="Times New Roman" panose="02020603050405020304" pitchFamily="18" charset="0"/>
                <a:cs typeface="Times New Roman" panose="02020603050405020304" pitchFamily="18" charset="0"/>
              </a:rPr>
              <a:t>Islamic militants</a:t>
            </a:r>
            <a:r>
              <a:rPr lang="cs-CZ" sz="2000" dirty="0" smtClean="0">
                <a:solidFill>
                  <a:schemeClr val="bg2">
                    <a:lumMod val="10000"/>
                  </a:schemeClr>
                </a:solidFill>
                <a:latin typeface="Times New Roman" panose="02020603050405020304" pitchFamily="18" charset="0"/>
                <a:cs typeface="Times New Roman" panose="02020603050405020304" pitchFamily="18" charset="0"/>
              </a:rPr>
              <a:t>.</a:t>
            </a:r>
            <a:r>
              <a:rPr lang="en-US" sz="1800" dirty="0">
                <a:solidFill>
                  <a:schemeClr val="bg2">
                    <a:lumMod val="10000"/>
                  </a:schemeClr>
                </a:solidFill>
                <a:latin typeface="Times New Roman" panose="02020603050405020304" pitchFamily="18" charset="0"/>
                <a:cs typeface="Times New Roman" panose="02020603050405020304" pitchFamily="18" charset="0"/>
              </a:rPr>
              <a:t/>
            </a:r>
            <a:br>
              <a:rPr lang="en-US" sz="1800" dirty="0">
                <a:solidFill>
                  <a:schemeClr val="bg2">
                    <a:lumMod val="10000"/>
                  </a:schemeClr>
                </a:solidFill>
                <a:latin typeface="Times New Roman" panose="02020603050405020304" pitchFamily="18" charset="0"/>
                <a:cs typeface="Times New Roman" panose="02020603050405020304" pitchFamily="18" charset="0"/>
              </a:rPr>
            </a:br>
            <a:r>
              <a:rPr lang="cs-CZ" sz="2000" dirty="0" smtClean="0">
                <a:solidFill>
                  <a:schemeClr val="bg2">
                    <a:lumMod val="10000"/>
                  </a:schemeClr>
                </a:solidFill>
                <a:latin typeface="Times New Roman" panose="02020603050405020304" pitchFamily="18" charset="0"/>
                <a:cs typeface="Times New Roman" panose="02020603050405020304" pitchFamily="18" charset="0"/>
              </a:rPr>
              <a:t/>
            </a:r>
            <a:br>
              <a:rPr lang="cs-CZ" sz="2000" dirty="0" smtClean="0">
                <a:solidFill>
                  <a:schemeClr val="bg2">
                    <a:lumMod val="10000"/>
                  </a:schemeClr>
                </a:solidFill>
                <a:latin typeface="Times New Roman" panose="02020603050405020304" pitchFamily="18" charset="0"/>
                <a:cs typeface="Times New Roman" panose="02020603050405020304" pitchFamily="18" charset="0"/>
              </a:rPr>
            </a:br>
            <a:endParaRPr lang="ru-RU" sz="2000" dirty="0">
              <a:solidFill>
                <a:schemeClr val="bg2">
                  <a:lumMod val="1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8470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32765" y="2893326"/>
            <a:ext cx="8161360" cy="4087504"/>
          </a:xfrm>
        </p:spPr>
        <p:txBody>
          <a:bodyPr/>
          <a:lstStyle/>
          <a:p>
            <a:pPr algn="l">
              <a:lnSpc>
                <a:spcPct val="150000"/>
              </a:lnSpc>
            </a:pPr>
            <a:r>
              <a:rPr lang="uk-UA" sz="2000" dirty="0" smtClean="0">
                <a:solidFill>
                  <a:srgbClr val="002060"/>
                </a:solidFill>
                <a:latin typeface="Times New Roman" panose="02020603050405020304" pitchFamily="18" charset="0"/>
                <a:cs typeface="Times New Roman" panose="02020603050405020304" pitchFamily="18" charset="0"/>
              </a:rPr>
              <a:t/>
            </a:r>
            <a:br>
              <a:rPr lang="uk-UA" sz="2000" dirty="0" smtClean="0">
                <a:solidFill>
                  <a:srgbClr val="002060"/>
                </a:solidFill>
                <a:latin typeface="Times New Roman" panose="02020603050405020304" pitchFamily="18" charset="0"/>
                <a:cs typeface="Times New Roman" panose="02020603050405020304" pitchFamily="18" charset="0"/>
              </a:rPr>
            </a:br>
            <a:r>
              <a:rPr lang="ru-RU" sz="2000" dirty="0" smtClean="0">
                <a:solidFill>
                  <a:srgbClr val="002060"/>
                </a:solidFill>
                <a:latin typeface="Times New Roman" panose="02020603050405020304" pitchFamily="18" charset="0"/>
                <a:cs typeface="Times New Roman" panose="02020603050405020304" pitchFamily="18" charset="0"/>
              </a:rPr>
              <a:t/>
            </a:r>
            <a:br>
              <a:rPr lang="ru-RU" sz="2000" dirty="0" smtClean="0">
                <a:solidFill>
                  <a:srgbClr val="002060"/>
                </a:solidFill>
                <a:latin typeface="Times New Roman" panose="02020603050405020304" pitchFamily="18" charset="0"/>
                <a:cs typeface="Times New Roman" panose="02020603050405020304" pitchFamily="18" charset="0"/>
              </a:rPr>
            </a:br>
            <a:r>
              <a:rPr lang="en-US" sz="1800" dirty="0">
                <a:solidFill>
                  <a:schemeClr val="bg2">
                    <a:lumMod val="10000"/>
                  </a:schemeClr>
                </a:solidFill>
                <a:latin typeface="Times New Roman" panose="02020603050405020304" pitchFamily="18" charset="0"/>
                <a:cs typeface="Times New Roman" panose="02020603050405020304" pitchFamily="18" charset="0"/>
              </a:rPr>
              <a:t/>
            </a:r>
            <a:br>
              <a:rPr lang="en-US" sz="1800" dirty="0">
                <a:solidFill>
                  <a:schemeClr val="bg2">
                    <a:lumMod val="10000"/>
                  </a:schemeClr>
                </a:solidFill>
                <a:latin typeface="Times New Roman" panose="02020603050405020304" pitchFamily="18" charset="0"/>
                <a:cs typeface="Times New Roman" panose="02020603050405020304" pitchFamily="18" charset="0"/>
              </a:rPr>
            </a:br>
            <a:r>
              <a:rPr lang="cs-CZ" sz="2000" dirty="0" smtClean="0">
                <a:solidFill>
                  <a:schemeClr val="bg2">
                    <a:lumMod val="10000"/>
                  </a:schemeClr>
                </a:solidFill>
                <a:latin typeface="Times New Roman" panose="02020603050405020304" pitchFamily="18" charset="0"/>
                <a:cs typeface="Times New Roman" panose="02020603050405020304" pitchFamily="18" charset="0"/>
              </a:rPr>
              <a:t/>
            </a:r>
            <a:br>
              <a:rPr lang="cs-CZ" sz="2000" dirty="0" smtClean="0">
                <a:solidFill>
                  <a:schemeClr val="bg2">
                    <a:lumMod val="10000"/>
                  </a:schemeClr>
                </a:solidFill>
                <a:latin typeface="Times New Roman" panose="02020603050405020304" pitchFamily="18" charset="0"/>
                <a:cs typeface="Times New Roman" panose="02020603050405020304" pitchFamily="18" charset="0"/>
              </a:rPr>
            </a:br>
            <a:endParaRPr lang="ru-RU" sz="2000" dirty="0">
              <a:solidFill>
                <a:schemeClr val="bg2">
                  <a:lumMod val="10000"/>
                </a:schemeClr>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1596789" y="1522905"/>
            <a:ext cx="7697336" cy="4662815"/>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dirty="0" smtClean="0">
                <a:solidFill>
                  <a:schemeClr val="tx1">
                    <a:lumMod val="95000"/>
                    <a:lumOff val="5000"/>
                  </a:schemeClr>
                </a:solidFill>
                <a:latin typeface="Times New Roman" panose="02020603050405020304" pitchFamily="18" charset="0"/>
                <a:cs typeface="Times New Roman" panose="02020603050405020304" pitchFamily="18" charset="0"/>
              </a:rPr>
              <a:t>Beginning with the regional contexts, conflict-ridden neighborhoods may increase a state’s chances of experiencing violent conflict. </a:t>
            </a:r>
          </a:p>
          <a:p>
            <a:pPr marL="285750" indent="-285750">
              <a:lnSpc>
                <a:spcPct val="150000"/>
              </a:lnSpc>
              <a:buFont typeface="Arial" panose="020B0604020202020204" pitchFamily="34" charset="0"/>
              <a:buChar char="•"/>
            </a:pPr>
            <a:r>
              <a:rPr lang="en-US" dirty="0" smtClean="0">
                <a:solidFill>
                  <a:schemeClr val="tx1">
                    <a:lumMod val="95000"/>
                    <a:lumOff val="5000"/>
                  </a:schemeClr>
                </a:solidFill>
                <a:latin typeface="Times New Roman" panose="02020603050405020304" pitchFamily="18" charset="0"/>
                <a:cs typeface="Times New Roman" panose="02020603050405020304" pitchFamily="18" charset="0"/>
              </a:rPr>
              <a:t>Strong states with capabilities to police their territories and borders should be better fit than their weaker counterparts to keep transnational insurgents out.</a:t>
            </a:r>
          </a:p>
          <a:p>
            <a:pPr marL="285750" indent="-285750">
              <a:lnSpc>
                <a:spcPct val="150000"/>
              </a:lnSpc>
              <a:buFont typeface="Arial" panose="020B0604020202020204" pitchFamily="34" charset="0"/>
              <a:buChar char="•"/>
            </a:pPr>
            <a:r>
              <a:rPr lang="en-US" dirty="0" smtClean="0">
                <a:solidFill>
                  <a:schemeClr val="tx1">
                    <a:lumMod val="95000"/>
                    <a:lumOff val="5000"/>
                  </a:schemeClr>
                </a:solidFill>
                <a:latin typeface="Times New Roman" panose="02020603050405020304" pitchFamily="18" charset="0"/>
                <a:cs typeface="Times New Roman" panose="02020603050405020304" pitchFamily="18" charset="0"/>
              </a:rPr>
              <a:t>Centralized political systems, where executive power is concentrated, may provide transnational actors with few access points to their target state, while states where power is dispersed may provide more access points for influence.</a:t>
            </a:r>
          </a:p>
          <a:p>
            <a:pPr marL="285750" indent="-285750">
              <a:lnSpc>
                <a:spcPct val="150000"/>
              </a:lnSpc>
              <a:buFont typeface="Arial" panose="020B0604020202020204" pitchFamily="34" charset="0"/>
              <a:buChar char="•"/>
            </a:pPr>
            <a:r>
              <a:rPr lang="en-US" dirty="0" smtClean="0">
                <a:solidFill>
                  <a:schemeClr val="tx1">
                    <a:lumMod val="95000"/>
                    <a:lumOff val="5000"/>
                  </a:schemeClr>
                </a:solidFill>
                <a:latin typeface="Times New Roman" panose="02020603050405020304" pitchFamily="18" charset="0"/>
                <a:cs typeface="Times New Roman" panose="02020603050405020304" pitchFamily="18" charset="0"/>
              </a:rPr>
              <a:t> Conclusions- states that block domestic groups from exerting influence may inadvertently create a boomerang pattern where the domestic groups seek allies outside the state to exert pressure on it, as such opening the door for transnational actors.</a:t>
            </a:r>
          </a:p>
        </p:txBody>
      </p:sp>
      <p:sp>
        <p:nvSpPr>
          <p:cNvPr id="4" name="TextBox 3"/>
          <p:cNvSpPr txBox="1"/>
          <p:nvPr/>
        </p:nvSpPr>
        <p:spPr>
          <a:xfrm>
            <a:off x="1719618" y="450377"/>
            <a:ext cx="7710985" cy="830997"/>
          </a:xfrm>
          <a:prstGeom prst="rect">
            <a:avLst/>
          </a:prstGeom>
          <a:noFill/>
        </p:spPr>
        <p:txBody>
          <a:bodyPr wrap="square" rtlCol="0">
            <a:spAutoFit/>
          </a:bodyPr>
          <a:lstStyle/>
          <a:p>
            <a:pPr algn="ctr"/>
            <a:r>
              <a:rPr lang="en-US" sz="2400" dirty="0" smtClean="0">
                <a:solidFill>
                  <a:srgbClr val="002060"/>
                </a:solidFill>
                <a:latin typeface="Times New Roman" panose="02020603050405020304" pitchFamily="18" charset="0"/>
                <a:cs typeface="Times New Roman" panose="02020603050405020304" pitchFamily="18" charset="0"/>
              </a:rPr>
              <a:t>Transnationalism, Social Movements, and Intrastate Struggles</a:t>
            </a:r>
            <a:endParaRPr lang="ru-RU"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3093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32765" y="2893326"/>
            <a:ext cx="8161360" cy="4087504"/>
          </a:xfrm>
        </p:spPr>
        <p:txBody>
          <a:bodyPr/>
          <a:lstStyle/>
          <a:p>
            <a:pPr algn="l">
              <a:lnSpc>
                <a:spcPct val="150000"/>
              </a:lnSpc>
            </a:pPr>
            <a:r>
              <a:rPr lang="uk-UA" sz="2000" dirty="0" smtClean="0">
                <a:solidFill>
                  <a:srgbClr val="002060"/>
                </a:solidFill>
                <a:latin typeface="Times New Roman" panose="02020603050405020304" pitchFamily="18" charset="0"/>
                <a:cs typeface="Times New Roman" panose="02020603050405020304" pitchFamily="18" charset="0"/>
              </a:rPr>
              <a:t/>
            </a:r>
            <a:br>
              <a:rPr lang="uk-UA" sz="2000" dirty="0" smtClean="0">
                <a:solidFill>
                  <a:srgbClr val="002060"/>
                </a:solidFill>
                <a:latin typeface="Times New Roman" panose="02020603050405020304" pitchFamily="18" charset="0"/>
                <a:cs typeface="Times New Roman" panose="02020603050405020304" pitchFamily="18" charset="0"/>
              </a:rPr>
            </a:br>
            <a:r>
              <a:rPr lang="ru-RU" sz="2000" dirty="0" smtClean="0">
                <a:solidFill>
                  <a:srgbClr val="002060"/>
                </a:solidFill>
                <a:latin typeface="Times New Roman" panose="02020603050405020304" pitchFamily="18" charset="0"/>
                <a:cs typeface="Times New Roman" panose="02020603050405020304" pitchFamily="18" charset="0"/>
              </a:rPr>
              <a:t/>
            </a:r>
            <a:br>
              <a:rPr lang="ru-RU" sz="2000" dirty="0" smtClean="0">
                <a:solidFill>
                  <a:srgbClr val="002060"/>
                </a:solidFill>
                <a:latin typeface="Times New Roman" panose="02020603050405020304" pitchFamily="18" charset="0"/>
                <a:cs typeface="Times New Roman" panose="02020603050405020304" pitchFamily="18" charset="0"/>
              </a:rPr>
            </a:br>
            <a:r>
              <a:rPr lang="en-US" sz="1800" dirty="0">
                <a:solidFill>
                  <a:schemeClr val="bg2">
                    <a:lumMod val="10000"/>
                  </a:schemeClr>
                </a:solidFill>
                <a:latin typeface="Times New Roman" panose="02020603050405020304" pitchFamily="18" charset="0"/>
                <a:cs typeface="Times New Roman" panose="02020603050405020304" pitchFamily="18" charset="0"/>
              </a:rPr>
              <a:t/>
            </a:r>
            <a:br>
              <a:rPr lang="en-US" sz="1800" dirty="0">
                <a:solidFill>
                  <a:schemeClr val="bg2">
                    <a:lumMod val="10000"/>
                  </a:schemeClr>
                </a:solidFill>
                <a:latin typeface="Times New Roman" panose="02020603050405020304" pitchFamily="18" charset="0"/>
                <a:cs typeface="Times New Roman" panose="02020603050405020304" pitchFamily="18" charset="0"/>
              </a:rPr>
            </a:br>
            <a:r>
              <a:rPr lang="cs-CZ" sz="2000" dirty="0" smtClean="0">
                <a:solidFill>
                  <a:schemeClr val="bg2">
                    <a:lumMod val="10000"/>
                  </a:schemeClr>
                </a:solidFill>
                <a:latin typeface="Times New Roman" panose="02020603050405020304" pitchFamily="18" charset="0"/>
                <a:cs typeface="Times New Roman" panose="02020603050405020304" pitchFamily="18" charset="0"/>
              </a:rPr>
              <a:t/>
            </a:r>
            <a:br>
              <a:rPr lang="cs-CZ" sz="2000" dirty="0" smtClean="0">
                <a:solidFill>
                  <a:schemeClr val="bg2">
                    <a:lumMod val="10000"/>
                  </a:schemeClr>
                </a:solidFill>
                <a:latin typeface="Times New Roman" panose="02020603050405020304" pitchFamily="18" charset="0"/>
                <a:cs typeface="Times New Roman" panose="02020603050405020304" pitchFamily="18" charset="0"/>
              </a:rPr>
            </a:br>
            <a:endParaRPr lang="ru-RU" sz="2000" dirty="0">
              <a:solidFill>
                <a:schemeClr val="bg2">
                  <a:lumMod val="10000"/>
                </a:schemeClr>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423081" y="1281374"/>
            <a:ext cx="9908274" cy="4662815"/>
          </a:xfrm>
          <a:prstGeom prst="rect">
            <a:avLst/>
          </a:prstGeom>
          <a:noFill/>
        </p:spPr>
        <p:txBody>
          <a:bodyPr wrap="square" rtlCol="0">
            <a:spAutoFit/>
          </a:bodyPr>
          <a:lstStyle/>
          <a:p>
            <a:pPr>
              <a:lnSpc>
                <a:spcPct val="150000"/>
              </a:lnSpc>
            </a:pPr>
            <a:r>
              <a:rPr lang="en-US" dirty="0" smtClean="0">
                <a:solidFill>
                  <a:srgbClr val="FF0000"/>
                </a:solidFill>
                <a:latin typeface="Times New Roman" panose="02020603050405020304" pitchFamily="18" charset="0"/>
                <a:cs typeface="Times New Roman" panose="02020603050405020304" pitchFamily="18" charset="0"/>
              </a:rPr>
              <a:t>intrastate conflicts can be not </a:t>
            </a:r>
            <a:r>
              <a:rPr lang="ru-RU" dirty="0" smtClean="0">
                <a:solidFill>
                  <a:srgbClr val="FF0000"/>
                </a:solidFill>
                <a:latin typeface="Times New Roman" panose="02020603050405020304" pitchFamily="18" charset="0"/>
                <a:cs typeface="Times New Roman" panose="02020603050405020304" pitchFamily="18" charset="0"/>
              </a:rPr>
              <a:t>«</a:t>
            </a:r>
            <a:r>
              <a:rPr lang="en-US" dirty="0" smtClean="0">
                <a:solidFill>
                  <a:srgbClr val="FF0000"/>
                </a:solidFill>
                <a:latin typeface="Times New Roman" panose="02020603050405020304" pitchFamily="18" charset="0"/>
                <a:cs typeface="Times New Roman" panose="02020603050405020304" pitchFamily="18" charset="0"/>
              </a:rPr>
              <a:t>so intrastate</a:t>
            </a:r>
            <a:r>
              <a:rPr lang="ru-RU" dirty="0" smtClean="0">
                <a:solidFill>
                  <a:srgbClr val="FF0000"/>
                </a:solidFill>
                <a:latin typeface="Times New Roman" panose="02020603050405020304" pitchFamily="18" charset="0"/>
                <a:cs typeface="Times New Roman" panose="02020603050405020304" pitchFamily="18" charset="0"/>
              </a:rPr>
              <a:t>»</a:t>
            </a:r>
          </a:p>
          <a:p>
            <a:pPr>
              <a:lnSpc>
                <a:spcPct val="150000"/>
              </a:lnSpc>
            </a:pPr>
            <a:r>
              <a:rPr lang="en-US" dirty="0" smtClean="0">
                <a:solidFill>
                  <a:schemeClr val="bg2">
                    <a:lumMod val="10000"/>
                  </a:schemeClr>
                </a:solidFill>
                <a:latin typeface="Times New Roman" panose="02020603050405020304" pitchFamily="18" charset="0"/>
                <a:cs typeface="Times New Roman" panose="02020603050405020304" pitchFamily="18" charset="0"/>
              </a:rPr>
              <a:t> this statement  was investigated and proved in the new literature about  violent transnational relations -</a:t>
            </a:r>
          </a:p>
          <a:p>
            <a:pPr>
              <a:lnSpc>
                <a:spcPct val="150000"/>
              </a:lnSpc>
            </a:pPr>
            <a:r>
              <a:rPr lang="en-US" dirty="0" smtClean="0">
                <a:solidFill>
                  <a:schemeClr val="bg2">
                    <a:lumMod val="10000"/>
                  </a:schemeClr>
                </a:solidFill>
                <a:latin typeface="Times New Roman" panose="02020603050405020304" pitchFamily="18" charset="0"/>
                <a:cs typeface="Times New Roman" panose="02020603050405020304" pitchFamily="18" charset="0"/>
              </a:rPr>
              <a:t>. </a:t>
            </a:r>
            <a:r>
              <a:rPr lang="en-US" dirty="0" smtClean="0">
                <a:solidFill>
                  <a:srgbClr val="002060"/>
                </a:solidFill>
                <a:latin typeface="Times New Roman" panose="02020603050405020304" pitchFamily="18" charset="0"/>
                <a:cs typeface="Times New Roman" panose="02020603050405020304" pitchFamily="18" charset="0"/>
              </a:rPr>
              <a:t>Nye and </a:t>
            </a:r>
            <a:r>
              <a:rPr lang="en-US" dirty="0" err="1" smtClean="0">
                <a:solidFill>
                  <a:srgbClr val="002060"/>
                </a:solidFill>
                <a:latin typeface="Times New Roman" panose="02020603050405020304" pitchFamily="18" charset="0"/>
                <a:cs typeface="Times New Roman" panose="02020603050405020304" pitchFamily="18" charset="0"/>
              </a:rPr>
              <a:t>Keohane</a:t>
            </a:r>
            <a:r>
              <a:rPr lang="en-US" dirty="0" smtClean="0">
                <a:solidFill>
                  <a:srgbClr val="002060"/>
                </a:solidFill>
                <a:latin typeface="Times New Roman" panose="02020603050405020304" pitchFamily="18" charset="0"/>
                <a:cs typeface="Times New Roman" panose="02020603050405020304" pitchFamily="18" charset="0"/>
              </a:rPr>
              <a:t> 1971a; 1971b; Haas 1992; Evangelista 1995; </a:t>
            </a:r>
            <a:r>
              <a:rPr lang="en-US" dirty="0" err="1" smtClean="0">
                <a:solidFill>
                  <a:srgbClr val="002060"/>
                </a:solidFill>
                <a:latin typeface="Times New Roman" panose="02020603050405020304" pitchFamily="18" charset="0"/>
                <a:cs typeface="Times New Roman" panose="02020603050405020304" pitchFamily="18" charset="0"/>
              </a:rPr>
              <a:t>Risse-Kappen</a:t>
            </a:r>
            <a:r>
              <a:rPr lang="en-US" dirty="0" smtClean="0">
                <a:solidFill>
                  <a:srgbClr val="002060"/>
                </a:solidFill>
                <a:latin typeface="Times New Roman" panose="02020603050405020304" pitchFamily="18" charset="0"/>
                <a:cs typeface="Times New Roman" panose="02020603050405020304" pitchFamily="18" charset="0"/>
              </a:rPr>
              <a:t> 1995; Keck and </a:t>
            </a:r>
            <a:r>
              <a:rPr lang="en-US" dirty="0" err="1" smtClean="0">
                <a:solidFill>
                  <a:srgbClr val="002060"/>
                </a:solidFill>
                <a:latin typeface="Times New Roman" panose="02020603050405020304" pitchFamily="18" charset="0"/>
                <a:cs typeface="Times New Roman" panose="02020603050405020304" pitchFamily="18" charset="0"/>
              </a:rPr>
              <a:t>Sikkink</a:t>
            </a:r>
            <a:r>
              <a:rPr lang="en-US" dirty="0" smtClean="0">
                <a:solidFill>
                  <a:srgbClr val="002060"/>
                </a:solidFill>
                <a:latin typeface="Times New Roman" panose="02020603050405020304" pitchFamily="18" charset="0"/>
                <a:cs typeface="Times New Roman" panose="02020603050405020304" pitchFamily="18" charset="0"/>
              </a:rPr>
              <a:t> 1998; </a:t>
            </a:r>
            <a:r>
              <a:rPr lang="en-US" dirty="0" err="1" smtClean="0">
                <a:solidFill>
                  <a:srgbClr val="002060"/>
                </a:solidFill>
                <a:latin typeface="Times New Roman" panose="02020603050405020304" pitchFamily="18" charset="0"/>
                <a:cs typeface="Times New Roman" panose="02020603050405020304" pitchFamily="18" charset="0"/>
              </a:rPr>
              <a:t>Checkel</a:t>
            </a:r>
            <a:r>
              <a:rPr lang="en-US" dirty="0" smtClean="0">
                <a:solidFill>
                  <a:srgbClr val="002060"/>
                </a:solidFill>
                <a:latin typeface="Times New Roman" panose="02020603050405020304" pitchFamily="18" charset="0"/>
                <a:cs typeface="Times New Roman" panose="02020603050405020304" pitchFamily="18" charset="0"/>
              </a:rPr>
              <a:t> 1999; </a:t>
            </a:r>
            <a:r>
              <a:rPr lang="en-US" dirty="0" err="1" smtClean="0">
                <a:solidFill>
                  <a:srgbClr val="002060"/>
                </a:solidFill>
                <a:latin typeface="Times New Roman" panose="02020603050405020304" pitchFamily="18" charset="0"/>
                <a:cs typeface="Times New Roman" panose="02020603050405020304" pitchFamily="18" charset="0"/>
              </a:rPr>
              <a:t>Tarrow</a:t>
            </a:r>
            <a:r>
              <a:rPr lang="en-US" dirty="0" smtClean="0">
                <a:solidFill>
                  <a:srgbClr val="002060"/>
                </a:solidFill>
                <a:latin typeface="Times New Roman" panose="02020603050405020304" pitchFamily="18" charset="0"/>
                <a:cs typeface="Times New Roman" panose="02020603050405020304" pitchFamily="18" charset="0"/>
              </a:rPr>
              <a:t> 2005; Orenstein and Schmitz 2006. </a:t>
            </a:r>
            <a:endParaRPr lang="ru-RU" dirty="0" smtClean="0">
              <a:solidFill>
                <a:srgbClr val="002060"/>
              </a:solidFill>
              <a:latin typeface="Times New Roman" panose="02020603050405020304" pitchFamily="18" charset="0"/>
              <a:cs typeface="Times New Roman" panose="02020603050405020304" pitchFamily="18" charset="0"/>
            </a:endParaRPr>
          </a:p>
          <a:p>
            <a:pPr>
              <a:lnSpc>
                <a:spcPct val="150000"/>
              </a:lnSpc>
            </a:pPr>
            <a:r>
              <a:rPr lang="en-US" dirty="0" smtClean="0">
                <a:solidFill>
                  <a:srgbClr val="FF0000"/>
                </a:solidFill>
                <a:latin typeface="Times New Roman" panose="02020603050405020304" pitchFamily="18" charset="0"/>
                <a:cs typeface="Times New Roman" panose="02020603050405020304" pitchFamily="18" charset="0"/>
              </a:rPr>
              <a:t>Next statement</a:t>
            </a:r>
            <a:r>
              <a:rPr lang="cs-CZ" dirty="0" smtClean="0">
                <a:solidFill>
                  <a:srgbClr val="FF0000"/>
                </a:solidFill>
                <a:latin typeface="Times New Roman" panose="02020603050405020304" pitchFamily="18" charset="0"/>
                <a:cs typeface="Times New Roman" panose="02020603050405020304" pitchFamily="18" charset="0"/>
              </a:rPr>
              <a:t>s</a:t>
            </a:r>
            <a:r>
              <a:rPr lang="en-US" dirty="0" smtClean="0">
                <a:solidFill>
                  <a:srgbClr val="FF0000"/>
                </a:solidFill>
                <a:latin typeface="Times New Roman" panose="02020603050405020304" pitchFamily="18" charset="0"/>
                <a:cs typeface="Times New Roman" panose="02020603050405020304" pitchFamily="18" charset="0"/>
              </a:rPr>
              <a:t> of research</a:t>
            </a:r>
            <a:r>
              <a:rPr lang="uk-UA" dirty="0" smtClean="0">
                <a:solidFill>
                  <a:srgbClr val="FF0000"/>
                </a:solidFill>
                <a:latin typeface="Times New Roman" panose="02020603050405020304" pitchFamily="18" charset="0"/>
                <a:cs typeface="Times New Roman" panose="02020603050405020304" pitchFamily="18" charset="0"/>
              </a:rPr>
              <a:t>:</a:t>
            </a:r>
            <a:endParaRPr lang="cs-CZ" dirty="0">
              <a:solidFill>
                <a:srgbClr val="FF0000"/>
              </a:solidFill>
              <a:latin typeface="Times New Roman" panose="02020603050405020304" pitchFamily="18" charset="0"/>
              <a:cs typeface="Times New Roman" panose="02020603050405020304" pitchFamily="18" charset="0"/>
            </a:endParaRPr>
          </a:p>
          <a:p>
            <a:pPr>
              <a:lnSpc>
                <a:spcPct val="150000"/>
              </a:lnSpc>
            </a:pPr>
            <a:r>
              <a:rPr lang="en-US" dirty="0" smtClean="0">
                <a:solidFill>
                  <a:schemeClr val="bg2">
                    <a:lumMod val="10000"/>
                  </a:schemeClr>
                </a:solidFill>
                <a:latin typeface="Times New Roman" panose="02020603050405020304" pitchFamily="18" charset="0"/>
                <a:cs typeface="Times New Roman" panose="02020603050405020304" pitchFamily="18" charset="0"/>
              </a:rPr>
              <a:t>Transnational insurgents can help boost the resources needed to</a:t>
            </a:r>
            <a:r>
              <a:rPr lang="cs-CZ" dirty="0" smtClean="0">
                <a:solidFill>
                  <a:schemeClr val="bg2">
                    <a:lumMod val="10000"/>
                  </a:schemeClr>
                </a:solidFill>
                <a:latin typeface="Times New Roman" panose="02020603050405020304" pitchFamily="18" charset="0"/>
                <a:cs typeface="Times New Roman" panose="02020603050405020304" pitchFamily="18" charset="0"/>
              </a:rPr>
              <a:t> </a:t>
            </a:r>
            <a:r>
              <a:rPr lang="en-US" dirty="0" smtClean="0">
                <a:solidFill>
                  <a:schemeClr val="bg2">
                    <a:lumMod val="10000"/>
                  </a:schemeClr>
                </a:solidFill>
                <a:latin typeface="Times New Roman" panose="02020603050405020304" pitchFamily="18" charset="0"/>
                <a:cs typeface="Times New Roman" panose="02020603050405020304" pitchFamily="18" charset="0"/>
              </a:rPr>
              <a:t>fight this dual struggle that each faction of the domestic movement is fighting, and there are</a:t>
            </a:r>
            <a:r>
              <a:rPr lang="cs-CZ" dirty="0" smtClean="0">
                <a:solidFill>
                  <a:schemeClr val="bg2">
                    <a:lumMod val="10000"/>
                  </a:schemeClr>
                </a:solidFill>
                <a:latin typeface="Times New Roman" panose="02020603050405020304" pitchFamily="18" charset="0"/>
                <a:cs typeface="Times New Roman" panose="02020603050405020304" pitchFamily="18" charset="0"/>
              </a:rPr>
              <a:t> </a:t>
            </a:r>
            <a:r>
              <a:rPr lang="en-US" dirty="0" smtClean="0">
                <a:solidFill>
                  <a:schemeClr val="bg2">
                    <a:lumMod val="10000"/>
                  </a:schemeClr>
                </a:solidFill>
                <a:latin typeface="Times New Roman" panose="02020603050405020304" pitchFamily="18" charset="0"/>
                <a:cs typeface="Times New Roman" panose="02020603050405020304" pitchFamily="18" charset="0"/>
              </a:rPr>
              <a:t>multiple entry points, or domestic allies, for the outsiders. </a:t>
            </a:r>
            <a:endParaRPr lang="cs-CZ" dirty="0" smtClean="0">
              <a:solidFill>
                <a:schemeClr val="bg2">
                  <a:lumMod val="10000"/>
                </a:schemeClr>
              </a:solidFill>
              <a:latin typeface="Times New Roman" panose="02020603050405020304" pitchFamily="18" charset="0"/>
              <a:cs typeface="Times New Roman" panose="02020603050405020304" pitchFamily="18" charset="0"/>
            </a:endParaRPr>
          </a:p>
          <a:p>
            <a:pPr>
              <a:lnSpc>
                <a:spcPct val="150000"/>
              </a:lnSpc>
            </a:pPr>
            <a:r>
              <a:rPr lang="en-US" dirty="0" smtClean="0">
                <a:solidFill>
                  <a:schemeClr val="bg2">
                    <a:lumMod val="10000"/>
                  </a:schemeClr>
                </a:solidFill>
                <a:latin typeface="Times New Roman" panose="02020603050405020304" pitchFamily="18" charset="0"/>
                <a:cs typeface="Times New Roman" panose="02020603050405020304" pitchFamily="18" charset="0"/>
              </a:rPr>
              <a:t>Indeed, while a cohesive domestic</a:t>
            </a:r>
            <a:r>
              <a:rPr lang="cs-CZ" dirty="0" smtClean="0">
                <a:solidFill>
                  <a:schemeClr val="bg2">
                    <a:lumMod val="10000"/>
                  </a:schemeClr>
                </a:solidFill>
                <a:latin typeface="Times New Roman" panose="02020603050405020304" pitchFamily="18" charset="0"/>
                <a:cs typeface="Times New Roman" panose="02020603050405020304" pitchFamily="18" charset="0"/>
              </a:rPr>
              <a:t> </a:t>
            </a:r>
            <a:r>
              <a:rPr lang="en-US" dirty="0" smtClean="0">
                <a:solidFill>
                  <a:schemeClr val="bg2">
                    <a:lumMod val="10000"/>
                  </a:schemeClr>
                </a:solidFill>
                <a:latin typeface="Times New Roman" panose="02020603050405020304" pitchFamily="18" charset="0"/>
                <a:cs typeface="Times New Roman" panose="02020603050405020304" pitchFamily="18" charset="0"/>
              </a:rPr>
              <a:t>movement may be willing to let outsiders in, it is also able to say no. </a:t>
            </a:r>
            <a:endParaRPr lang="cs-CZ" dirty="0" smtClean="0">
              <a:solidFill>
                <a:schemeClr val="bg2">
                  <a:lumMod val="10000"/>
                </a:schemeClr>
              </a:solidFill>
              <a:latin typeface="Times New Roman" panose="02020603050405020304" pitchFamily="18" charset="0"/>
              <a:cs typeface="Times New Roman" panose="02020603050405020304" pitchFamily="18" charset="0"/>
            </a:endParaRPr>
          </a:p>
          <a:p>
            <a:pPr>
              <a:lnSpc>
                <a:spcPct val="150000"/>
              </a:lnSpc>
            </a:pPr>
            <a:r>
              <a:rPr lang="en-US" dirty="0" smtClean="0">
                <a:solidFill>
                  <a:schemeClr val="bg2">
                    <a:lumMod val="10000"/>
                  </a:schemeClr>
                </a:solidFill>
                <a:latin typeface="Times New Roman" panose="02020603050405020304" pitchFamily="18" charset="0"/>
                <a:cs typeface="Times New Roman" panose="02020603050405020304" pitchFamily="18" charset="0"/>
              </a:rPr>
              <a:t>A fragmented</a:t>
            </a:r>
            <a:r>
              <a:rPr lang="cs-CZ" dirty="0" smtClean="0">
                <a:solidFill>
                  <a:schemeClr val="bg2">
                    <a:lumMod val="10000"/>
                  </a:schemeClr>
                </a:solidFill>
                <a:latin typeface="Times New Roman" panose="02020603050405020304" pitchFamily="18" charset="0"/>
                <a:cs typeface="Times New Roman" panose="02020603050405020304" pitchFamily="18" charset="0"/>
              </a:rPr>
              <a:t> </a:t>
            </a:r>
            <a:r>
              <a:rPr lang="en-US" dirty="0" smtClean="0">
                <a:solidFill>
                  <a:schemeClr val="bg2">
                    <a:lumMod val="10000"/>
                  </a:schemeClr>
                </a:solidFill>
                <a:latin typeface="Times New Roman" panose="02020603050405020304" pitchFamily="18" charset="0"/>
                <a:cs typeface="Times New Roman" panose="02020603050405020304" pitchFamily="18" charset="0"/>
              </a:rPr>
              <a:t>movement, in contrast, may be less able to control how many and what kind of outside actors</a:t>
            </a:r>
            <a:r>
              <a:rPr lang="cs-CZ" dirty="0" smtClean="0">
                <a:solidFill>
                  <a:schemeClr val="bg2">
                    <a:lumMod val="10000"/>
                  </a:schemeClr>
                </a:solidFill>
                <a:latin typeface="Times New Roman" panose="02020603050405020304" pitchFamily="18" charset="0"/>
                <a:cs typeface="Times New Roman" panose="02020603050405020304" pitchFamily="18" charset="0"/>
              </a:rPr>
              <a:t> </a:t>
            </a:r>
            <a:r>
              <a:rPr lang="en-US" dirty="0" smtClean="0">
                <a:solidFill>
                  <a:schemeClr val="bg2">
                    <a:lumMod val="10000"/>
                  </a:schemeClr>
                </a:solidFill>
                <a:latin typeface="Times New Roman" panose="02020603050405020304" pitchFamily="18" charset="0"/>
                <a:cs typeface="Times New Roman" panose="02020603050405020304" pitchFamily="18" charset="0"/>
              </a:rPr>
              <a:t>it allows to join its ranks</a:t>
            </a:r>
            <a:r>
              <a:rPr lang="cs-CZ" dirty="0" smtClean="0">
                <a:solidFill>
                  <a:schemeClr val="bg2">
                    <a:lumMod val="10000"/>
                  </a:schemeClr>
                </a:solidFill>
                <a:latin typeface="Times New Roman" panose="02020603050405020304" pitchFamily="18" charset="0"/>
                <a:cs typeface="Times New Roman" panose="02020603050405020304" pitchFamily="18" charset="0"/>
              </a:rPr>
              <a:t>.</a:t>
            </a:r>
            <a:endParaRPr lang="en-US" dirty="0" smtClean="0">
              <a:solidFill>
                <a:schemeClr val="bg2">
                  <a:lumMod val="10000"/>
                </a:schemeClr>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1719618" y="450377"/>
            <a:ext cx="7710985" cy="830997"/>
          </a:xfrm>
          <a:prstGeom prst="rect">
            <a:avLst/>
          </a:prstGeom>
          <a:noFill/>
        </p:spPr>
        <p:txBody>
          <a:bodyPr wrap="square" rtlCol="0">
            <a:spAutoFit/>
          </a:bodyPr>
          <a:lstStyle/>
          <a:p>
            <a:pPr algn="ctr"/>
            <a:r>
              <a:rPr lang="en-US" sz="2400" dirty="0" smtClean="0">
                <a:solidFill>
                  <a:srgbClr val="002060"/>
                </a:solidFill>
                <a:latin typeface="Times New Roman" panose="02020603050405020304" pitchFamily="18" charset="0"/>
                <a:cs typeface="Times New Roman" panose="02020603050405020304" pitchFamily="18" charset="0"/>
              </a:rPr>
              <a:t>Transnationalism, Social Movements, and Intrastate Struggles</a:t>
            </a:r>
            <a:endParaRPr lang="ru-RU"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5881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32765" y="2893326"/>
            <a:ext cx="8161360" cy="4087504"/>
          </a:xfrm>
        </p:spPr>
        <p:txBody>
          <a:bodyPr/>
          <a:lstStyle/>
          <a:p>
            <a:pPr algn="l">
              <a:lnSpc>
                <a:spcPct val="150000"/>
              </a:lnSpc>
            </a:pPr>
            <a:r>
              <a:rPr lang="uk-UA" sz="2000" dirty="0" smtClean="0">
                <a:solidFill>
                  <a:srgbClr val="002060"/>
                </a:solidFill>
                <a:latin typeface="Times New Roman" panose="02020603050405020304" pitchFamily="18" charset="0"/>
                <a:cs typeface="Times New Roman" panose="02020603050405020304" pitchFamily="18" charset="0"/>
              </a:rPr>
              <a:t/>
            </a:r>
            <a:br>
              <a:rPr lang="uk-UA" sz="2000" dirty="0" smtClean="0">
                <a:solidFill>
                  <a:srgbClr val="002060"/>
                </a:solidFill>
                <a:latin typeface="Times New Roman" panose="02020603050405020304" pitchFamily="18" charset="0"/>
                <a:cs typeface="Times New Roman" panose="02020603050405020304" pitchFamily="18" charset="0"/>
              </a:rPr>
            </a:br>
            <a:r>
              <a:rPr lang="ru-RU" sz="2000" dirty="0" smtClean="0">
                <a:solidFill>
                  <a:srgbClr val="002060"/>
                </a:solidFill>
                <a:latin typeface="Times New Roman" panose="02020603050405020304" pitchFamily="18" charset="0"/>
                <a:cs typeface="Times New Roman" panose="02020603050405020304" pitchFamily="18" charset="0"/>
              </a:rPr>
              <a:t/>
            </a:r>
            <a:br>
              <a:rPr lang="ru-RU" sz="2000" dirty="0" smtClean="0">
                <a:solidFill>
                  <a:srgbClr val="002060"/>
                </a:solidFill>
                <a:latin typeface="Times New Roman" panose="02020603050405020304" pitchFamily="18" charset="0"/>
                <a:cs typeface="Times New Roman" panose="02020603050405020304" pitchFamily="18" charset="0"/>
              </a:rPr>
            </a:br>
            <a:r>
              <a:rPr lang="en-US" sz="1800" dirty="0">
                <a:solidFill>
                  <a:schemeClr val="bg2">
                    <a:lumMod val="10000"/>
                  </a:schemeClr>
                </a:solidFill>
                <a:latin typeface="Times New Roman" panose="02020603050405020304" pitchFamily="18" charset="0"/>
                <a:cs typeface="Times New Roman" panose="02020603050405020304" pitchFamily="18" charset="0"/>
              </a:rPr>
              <a:t/>
            </a:r>
            <a:br>
              <a:rPr lang="en-US" sz="1800" dirty="0">
                <a:solidFill>
                  <a:schemeClr val="bg2">
                    <a:lumMod val="10000"/>
                  </a:schemeClr>
                </a:solidFill>
                <a:latin typeface="Times New Roman" panose="02020603050405020304" pitchFamily="18" charset="0"/>
                <a:cs typeface="Times New Roman" panose="02020603050405020304" pitchFamily="18" charset="0"/>
              </a:rPr>
            </a:br>
            <a:r>
              <a:rPr lang="cs-CZ" sz="2000" dirty="0" smtClean="0">
                <a:solidFill>
                  <a:schemeClr val="bg2">
                    <a:lumMod val="10000"/>
                  </a:schemeClr>
                </a:solidFill>
                <a:latin typeface="Times New Roman" panose="02020603050405020304" pitchFamily="18" charset="0"/>
                <a:cs typeface="Times New Roman" panose="02020603050405020304" pitchFamily="18" charset="0"/>
              </a:rPr>
              <a:t/>
            </a:r>
            <a:br>
              <a:rPr lang="cs-CZ" sz="2000" dirty="0" smtClean="0">
                <a:solidFill>
                  <a:schemeClr val="bg2">
                    <a:lumMod val="10000"/>
                  </a:schemeClr>
                </a:solidFill>
                <a:latin typeface="Times New Roman" panose="02020603050405020304" pitchFamily="18" charset="0"/>
                <a:cs typeface="Times New Roman" panose="02020603050405020304" pitchFamily="18" charset="0"/>
              </a:rPr>
            </a:br>
            <a:endParaRPr lang="ru-RU" sz="2000" dirty="0">
              <a:solidFill>
                <a:schemeClr val="bg2">
                  <a:lumMod val="10000"/>
                </a:schemeClr>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491319" y="1378424"/>
            <a:ext cx="9253181" cy="3000821"/>
          </a:xfrm>
          <a:prstGeom prst="rect">
            <a:avLst/>
          </a:prstGeom>
          <a:noFill/>
        </p:spPr>
        <p:txBody>
          <a:bodyPr wrap="square" rtlCol="0">
            <a:spAutoFit/>
          </a:bodyPr>
          <a:lstStyle/>
          <a:p>
            <a:pPr algn="ctr">
              <a:lnSpc>
                <a:spcPct val="150000"/>
              </a:lnSpc>
            </a:pPr>
            <a:r>
              <a:rPr lang="en-US" dirty="0" smtClean="0">
                <a:solidFill>
                  <a:srgbClr val="002060"/>
                </a:solidFill>
                <a:latin typeface="Times New Roman" panose="02020603050405020304" pitchFamily="18" charset="0"/>
                <a:cs typeface="Times New Roman" panose="02020603050405020304" pitchFamily="18" charset="0"/>
              </a:rPr>
              <a:t> What factors let to enable transnational insurgents to enter domestic</a:t>
            </a:r>
          </a:p>
          <a:p>
            <a:pPr algn="ctr">
              <a:lnSpc>
                <a:spcPct val="150000"/>
              </a:lnSpc>
            </a:pPr>
            <a:r>
              <a:rPr lang="en-US" dirty="0" smtClean="0">
                <a:solidFill>
                  <a:srgbClr val="002060"/>
                </a:solidFill>
                <a:latin typeface="Times New Roman" panose="02020603050405020304" pitchFamily="18" charset="0"/>
                <a:cs typeface="Times New Roman" panose="02020603050405020304" pitchFamily="18" charset="0"/>
              </a:rPr>
              <a:t>struggles?</a:t>
            </a:r>
          </a:p>
          <a:p>
            <a:pPr marL="342900" indent="-342900">
              <a:lnSpc>
                <a:spcPct val="150000"/>
              </a:lnSpc>
              <a:buFont typeface="+mj-lt"/>
              <a:buAutoNum type="arabicPeriod"/>
            </a:pPr>
            <a:r>
              <a:rPr lang="en-US" dirty="0" smtClean="0">
                <a:solidFill>
                  <a:schemeClr val="tx1">
                    <a:lumMod val="95000"/>
                    <a:lumOff val="5000"/>
                  </a:schemeClr>
                </a:solidFill>
                <a:latin typeface="Times New Roman" panose="02020603050405020304" pitchFamily="18" charset="0"/>
                <a:cs typeface="Times New Roman" panose="02020603050405020304" pitchFamily="18" charset="0"/>
              </a:rPr>
              <a:t>location in a bad neighborhood</a:t>
            </a:r>
            <a:r>
              <a:rPr lang="uk-UA" dirty="0" smtClean="0">
                <a:solidFill>
                  <a:schemeClr val="tx1">
                    <a:lumMod val="95000"/>
                    <a:lumOff val="5000"/>
                  </a:schemeClr>
                </a:solidFill>
                <a:latin typeface="Times New Roman" panose="02020603050405020304" pitchFamily="18" charset="0"/>
                <a:cs typeface="Times New Roman" panose="02020603050405020304" pitchFamily="18" charset="0"/>
              </a:rPr>
              <a:t>,</a:t>
            </a:r>
          </a:p>
          <a:p>
            <a:pPr marL="342900" indent="-342900">
              <a:lnSpc>
                <a:spcPct val="150000"/>
              </a:lnSpc>
              <a:buFont typeface="+mj-lt"/>
              <a:buAutoNum type="arabicPeriod"/>
            </a:pPr>
            <a:r>
              <a:rPr lang="en-US" dirty="0" smtClean="0">
                <a:solidFill>
                  <a:schemeClr val="tx1">
                    <a:lumMod val="95000"/>
                    <a:lumOff val="5000"/>
                  </a:schemeClr>
                </a:solidFill>
                <a:latin typeface="Times New Roman" panose="02020603050405020304" pitchFamily="18" charset="0"/>
                <a:cs typeface="Times New Roman" panose="02020603050405020304" pitchFamily="18" charset="0"/>
              </a:rPr>
              <a:t> weak state,</a:t>
            </a:r>
          </a:p>
          <a:p>
            <a:pPr marL="342900" indent="-342900">
              <a:lnSpc>
                <a:spcPct val="150000"/>
              </a:lnSpc>
              <a:buFont typeface="+mj-lt"/>
              <a:buAutoNum type="arabicPeriod"/>
            </a:pPr>
            <a:r>
              <a:rPr lang="en-US" dirty="0" smtClean="0">
                <a:solidFill>
                  <a:schemeClr val="tx1">
                    <a:lumMod val="95000"/>
                    <a:lumOff val="5000"/>
                  </a:schemeClr>
                </a:solidFill>
                <a:latin typeface="Times New Roman" panose="02020603050405020304" pitchFamily="18" charset="0"/>
                <a:cs typeface="Times New Roman" panose="02020603050405020304" pitchFamily="18" charset="0"/>
              </a:rPr>
              <a:t>traits of the transnational actors, </a:t>
            </a:r>
            <a:endParaRPr lang="uk-UA"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marL="342900" indent="-342900">
              <a:lnSpc>
                <a:spcPct val="150000"/>
              </a:lnSpc>
              <a:buFont typeface="+mj-lt"/>
              <a:buAutoNum type="arabicPeriod"/>
            </a:pPr>
            <a:r>
              <a:rPr lang="en-US" dirty="0" smtClean="0">
                <a:solidFill>
                  <a:schemeClr val="tx1">
                    <a:lumMod val="95000"/>
                    <a:lumOff val="5000"/>
                  </a:schemeClr>
                </a:solidFill>
                <a:latin typeface="Times New Roman" panose="02020603050405020304" pitchFamily="18" charset="0"/>
                <a:cs typeface="Times New Roman" panose="02020603050405020304" pitchFamily="18" charset="0"/>
              </a:rPr>
              <a:t>the domestic balance of power, </a:t>
            </a:r>
            <a:endParaRPr lang="uk-UA"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marL="342900" indent="-342900">
              <a:lnSpc>
                <a:spcPct val="150000"/>
              </a:lnSpc>
              <a:buFont typeface="+mj-lt"/>
              <a:buAutoNum type="arabicPeriod"/>
            </a:pPr>
            <a:r>
              <a:rPr lang="en-US" dirty="0" smtClean="0">
                <a:solidFill>
                  <a:schemeClr val="tx1">
                    <a:lumMod val="95000"/>
                    <a:lumOff val="5000"/>
                  </a:schemeClr>
                </a:solidFill>
                <a:latin typeface="Times New Roman" panose="02020603050405020304" pitchFamily="18" charset="0"/>
                <a:cs typeface="Times New Roman" panose="02020603050405020304" pitchFamily="18" charset="0"/>
              </a:rPr>
              <a:t> the cohesiveness of the</a:t>
            </a:r>
            <a:r>
              <a:rPr lang="uk-UA"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smtClean="0">
                <a:solidFill>
                  <a:schemeClr val="tx1">
                    <a:lumMod val="95000"/>
                    <a:lumOff val="5000"/>
                  </a:schemeClr>
                </a:solidFill>
                <a:latin typeface="Times New Roman" panose="02020603050405020304" pitchFamily="18" charset="0"/>
                <a:cs typeface="Times New Roman" panose="02020603050405020304" pitchFamily="18" charset="0"/>
              </a:rPr>
              <a:t>domestic insurgent movement</a:t>
            </a:r>
            <a:r>
              <a:rPr lang="uk-UA" dirty="0" smtClean="0">
                <a:solidFill>
                  <a:schemeClr val="tx1">
                    <a:lumMod val="95000"/>
                    <a:lumOff val="5000"/>
                  </a:schemeClr>
                </a:solidFill>
                <a:latin typeface="Times New Roman" panose="02020603050405020304" pitchFamily="18" charset="0"/>
                <a:cs typeface="Times New Roman" panose="02020603050405020304" pitchFamily="18" charset="0"/>
              </a:rPr>
              <a:t> ( </a:t>
            </a:r>
            <a:r>
              <a:rPr lang="cs-CZ" dirty="0" smtClean="0">
                <a:solidFill>
                  <a:schemeClr val="tx1">
                    <a:lumMod val="95000"/>
                    <a:lumOff val="5000"/>
                  </a:schemeClr>
                </a:solidFill>
                <a:latin typeface="Times New Roman" panose="02020603050405020304" pitchFamily="18" charset="0"/>
                <a:cs typeface="Times New Roman" panose="02020603050405020304" pitchFamily="18" charset="0"/>
              </a:rPr>
              <a:t>by Staniland and Zukerman </a:t>
            </a:r>
            <a:r>
              <a:rPr lang="uk-UA" dirty="0" smtClean="0">
                <a:solidFill>
                  <a:schemeClr val="tx1">
                    <a:lumMod val="95000"/>
                    <a:lumOff val="5000"/>
                  </a:schemeClr>
                </a:solidFill>
                <a:latin typeface="Times New Roman" panose="02020603050405020304" pitchFamily="18" charset="0"/>
                <a:cs typeface="Times New Roman" panose="02020603050405020304" pitchFamily="18" charset="0"/>
              </a:rPr>
              <a:t>).</a:t>
            </a:r>
            <a:endParaRPr lang="en-US" dirty="0" smtClean="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1719618" y="450377"/>
            <a:ext cx="7710985" cy="830997"/>
          </a:xfrm>
          <a:prstGeom prst="rect">
            <a:avLst/>
          </a:prstGeom>
          <a:noFill/>
        </p:spPr>
        <p:txBody>
          <a:bodyPr wrap="square" rtlCol="0">
            <a:spAutoFit/>
          </a:bodyPr>
          <a:lstStyle/>
          <a:p>
            <a:pPr algn="ctr"/>
            <a:r>
              <a:rPr lang="en-US" sz="2400" dirty="0" smtClean="0">
                <a:solidFill>
                  <a:srgbClr val="002060"/>
                </a:solidFill>
                <a:latin typeface="Times New Roman" panose="02020603050405020304" pitchFamily="18" charset="0"/>
                <a:cs typeface="Times New Roman" panose="02020603050405020304" pitchFamily="18" charset="0"/>
              </a:rPr>
              <a:t>Transnationalism, Social Movements, and Intrastate Struggles</a:t>
            </a:r>
            <a:endParaRPr lang="ru-RU"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4108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32765" y="2893326"/>
            <a:ext cx="8161360" cy="4087504"/>
          </a:xfrm>
        </p:spPr>
        <p:txBody>
          <a:bodyPr/>
          <a:lstStyle/>
          <a:p>
            <a:pPr algn="l">
              <a:lnSpc>
                <a:spcPct val="150000"/>
              </a:lnSpc>
            </a:pPr>
            <a:r>
              <a:rPr lang="uk-UA" sz="2000" dirty="0" smtClean="0">
                <a:solidFill>
                  <a:srgbClr val="002060"/>
                </a:solidFill>
                <a:latin typeface="Times New Roman" panose="02020603050405020304" pitchFamily="18" charset="0"/>
                <a:cs typeface="Times New Roman" panose="02020603050405020304" pitchFamily="18" charset="0"/>
              </a:rPr>
              <a:t/>
            </a:r>
            <a:br>
              <a:rPr lang="uk-UA" sz="2000" dirty="0" smtClean="0">
                <a:solidFill>
                  <a:srgbClr val="002060"/>
                </a:solidFill>
                <a:latin typeface="Times New Roman" panose="02020603050405020304" pitchFamily="18" charset="0"/>
                <a:cs typeface="Times New Roman" panose="02020603050405020304" pitchFamily="18" charset="0"/>
              </a:rPr>
            </a:br>
            <a:r>
              <a:rPr lang="ru-RU" sz="2000" dirty="0" smtClean="0">
                <a:solidFill>
                  <a:srgbClr val="002060"/>
                </a:solidFill>
                <a:latin typeface="Times New Roman" panose="02020603050405020304" pitchFamily="18" charset="0"/>
                <a:cs typeface="Times New Roman" panose="02020603050405020304" pitchFamily="18" charset="0"/>
              </a:rPr>
              <a:t/>
            </a:r>
            <a:br>
              <a:rPr lang="ru-RU" sz="2000" dirty="0" smtClean="0">
                <a:solidFill>
                  <a:srgbClr val="002060"/>
                </a:solidFill>
                <a:latin typeface="Times New Roman" panose="02020603050405020304" pitchFamily="18" charset="0"/>
                <a:cs typeface="Times New Roman" panose="02020603050405020304" pitchFamily="18" charset="0"/>
              </a:rPr>
            </a:br>
            <a:r>
              <a:rPr lang="en-US" sz="1800" dirty="0">
                <a:solidFill>
                  <a:schemeClr val="bg2">
                    <a:lumMod val="10000"/>
                  </a:schemeClr>
                </a:solidFill>
                <a:latin typeface="Times New Roman" panose="02020603050405020304" pitchFamily="18" charset="0"/>
                <a:cs typeface="Times New Roman" panose="02020603050405020304" pitchFamily="18" charset="0"/>
              </a:rPr>
              <a:t/>
            </a:r>
            <a:br>
              <a:rPr lang="en-US" sz="1800" dirty="0">
                <a:solidFill>
                  <a:schemeClr val="bg2">
                    <a:lumMod val="10000"/>
                  </a:schemeClr>
                </a:solidFill>
                <a:latin typeface="Times New Roman" panose="02020603050405020304" pitchFamily="18" charset="0"/>
                <a:cs typeface="Times New Roman" panose="02020603050405020304" pitchFamily="18" charset="0"/>
              </a:rPr>
            </a:br>
            <a:r>
              <a:rPr lang="cs-CZ" sz="2000" dirty="0" smtClean="0">
                <a:solidFill>
                  <a:schemeClr val="bg2">
                    <a:lumMod val="10000"/>
                  </a:schemeClr>
                </a:solidFill>
                <a:latin typeface="Times New Roman" panose="02020603050405020304" pitchFamily="18" charset="0"/>
                <a:cs typeface="Times New Roman" panose="02020603050405020304" pitchFamily="18" charset="0"/>
              </a:rPr>
              <a:t/>
            </a:r>
            <a:br>
              <a:rPr lang="cs-CZ" sz="2000" dirty="0" smtClean="0">
                <a:solidFill>
                  <a:schemeClr val="bg2">
                    <a:lumMod val="10000"/>
                  </a:schemeClr>
                </a:solidFill>
                <a:latin typeface="Times New Roman" panose="02020603050405020304" pitchFamily="18" charset="0"/>
                <a:cs typeface="Times New Roman" panose="02020603050405020304" pitchFamily="18" charset="0"/>
              </a:rPr>
            </a:br>
            <a:endParaRPr lang="ru-RU" sz="2000" dirty="0">
              <a:solidFill>
                <a:schemeClr val="bg2">
                  <a:lumMod val="10000"/>
                </a:schemeClr>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2088107" y="1246832"/>
            <a:ext cx="7683689" cy="5493812"/>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US" dirty="0" smtClean="0">
                <a:solidFill>
                  <a:schemeClr val="tx1">
                    <a:lumMod val="95000"/>
                    <a:lumOff val="5000"/>
                  </a:schemeClr>
                </a:solidFill>
                <a:latin typeface="Times New Roman" panose="02020603050405020304" pitchFamily="18" charset="0"/>
                <a:cs typeface="Times New Roman" panose="02020603050405020304" pitchFamily="18" charset="0"/>
              </a:rPr>
              <a:t>Relational diffusion is about the transfer of information or resources through</a:t>
            </a:r>
          </a:p>
          <a:p>
            <a:pPr marL="285750" indent="-285750" algn="just">
              <a:lnSpc>
                <a:spcPct val="150000"/>
              </a:lnSpc>
              <a:buFont typeface="Arial" panose="020B0604020202020204" pitchFamily="34" charset="0"/>
              <a:buChar char="•"/>
            </a:pPr>
            <a:r>
              <a:rPr lang="en-US" dirty="0" smtClean="0">
                <a:solidFill>
                  <a:schemeClr val="tx1">
                    <a:lumMod val="95000"/>
                    <a:lumOff val="5000"/>
                  </a:schemeClr>
                </a:solidFill>
                <a:latin typeface="Times New Roman" panose="02020603050405020304" pitchFamily="18" charset="0"/>
                <a:cs typeface="Times New Roman" panose="02020603050405020304" pitchFamily="18" charset="0"/>
              </a:rPr>
              <a:t>personal networks and social bonds. It includes inter-personal interactions. Non-relational </a:t>
            </a:r>
            <a:r>
              <a:rPr lang="uk-UA" dirty="0" smtClean="0">
                <a:solidFill>
                  <a:schemeClr val="tx1">
                    <a:lumMod val="95000"/>
                    <a:lumOff val="5000"/>
                  </a:schemeClr>
                </a:solidFill>
                <a:latin typeface="Times New Roman" panose="02020603050405020304" pitchFamily="18" charset="0"/>
                <a:cs typeface="Times New Roman" panose="02020603050405020304" pitchFamily="18" charset="0"/>
              </a:rPr>
              <a:t>(</a:t>
            </a:r>
            <a:r>
              <a:rPr lang="en-US"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smtClean="0">
                <a:solidFill>
                  <a:schemeClr val="tx1">
                    <a:lumMod val="95000"/>
                    <a:lumOff val="5000"/>
                  </a:schemeClr>
                </a:solidFill>
                <a:latin typeface="Times New Roman" panose="02020603050405020304" pitchFamily="18" charset="0"/>
                <a:cs typeface="Times New Roman" panose="02020603050405020304" pitchFamily="18" charset="0"/>
              </a:rPr>
              <a:t>Staniland</a:t>
            </a:r>
            <a:r>
              <a:rPr lang="en-US" dirty="0" smtClean="0">
                <a:solidFill>
                  <a:schemeClr val="tx1">
                    <a:lumMod val="95000"/>
                    <a:lumOff val="5000"/>
                  </a:schemeClr>
                </a:solidFill>
                <a:latin typeface="Times New Roman" panose="02020603050405020304" pitchFamily="18" charset="0"/>
                <a:cs typeface="Times New Roman" panose="02020603050405020304" pitchFamily="18" charset="0"/>
              </a:rPr>
              <a:t> and Zukerman </a:t>
            </a:r>
            <a:r>
              <a:rPr lang="uk-UA" dirty="0" smtClean="0">
                <a:solidFill>
                  <a:schemeClr val="tx1">
                    <a:lumMod val="95000"/>
                    <a:lumOff val="5000"/>
                  </a:schemeClr>
                </a:solidFill>
                <a:latin typeface="Times New Roman" panose="02020603050405020304" pitchFamily="18" charset="0"/>
                <a:cs typeface="Times New Roman" panose="02020603050405020304" pitchFamily="18" charset="0"/>
              </a:rPr>
              <a:t>)-</a:t>
            </a:r>
            <a:r>
              <a:rPr lang="en-US" dirty="0" smtClean="0">
                <a:solidFill>
                  <a:schemeClr val="tx1">
                    <a:lumMod val="95000"/>
                    <a:lumOff val="5000"/>
                  </a:schemeClr>
                </a:solidFill>
                <a:latin typeface="Times New Roman" panose="02020603050405020304" pitchFamily="18" charset="0"/>
                <a:cs typeface="Times New Roman" panose="02020603050405020304" pitchFamily="18" charset="0"/>
              </a:rPr>
              <a:t> foreign fighters may lead to changes in the</a:t>
            </a:r>
            <a:r>
              <a:rPr lang="uk-UA"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smtClean="0">
                <a:solidFill>
                  <a:schemeClr val="tx1">
                    <a:lumMod val="95000"/>
                    <a:lumOff val="5000"/>
                  </a:schemeClr>
                </a:solidFill>
                <a:latin typeface="Times New Roman" panose="02020603050405020304" pitchFamily="18" charset="0"/>
                <a:cs typeface="Times New Roman" panose="02020603050405020304" pitchFamily="18" charset="0"/>
              </a:rPr>
              <a:t>domestic rebels’ ideational motivation, war-fighting capacity, and recruitment.</a:t>
            </a:r>
            <a:endParaRPr lang="uk-UA"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dirty="0" smtClean="0">
                <a:solidFill>
                  <a:schemeClr val="tx1">
                    <a:lumMod val="95000"/>
                    <a:lumOff val="5000"/>
                  </a:schemeClr>
                </a:solidFill>
                <a:latin typeface="Times New Roman" panose="02020603050405020304" pitchFamily="18" charset="0"/>
                <a:cs typeface="Times New Roman" panose="02020603050405020304" pitchFamily="18" charset="0"/>
              </a:rPr>
              <a:t>The </a:t>
            </a:r>
            <a:r>
              <a:rPr lang="en-US" dirty="0" err="1" smtClean="0">
                <a:solidFill>
                  <a:schemeClr val="tx1">
                    <a:lumMod val="95000"/>
                    <a:lumOff val="5000"/>
                  </a:schemeClr>
                </a:solidFill>
                <a:latin typeface="Times New Roman" panose="02020603050405020304" pitchFamily="18" charset="0"/>
                <a:cs typeface="Times New Roman" panose="02020603050405020304" pitchFamily="18" charset="0"/>
              </a:rPr>
              <a:t>autor’s</a:t>
            </a:r>
            <a:r>
              <a:rPr lang="en-US" dirty="0" smtClean="0">
                <a:solidFill>
                  <a:schemeClr val="tx1">
                    <a:lumMod val="95000"/>
                    <a:lumOff val="5000"/>
                  </a:schemeClr>
                </a:solidFill>
                <a:latin typeface="Times New Roman" panose="02020603050405020304" pitchFamily="18" charset="0"/>
                <a:cs typeface="Times New Roman" panose="02020603050405020304" pitchFamily="18" charset="0"/>
              </a:rPr>
              <a:t>  approach-  is nonetheless consistent with theirs, focusing on three aspects of the domestic movement likely to be influenced by the outsiders.</a:t>
            </a:r>
          </a:p>
          <a:p>
            <a:pPr marL="285750" indent="-285750" algn="just">
              <a:lnSpc>
                <a:spcPct val="150000"/>
              </a:lnSpc>
              <a:buFont typeface="Arial" panose="020B0604020202020204" pitchFamily="34" charset="0"/>
              <a:buChar char="•"/>
            </a:pPr>
            <a:r>
              <a:rPr lang="en-US" dirty="0" smtClean="0">
                <a:solidFill>
                  <a:schemeClr val="tx1">
                    <a:lumMod val="95000"/>
                    <a:lumOff val="5000"/>
                  </a:schemeClr>
                </a:solidFill>
                <a:latin typeface="Times New Roman" panose="02020603050405020304" pitchFamily="18" charset="0"/>
                <a:cs typeface="Times New Roman" panose="02020603050405020304" pitchFamily="18" charset="0"/>
              </a:rPr>
              <a:t>Diffusion is about the transmissions between people or groups with no direct ties or social bonds, through television, the radio, newspapers, and the internet. </a:t>
            </a:r>
          </a:p>
          <a:p>
            <a:pPr marL="285750" indent="-285750" algn="just">
              <a:lnSpc>
                <a:spcPct val="150000"/>
              </a:lnSpc>
              <a:buFont typeface="Arial" panose="020B0604020202020204" pitchFamily="34" charset="0"/>
              <a:buChar char="•"/>
            </a:pPr>
            <a:r>
              <a:rPr lang="en-US" dirty="0" smtClean="0">
                <a:solidFill>
                  <a:schemeClr val="tx1">
                    <a:lumMod val="95000"/>
                    <a:lumOff val="5000"/>
                  </a:schemeClr>
                </a:solidFill>
                <a:latin typeface="Times New Roman" panose="02020603050405020304" pitchFamily="18" charset="0"/>
                <a:cs typeface="Times New Roman" panose="02020603050405020304" pitchFamily="18" charset="0"/>
              </a:rPr>
              <a:t>Mediated diffusion takes place when a third party, say a school or key contact person, brings two previously unconnected parties together—or at least bring </a:t>
            </a:r>
            <a:r>
              <a:rPr lang="en-US" dirty="0" err="1" smtClean="0">
                <a:solidFill>
                  <a:schemeClr val="tx1">
                    <a:lumMod val="95000"/>
                    <a:lumOff val="5000"/>
                  </a:schemeClr>
                </a:solidFill>
                <a:latin typeface="Times New Roman" panose="02020603050405020304" pitchFamily="18" charset="0"/>
                <a:cs typeface="Times New Roman" panose="02020603050405020304" pitchFamily="18" charset="0"/>
              </a:rPr>
              <a:t>togetherinformation</a:t>
            </a:r>
            <a:r>
              <a:rPr lang="en-US" dirty="0" smtClean="0">
                <a:solidFill>
                  <a:schemeClr val="tx1">
                    <a:lumMod val="95000"/>
                    <a:lumOff val="5000"/>
                  </a:schemeClr>
                </a:solidFill>
                <a:latin typeface="Times New Roman" panose="02020603050405020304" pitchFamily="18" charset="0"/>
                <a:cs typeface="Times New Roman" panose="02020603050405020304" pitchFamily="18" charset="0"/>
              </a:rPr>
              <a:t> or resources from two previously unconnected parties. </a:t>
            </a:r>
          </a:p>
        </p:txBody>
      </p:sp>
      <p:sp>
        <p:nvSpPr>
          <p:cNvPr id="5" name="TextBox 4"/>
          <p:cNvSpPr txBox="1"/>
          <p:nvPr/>
        </p:nvSpPr>
        <p:spPr>
          <a:xfrm>
            <a:off x="3875964" y="600501"/>
            <a:ext cx="4790364" cy="646331"/>
          </a:xfrm>
          <a:prstGeom prst="rect">
            <a:avLst/>
          </a:prstGeom>
          <a:noFill/>
        </p:spPr>
        <p:txBody>
          <a:bodyPr wrap="square" rtlCol="0">
            <a:spAutoFit/>
          </a:bodyPr>
          <a:lstStyle/>
          <a:p>
            <a:pPr algn="ctr"/>
            <a:r>
              <a:rPr lang="en-US" dirty="0" smtClean="0">
                <a:solidFill>
                  <a:srgbClr val="002060"/>
                </a:solidFill>
                <a:latin typeface="Times New Roman" panose="02020603050405020304" pitchFamily="18" charset="0"/>
                <a:cs typeface="Times New Roman" panose="02020603050405020304" pitchFamily="18" charset="0"/>
              </a:rPr>
              <a:t>Diffusion from Transnational to Domestic Insurgents</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4306353"/>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114</TotalTime>
  <Words>526</Words>
  <Application>Microsoft Office PowerPoint</Application>
  <PresentationFormat>Широкоэкранный</PresentationFormat>
  <Paragraphs>39</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Times New Roman</vt:lpstr>
      <vt:lpstr>Trebuchet MS</vt:lpstr>
      <vt:lpstr>Wingdings 3</vt:lpstr>
      <vt:lpstr>Грань</vt:lpstr>
      <vt:lpstr>Copying and Learning from Outsiders? Assessing Diffusion from Transnational Insurgents in the Chechen Wars Kristin M. Bakke</vt:lpstr>
      <vt:lpstr>Background-  research of transnational terrorism and its connection with intra-state conflicts on the example of the Chechen wars. The purposes of the study: - to define the concept of transnational rebels; - to analyze the role of transnational insurgents in intrastate conflicts - to analyze the diffusion mechanisms through which transnational insurgents affect domestic challengers to the state  and what tools are used in this; -to explain how armed transnational non-state actors, which I refer to as transnational insurgents, influence the domestic challengers to the state.  -  to analyze the domestic dynamics of the transnational relations of intrastate conflicts; - to  theorize both the domestic processes that the transnational insurgents are likely to impact and the mechanisms through which they affect these processes.</vt:lpstr>
      <vt:lpstr> Hypothesis I : transnational terrorism  «stems» from intra-state conflicts and «fueles»  by them. Hypothesis II: through refugee communities, neighboring states may be sanctuaries for rebel groups.</vt:lpstr>
      <vt:lpstr>Transnational Insurgents in Time and Space Who are transnational insurgents? - Transnational insurgents in armed intrastate conflicts are non-state actors that for either ideational or material reasons opt to participate in an intrastate conflict outside their own home country, siding with the challenger to the state.   -Foreign legions or private security companies that are hired by states or companies  can not be considered as transnational insurgents.</vt:lpstr>
      <vt:lpstr> Research of David Malet: hypothesis- transnational insurgents have appeared in an increasing share of conflicts over time, which he attributes to the ease of communication in an increasingly globalized world.  Statistical data: -transnational insurgents were present in 67 from 331 armed intrastate conflicts, that occured between 1816 and 2005. -among the conflicts with transnational insurgents present, more than 40%  begun after the Cold War’s demise, in Africa, the post-communist countries, Asia,and the Middle East; -among these conflicts, the transnational insurgents in eight to ten were Islamic militants.  </vt:lpstr>
      <vt:lpstr>    </vt:lpstr>
      <vt:lpstr>    </vt:lpstr>
      <vt:lpstr>    </vt:lpstr>
      <vt:lpstr>    </vt:lpstr>
      <vt:lpst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Copying and Learning from Outsiders? Assessing Diffusion from Transnational Insurgents in the Chechen Wars Kristin M. Bakke</dc:title>
  <dc:creator>Аня</dc:creator>
  <cp:lastModifiedBy>Аня</cp:lastModifiedBy>
  <cp:revision>13</cp:revision>
  <dcterms:created xsi:type="dcterms:W3CDTF">2016-04-04T19:58:05Z</dcterms:created>
  <dcterms:modified xsi:type="dcterms:W3CDTF">2016-04-04T21:52:41Z</dcterms:modified>
</cp:coreProperties>
</file>