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2" r:id="rId2"/>
  </p:sldMasterIdLst>
  <p:sldIdLst>
    <p:sldId id="256" r:id="rId3"/>
    <p:sldId id="257" r:id="rId4"/>
    <p:sldId id="263" r:id="rId5"/>
    <p:sldId id="260" r:id="rId6"/>
    <p:sldId id="273" r:id="rId7"/>
    <p:sldId id="262" r:id="rId8"/>
    <p:sldId id="274" r:id="rId9"/>
    <p:sldId id="265" r:id="rId10"/>
    <p:sldId id="268" r:id="rId11"/>
    <p:sldId id="269" r:id="rId12"/>
    <p:sldId id="270" r:id="rId13"/>
    <p:sldId id="266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D3A"/>
    <a:srgbClr val="E54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5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42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00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5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81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57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5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8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20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6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03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8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45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75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9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9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1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387190-5A59-40D5-9AFA-84072FD5B473}" type="datetimeFigureOut">
              <a:rPr lang="cs-CZ" smtClean="0"/>
              <a:t>4. 4. 2016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2049-0AA3-4D78-BA8B-824B657E4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6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BOSNIA‘S CIVIL WAR: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509963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+mj-lt"/>
              </a:rPr>
              <a:t>      ORIGINS AND VIOLENCE DYNAMICS</a:t>
            </a:r>
            <a:br>
              <a:rPr lang="cs-CZ" sz="4000" dirty="0" smtClean="0">
                <a:solidFill>
                  <a:schemeClr val="tx1"/>
                </a:solidFill>
                <a:latin typeface="+mj-lt"/>
              </a:rPr>
            </a:br>
            <a:endParaRPr lang="cs-CZ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dirty="0"/>
              <a:t>b</a:t>
            </a:r>
            <a:r>
              <a:rPr lang="cs-CZ" dirty="0" smtClean="0"/>
              <a:t>y Stathis N. Kalyvas and Nicholas Sambanis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5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8" y="585390"/>
            <a:ext cx="7440063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PART 2: The Dynamic of Violence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3474" y="1825624"/>
            <a:ext cx="10220325" cy="503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Bosnian </a:t>
            </a:r>
            <a:r>
              <a:rPr lang="en-US" sz="2400" dirty="0"/>
              <a:t>Civil War = </a:t>
            </a:r>
            <a:r>
              <a:rPr lang="en-US" sz="2400" u="sng" dirty="0"/>
              <a:t>Symmetric Nonconventional War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always generates greater levels of </a:t>
            </a:r>
            <a:r>
              <a:rPr lang="en-US" sz="2000" dirty="0" smtClean="0">
                <a:sym typeface="Wingdings" panose="05000000000000000000" pitchFamily="2" charset="2"/>
              </a:rPr>
              <a:t>violence</a:t>
            </a:r>
            <a:endParaRPr lang="cs-CZ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Ethnic Cleansing</a:t>
            </a:r>
            <a:r>
              <a:rPr lang="cs-CZ" sz="2400" dirty="0">
                <a:sym typeface="Wingdings" panose="05000000000000000000" pitchFamily="2" charset="2"/>
              </a:rPr>
              <a:t/>
            </a:r>
            <a:br>
              <a:rPr lang="cs-CZ" sz="2400" dirty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Greater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violence at the beginning of the conflict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Northern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Bosnia</a:t>
            </a:r>
            <a:endParaRPr lang="en-US" sz="1600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Formation of vigilant groups and paramilitary forces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However organized state forces were typically more restrained</a:t>
            </a:r>
          </a:p>
          <a:p>
            <a:r>
              <a:rPr lang="cs-CZ" sz="2400" dirty="0" smtClean="0">
                <a:sym typeface="Wingdings" panose="05000000000000000000" pitchFamily="2" charset="2"/>
              </a:rPr>
              <a:t>Negative i</a:t>
            </a:r>
            <a:r>
              <a:rPr lang="en-US" sz="2400" dirty="0" err="1" smtClean="0">
                <a:sym typeface="Wingdings" panose="05000000000000000000" pitchFamily="2" charset="2"/>
              </a:rPr>
              <a:t>nfluence</a:t>
            </a:r>
            <a:r>
              <a:rPr lang="en-US" sz="2400" dirty="0" smtClean="0">
                <a:sym typeface="Wingdings" panose="05000000000000000000" pitchFamily="2" charset="2"/>
              </a:rPr>
              <a:t> of the international community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N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egotiation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increased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military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activitie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s,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changes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in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the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dynamics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of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the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conflict</a:t>
            </a:r>
            <a:r>
              <a:rPr lang="en-US" sz="2400" dirty="0" smtClean="0">
                <a:sym typeface="Wingdings" panose="05000000000000000000" pitchFamily="2" charset="2"/>
              </a:rPr>
              <a:t/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8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>PART </a:t>
            </a:r>
            <a:r>
              <a:rPr lang="en-US" sz="4000" b="1" dirty="0" smtClean="0"/>
              <a:t>2: The Dynamic of Violence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838200" y="1690688"/>
            <a:ext cx="1051560" cy="1349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278380" y="1672434"/>
            <a:ext cx="4427220" cy="6210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ETHNIC CLEAVAGES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19600" y="2823529"/>
            <a:ext cx="4328160" cy="592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VIOLENCE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Zakřivená spojnice 7"/>
          <p:cNvCxnSpPr/>
          <p:nvPr/>
        </p:nvCxnSpPr>
        <p:spPr>
          <a:xfrm>
            <a:off x="2278380" y="1954532"/>
            <a:ext cx="2034540" cy="1165224"/>
          </a:xfrm>
          <a:prstGeom prst="curvedConnector3">
            <a:avLst>
              <a:gd name="adj1" fmla="val -6385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 flipH="1" flipV="1">
            <a:off x="6842760" y="1886905"/>
            <a:ext cx="1905000" cy="1165224"/>
          </a:xfrm>
          <a:prstGeom prst="curvedConnector3">
            <a:avLst>
              <a:gd name="adj1" fmla="val -952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33400" y="4055428"/>
            <a:ext cx="10820400" cy="77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„</a:t>
            </a:r>
            <a:r>
              <a:rPr lang="en-US" sz="2000" i="1" dirty="0" smtClean="0">
                <a:solidFill>
                  <a:schemeClr val="tx1"/>
                </a:solidFill>
              </a:rPr>
              <a:t>Rather than translating deep divisions into violent conflict, the evidence suggests a situation of rapid „</a:t>
            </a:r>
            <a:r>
              <a:rPr lang="en-US" sz="2000" i="1" dirty="0" err="1" smtClean="0">
                <a:solidFill>
                  <a:schemeClr val="tx1"/>
                </a:solidFill>
              </a:rPr>
              <a:t>ethnification</a:t>
            </a:r>
            <a:r>
              <a:rPr lang="en-US" sz="2000" i="1" dirty="0" smtClean="0">
                <a:solidFill>
                  <a:schemeClr val="tx1"/>
                </a:solidFill>
              </a:rPr>
              <a:t>“ of violence once the war began</a:t>
            </a:r>
            <a:r>
              <a:rPr lang="en-US" sz="2000" dirty="0" smtClean="0">
                <a:solidFill>
                  <a:schemeClr val="tx1"/>
                </a:solidFill>
              </a:rPr>
              <a:t>.“ (</a:t>
            </a:r>
            <a:r>
              <a:rPr lang="en-US" sz="2000" dirty="0" err="1" smtClean="0">
                <a:solidFill>
                  <a:schemeClr val="tx1"/>
                </a:solidFill>
              </a:rPr>
              <a:t>Kalyvas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Sambanis</a:t>
            </a:r>
            <a:r>
              <a:rPr lang="en-US" sz="2000" dirty="0" smtClean="0">
                <a:solidFill>
                  <a:schemeClr val="tx1"/>
                </a:solidFill>
              </a:rPr>
              <a:t>, 2005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611880" y="5097146"/>
            <a:ext cx="666750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Soldiers who volunteered just for vengeance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vidence</a:t>
            </a:r>
            <a:r>
              <a:rPr lang="en-US" dirty="0" smtClean="0">
                <a:solidFill>
                  <a:schemeClr val="tx1"/>
                </a:solidFill>
              </a:rPr>
              <a:t> of violence with private motives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Large number of conscripts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 model does not fit perfectly</a:t>
            </a:r>
          </a:p>
          <a:p>
            <a:r>
              <a:rPr lang="en-US" sz="2000" dirty="0" smtClean="0"/>
              <a:t>CH model itself changes after including data set from Bosnia</a:t>
            </a:r>
          </a:p>
          <a:p>
            <a:r>
              <a:rPr lang="en-US" sz="2000" dirty="0" smtClean="0"/>
              <a:t>If there‘s ethnic polarization before the conflict, the war enlarges it significantly</a:t>
            </a:r>
          </a:p>
          <a:p>
            <a:endParaRPr lang="en-US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162050"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4724"/>
            <a:ext cx="3560493" cy="23510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41" y="3514722"/>
            <a:ext cx="3571272" cy="2351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61" y="3514722"/>
            <a:ext cx="3489940" cy="23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Alžběta Bajerová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Structure of the Text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31337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Background of the conflict</a:t>
            </a:r>
            <a:endParaRPr lang="cs-CZ" sz="2000" dirty="0" smtClean="0"/>
          </a:p>
          <a:p>
            <a:pPr marL="514350" indent="-514350">
              <a:buAutoNum type="arabicPeriod"/>
            </a:pPr>
            <a:r>
              <a:rPr lang="cs-CZ" sz="2000" noProof="1" smtClean="0"/>
              <a:t>The C</a:t>
            </a:r>
            <a:r>
              <a:rPr lang="cs-CZ" sz="2000" dirty="0" smtClean="0"/>
              <a:t>OLLIER-HOEFFLER model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cs-CZ" sz="2000" dirty="0"/>
              <a:t>f</a:t>
            </a:r>
            <a:r>
              <a:rPr lang="cs-CZ" sz="2000" dirty="0" smtClean="0"/>
              <a:t>it</a:t>
            </a:r>
            <a:r>
              <a:rPr lang="cs-CZ" sz="2000" dirty="0" smtClean="0"/>
              <a:t>“ </a:t>
            </a:r>
            <a:r>
              <a:rPr lang="cs-CZ" sz="2000" dirty="0" smtClean="0"/>
              <a:t>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Bosnian</a:t>
            </a:r>
            <a:r>
              <a:rPr lang="cs-CZ" sz="2000" dirty="0" smtClean="0"/>
              <a:t> Civil </a:t>
            </a:r>
            <a:r>
              <a:rPr lang="cs-CZ" sz="2000" dirty="0" err="1" smtClean="0"/>
              <a:t>War</a:t>
            </a:r>
            <a:endParaRPr lang="cs-CZ" sz="2000" dirty="0" smtClean="0"/>
          </a:p>
          <a:p>
            <a:pPr marL="514350" indent="-514350">
              <a:buAutoNum type="arabicPeriod"/>
            </a:pPr>
            <a:r>
              <a:rPr lang="cs-CZ" sz="2000" dirty="0" err="1" smtClean="0"/>
              <a:t>Dynamic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Violence</a:t>
            </a:r>
            <a:r>
              <a:rPr lang="cs-CZ" sz="2000" dirty="0" smtClean="0"/>
              <a:t> in </a:t>
            </a:r>
            <a:r>
              <a:rPr lang="cs-CZ" sz="2000" dirty="0" err="1" smtClean="0"/>
              <a:t>Bosnian</a:t>
            </a:r>
            <a:r>
              <a:rPr lang="cs-CZ" sz="2000" dirty="0" smtClean="0"/>
              <a:t> Civil </a:t>
            </a:r>
            <a:r>
              <a:rPr lang="cs-CZ" sz="2000" dirty="0" err="1" smtClean="0"/>
              <a:t>War</a:t>
            </a:r>
            <a:endParaRPr lang="cs-CZ" sz="2000" dirty="0" smtClean="0"/>
          </a:p>
          <a:p>
            <a:pPr marL="514350" indent="-514350">
              <a:buAutoNum type="arabicPeriod"/>
            </a:pPr>
            <a:r>
              <a:rPr lang="cs-CZ" sz="2000" dirty="0" err="1" smtClean="0"/>
              <a:t>Conclusion</a:t>
            </a:r>
            <a:r>
              <a:rPr lang="cs-CZ" sz="2000" dirty="0" smtClean="0"/>
              <a:t>(s)</a:t>
            </a:r>
            <a:endParaRPr lang="en-US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2" y="528883"/>
            <a:ext cx="5890699" cy="58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PART 1: Collier, </a:t>
            </a:r>
            <a:r>
              <a:rPr lang="en-US" sz="4000" b="1" dirty="0" err="1" smtClean="0"/>
              <a:t>Hoeffler</a:t>
            </a:r>
            <a:r>
              <a:rPr lang="en-US" sz="4000" b="1" dirty="0" smtClean="0"/>
              <a:t> and Bosnian Civil War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Collier-Hoe</a:t>
            </a:r>
            <a:r>
              <a:rPr lang="cs-CZ" sz="2000" b="1" dirty="0" smtClean="0"/>
              <a:t>f</a:t>
            </a:r>
            <a:r>
              <a:rPr lang="en-US" sz="2000" b="1" dirty="0" err="1" smtClean="0"/>
              <a:t>fler</a:t>
            </a:r>
            <a:r>
              <a:rPr lang="en-US" sz="2000" b="1" dirty="0" smtClean="0"/>
              <a:t> (CH) Model </a:t>
            </a:r>
            <a:r>
              <a:rPr lang="cs-CZ" sz="2000" b="1" dirty="0" smtClean="0"/>
              <a:t>= </a:t>
            </a:r>
            <a:r>
              <a:rPr lang="en-US" sz="2000" dirty="0" smtClean="0"/>
              <a:t>econometric</a:t>
            </a:r>
            <a:r>
              <a:rPr lang="en-US" sz="2000" dirty="0"/>
              <a:t> model which </a:t>
            </a:r>
            <a:r>
              <a:rPr lang="en-US" sz="2000" dirty="0" smtClean="0"/>
              <a:t>predicts</a:t>
            </a:r>
            <a:r>
              <a:rPr lang="cs-CZ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outbreak </a:t>
            </a:r>
            <a:r>
              <a:rPr lang="en-US" sz="2000" dirty="0" smtClean="0"/>
              <a:t>o</a:t>
            </a:r>
            <a:r>
              <a:rPr lang="cs-CZ" sz="2000" dirty="0" smtClean="0"/>
              <a:t>f </a:t>
            </a:r>
            <a:r>
              <a:rPr lang="en-US" sz="2000" dirty="0" smtClean="0"/>
              <a:t>civil conflict</a:t>
            </a:r>
            <a:endParaRPr lang="cs-CZ" sz="2400" dirty="0"/>
          </a:p>
          <a:p>
            <a:r>
              <a:rPr lang="en-US" sz="2000" dirty="0" smtClean="0"/>
              <a:t>Author applies the CH Model to Bosnian Civil War and observes any di</a:t>
            </a:r>
            <a:r>
              <a:rPr lang="cs-CZ" sz="2000" dirty="0" smtClean="0"/>
              <a:t>s</a:t>
            </a:r>
            <a:r>
              <a:rPr lang="en-US" sz="2000" dirty="0" err="1" smtClean="0"/>
              <a:t>crepancies</a:t>
            </a:r>
            <a:endParaRPr lang="en-US" sz="2000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54" y="3365427"/>
            <a:ext cx="3479223" cy="21484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03" y="3352070"/>
            <a:ext cx="3276600" cy="21723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5" y="3352070"/>
            <a:ext cx="3256213" cy="21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PART 1: </a:t>
            </a:r>
            <a:r>
              <a:rPr lang="en-US" sz="4000" b="1" noProof="1" smtClean="0"/>
              <a:t>Collier, Hoeffler and Bosnian Civil War</a:t>
            </a:r>
            <a:endParaRPr lang="en-US" sz="4000" b="1" noProof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224" y="1533525"/>
            <a:ext cx="10315575" cy="464343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CH Model </a:t>
            </a:r>
            <a:r>
              <a:rPr lang="en-US" sz="2400" dirty="0" smtClean="0"/>
              <a:t>variables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037762" y="2003071"/>
            <a:ext cx="3258728" cy="463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PRIMARY COMODITY EXPORTS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37762" y="2664609"/>
            <a:ext cx="3258728" cy="405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GDP PER CAPITA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37762" y="3315290"/>
            <a:ext cx="3258728" cy="470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DIASPORA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37762" y="3976895"/>
            <a:ext cx="3258728" cy="402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GDP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37762" y="4566127"/>
            <a:ext cx="3258728" cy="465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MONTAINIOUS TERRAIN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37762" y="5234633"/>
            <a:ext cx="3258728" cy="496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GEOGRAPHIC DISPERSION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96011" y="2003071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POPULATION SIZE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196011" y="2667464"/>
            <a:ext cx="3561042" cy="402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SOCIAL FRACTIONALIZATION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96011" y="3315290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ETHNIC FRACTIONALIZATION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196011" y="3945790"/>
            <a:ext cx="3561042" cy="433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RELIGIOUS FRACTINALIZATION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96011" y="4567059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ETHNIC DOMINANCE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96011" y="5235572"/>
            <a:ext cx="3561042" cy="495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INCOME INEQUALITY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37762" y="5920801"/>
            <a:ext cx="3258728" cy="501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DEMOCRACY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196011" y="5900913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PEACE DURATION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PART 1: </a:t>
            </a:r>
            <a:r>
              <a:rPr lang="en-US" sz="4000" b="1" noProof="1" smtClean="0"/>
              <a:t>Collier, Hoeffler and Bosnian Civil War</a:t>
            </a:r>
            <a:endParaRPr lang="en-US" sz="4000" b="1" noProof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224" y="1533525"/>
            <a:ext cx="10315575" cy="464343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CH Model </a:t>
            </a:r>
            <a:r>
              <a:rPr lang="en-US" sz="2400" dirty="0" smtClean="0"/>
              <a:t>variables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037762" y="2003071"/>
            <a:ext cx="3258728" cy="463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PRIMARY COMODITY EXPORTS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37762" y="2664609"/>
            <a:ext cx="3258728" cy="405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GDP PER CAPITA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37762" y="3315290"/>
            <a:ext cx="3258728" cy="470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DIASPORA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37762" y="3976895"/>
            <a:ext cx="3258728" cy="402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GDP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37762" y="4566127"/>
            <a:ext cx="3258728" cy="465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MONTAINIOUS TERRAIN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37762" y="5234633"/>
            <a:ext cx="3258728" cy="496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GEOGRAPHIC DISPERSION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96011" y="2003071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POPULATION SIZE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196011" y="2667464"/>
            <a:ext cx="3561042" cy="402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SOCIAL FRACTIONALIZATION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96011" y="3315290"/>
            <a:ext cx="3561042" cy="464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ETHNIC FRACTIONALIZATION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196011" y="3945790"/>
            <a:ext cx="3561042" cy="433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RELIGIOUS FRACTINALIZATION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96011" y="4567059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ETHNIC DOMINANCE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96011" y="5235572"/>
            <a:ext cx="3561042" cy="495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INCOME INEQUALITY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37762" y="5920801"/>
            <a:ext cx="3258728" cy="5011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DEMOCRACY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196011" y="5900913"/>
            <a:ext cx="3561042" cy="46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PEACE DURATION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89327" y="1987894"/>
            <a:ext cx="3069648" cy="497131"/>
          </a:xfrm>
        </p:spPr>
        <p:txBody>
          <a:bodyPr/>
          <a:lstStyle/>
          <a:p>
            <a:r>
              <a:rPr lang="cs-CZ" dirty="0" err="1" smtClean="0"/>
              <a:t>Peacetime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8753" y="2446625"/>
            <a:ext cx="5157787" cy="1167765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+mj-lt"/>
              </a:rPr>
              <a:t>Extend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the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impact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of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previous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war</a:t>
            </a:r>
            <a:endParaRPr lang="en-US" sz="1800" dirty="0">
              <a:latin typeface="+mj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Fractionalization</a:t>
            </a:r>
            <a:r>
              <a:rPr lang="cs-CZ" dirty="0" smtClean="0"/>
              <a:t> /Dominance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35823"/>
            <a:ext cx="5486400" cy="820102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+mj-lt"/>
              </a:rPr>
              <a:t>&lt; </a:t>
            </a:r>
            <a:r>
              <a:rPr lang="cs-CZ" sz="1800" dirty="0" err="1" smtClean="0">
                <a:latin typeface="+mj-lt"/>
              </a:rPr>
              <a:t>Ethnic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Polarization</a:t>
            </a:r>
            <a:endParaRPr lang="en-US" sz="18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PART </a:t>
            </a:r>
            <a:r>
              <a:rPr lang="en-US" sz="4000" b="1" dirty="0" smtClean="0"/>
              <a:t>1: Collier, </a:t>
            </a:r>
            <a:r>
              <a:rPr lang="en-US" sz="4000" b="1" dirty="0" err="1" smtClean="0"/>
              <a:t>Hoeffler</a:t>
            </a:r>
            <a:r>
              <a:rPr lang="en-US" sz="4000" b="1" dirty="0" smtClean="0"/>
              <a:t> and Bosnian Civil War</a:t>
            </a:r>
            <a:endParaRPr lang="en-US" sz="4000" b="1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839788" y="3663315"/>
            <a:ext cx="443325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1267619" y="4124220"/>
            <a:ext cx="2913064" cy="457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en-US" dirty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1025898" y="4220525"/>
            <a:ext cx="5157787" cy="116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1189327" y="4555180"/>
            <a:ext cx="4738054" cy="832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 smtClean="0">
                <a:latin typeface="+mj-lt"/>
              </a:rPr>
              <a:t>Extend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the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impact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of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political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institutions</a:t>
            </a:r>
            <a:endParaRPr lang="en-US" sz="1800" dirty="0" smtClean="0">
              <a:latin typeface="+mj-lt"/>
            </a:endParaRPr>
          </a:p>
        </p:txBody>
      </p:sp>
      <p:sp>
        <p:nvSpPr>
          <p:cNvPr id="11" name="Zástupný symbol pro text 4"/>
          <p:cNvSpPr txBox="1">
            <a:spLocks/>
          </p:cNvSpPr>
          <p:nvPr/>
        </p:nvSpPr>
        <p:spPr>
          <a:xfrm>
            <a:off x="6210298" y="3080506"/>
            <a:ext cx="5084762" cy="395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inequality</a:t>
            </a:r>
            <a:endParaRPr lang="en-US" dirty="0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6259511" y="3425549"/>
            <a:ext cx="5516880" cy="101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 smtClean="0">
                <a:latin typeface="+mj-lt"/>
              </a:rPr>
              <a:t>Switch</a:t>
            </a:r>
            <a:r>
              <a:rPr lang="cs-CZ" sz="1800" dirty="0" smtClean="0">
                <a:latin typeface="+mj-lt"/>
              </a:rPr>
              <a:t> to </a:t>
            </a:r>
            <a:r>
              <a:rPr lang="cs-CZ" sz="1800" dirty="0" err="1" smtClean="0">
                <a:latin typeface="+mj-lt"/>
              </a:rPr>
              <a:t>Interregional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Inequality</a:t>
            </a:r>
            <a:endParaRPr lang="en-US" sz="1800" dirty="0">
              <a:latin typeface="+mj-lt"/>
            </a:endParaRPr>
          </a:p>
        </p:txBody>
      </p:sp>
      <p:sp>
        <p:nvSpPr>
          <p:cNvPr id="13" name="Zástupný symbol pro obsah 5"/>
          <p:cNvSpPr txBox="1">
            <a:spLocks/>
          </p:cNvSpPr>
          <p:nvPr/>
        </p:nvSpPr>
        <p:spPr>
          <a:xfrm>
            <a:off x="6289991" y="4555180"/>
            <a:ext cx="5486400" cy="82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 smtClean="0">
                <a:latin typeface="+mj-lt"/>
              </a:rPr>
              <a:t>Woodward‘s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theory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about</a:t>
            </a:r>
            <a:r>
              <a:rPr lang="cs-CZ" sz="1800" dirty="0" smtClean="0">
                <a:latin typeface="+mj-lt"/>
              </a:rPr>
              <a:t> rapid </a:t>
            </a:r>
            <a:r>
              <a:rPr lang="cs-CZ" sz="1800" dirty="0" err="1" smtClean="0">
                <a:latin typeface="+mj-lt"/>
              </a:rPr>
              <a:t>liberalization</a:t>
            </a:r>
            <a:endParaRPr lang="en-US" sz="1800" dirty="0">
              <a:latin typeface="+mj-lt"/>
            </a:endParaRPr>
          </a:p>
        </p:txBody>
      </p:sp>
      <p:sp>
        <p:nvSpPr>
          <p:cNvPr id="14" name="Zástupný symbol pro text 4"/>
          <p:cNvSpPr txBox="1">
            <a:spLocks/>
          </p:cNvSpPr>
          <p:nvPr/>
        </p:nvSpPr>
        <p:spPr>
          <a:xfrm>
            <a:off x="6210298" y="373126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GDP </a:t>
            </a:r>
            <a:r>
              <a:rPr lang="cs-CZ" dirty="0" err="1" smtClean="0"/>
              <a:t>Growth</a:t>
            </a:r>
            <a:endParaRPr lang="en-US" dirty="0"/>
          </a:p>
        </p:txBody>
      </p:sp>
      <p:sp>
        <p:nvSpPr>
          <p:cNvPr id="15" name="Zástupný symbol pro text 2"/>
          <p:cNvSpPr txBox="1">
            <a:spLocks/>
          </p:cNvSpPr>
          <p:nvPr/>
        </p:nvSpPr>
        <p:spPr>
          <a:xfrm>
            <a:off x="1261271" y="3101962"/>
            <a:ext cx="1462880" cy="442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Diaspora</a:t>
            </a:r>
            <a:endParaRPr lang="en-US" dirty="0"/>
          </a:p>
        </p:txBody>
      </p:sp>
      <p:sp>
        <p:nvSpPr>
          <p:cNvPr id="16" name="Zástupný symbol pro obsah 3"/>
          <p:cNvSpPr txBox="1">
            <a:spLocks/>
          </p:cNvSpPr>
          <p:nvPr/>
        </p:nvSpPr>
        <p:spPr>
          <a:xfrm>
            <a:off x="1189327" y="3470054"/>
            <a:ext cx="5157787" cy="99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latin typeface="+mj-lt"/>
              </a:rPr>
              <a:t>Not just </a:t>
            </a:r>
            <a:r>
              <a:rPr lang="cs-CZ" sz="1800" dirty="0" err="1" smtClean="0">
                <a:latin typeface="+mj-lt"/>
              </a:rPr>
              <a:t>financial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help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7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PART 2: The Dynamic of Violence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Bosnian </a:t>
            </a:r>
            <a:r>
              <a:rPr lang="en-US" sz="2400" dirty="0"/>
              <a:t>Civil War = </a:t>
            </a:r>
            <a:r>
              <a:rPr lang="en-US" sz="2400" u="sng" dirty="0"/>
              <a:t>Symmetric Nonconventional War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always generates greater levels of </a:t>
            </a:r>
            <a:r>
              <a:rPr lang="en-US" sz="2000" dirty="0" smtClean="0">
                <a:sym typeface="Wingdings" panose="05000000000000000000" pitchFamily="2" charset="2"/>
              </a:rPr>
              <a:t>violence</a:t>
            </a:r>
            <a:endParaRPr lang="cs-CZ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3351657"/>
            <a:ext cx="4343400" cy="28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PART 2: The Dynamic</a:t>
            </a:r>
            <a:r>
              <a:rPr lang="cs-CZ" sz="4000" b="1" dirty="0" smtClean="0"/>
              <a:t>s</a:t>
            </a:r>
            <a:r>
              <a:rPr lang="en-US" sz="4000" b="1" dirty="0" smtClean="0"/>
              <a:t> of Violence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750" y="1825624"/>
            <a:ext cx="10306050" cy="503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Bosnian </a:t>
            </a:r>
            <a:r>
              <a:rPr lang="en-US" sz="2400" dirty="0"/>
              <a:t>Civil War = </a:t>
            </a:r>
            <a:r>
              <a:rPr lang="en-US" sz="2400" u="sng" dirty="0"/>
              <a:t>Symmetric Nonconventional War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always generates greater levels of </a:t>
            </a:r>
            <a:r>
              <a:rPr lang="en-US" sz="2000" dirty="0" smtClean="0">
                <a:sym typeface="Wingdings" panose="05000000000000000000" pitchFamily="2" charset="2"/>
              </a:rPr>
              <a:t>violence</a:t>
            </a:r>
            <a:endParaRPr lang="cs-CZ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Ethnic Cleansing</a:t>
            </a:r>
            <a:r>
              <a:rPr lang="cs-CZ" sz="2400" dirty="0">
                <a:sym typeface="Wingdings" panose="05000000000000000000" pitchFamily="2" charset="2"/>
              </a:rPr>
              <a:t/>
            </a:r>
            <a:br>
              <a:rPr lang="cs-CZ" sz="2400" dirty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Greater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violence at the beginning of the conflict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Northern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Bosnia</a:t>
            </a:r>
            <a:endParaRPr lang="en-US" sz="1600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Formation of vigilant groups and paramilitary forces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However organized state forces were typically more restrained</a:t>
            </a:r>
          </a:p>
          <a:p>
            <a:r>
              <a:rPr lang="cs-CZ" sz="2400" dirty="0" smtClean="0">
                <a:sym typeface="Wingdings" panose="05000000000000000000" pitchFamily="2" charset="2"/>
              </a:rPr>
              <a:t>Negative i</a:t>
            </a:r>
            <a:r>
              <a:rPr lang="en-US" sz="2400" dirty="0" err="1" smtClean="0">
                <a:sym typeface="Wingdings" panose="05000000000000000000" pitchFamily="2" charset="2"/>
              </a:rPr>
              <a:t>nfluence</a:t>
            </a:r>
            <a:r>
              <a:rPr lang="en-US" sz="2400" dirty="0" smtClean="0">
                <a:sym typeface="Wingdings" panose="05000000000000000000" pitchFamily="2" charset="2"/>
              </a:rPr>
              <a:t> of the international community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N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egotiation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increased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military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activitie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s,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changes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in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the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dynamics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of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the</a:t>
            </a:r>
            <a:r>
              <a:rPr lang="cs-CZ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latin typeface="+mj-lt"/>
                <a:sym typeface="Wingdings" panose="05000000000000000000" pitchFamily="2" charset="2"/>
              </a:rPr>
              <a:t>conflict</a:t>
            </a:r>
            <a:r>
              <a:rPr lang="en-US" sz="2400" dirty="0" smtClean="0">
                <a:sym typeface="Wingdings" panose="05000000000000000000" pitchFamily="2" charset="2"/>
              </a:rPr>
              <a:t/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1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8" y="271026"/>
            <a:ext cx="7125694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262</TotalTime>
  <Words>341</Words>
  <Application>Microsoft Office PowerPoint</Application>
  <PresentationFormat>Vlastní</PresentationFormat>
  <Paragraphs>93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HDOfficeLightV0</vt:lpstr>
      <vt:lpstr>1_HDOfficeLightV0</vt:lpstr>
      <vt:lpstr>BOSNIA‘S CIVIL WAR:</vt:lpstr>
      <vt:lpstr>Structure of the Text</vt:lpstr>
      <vt:lpstr>PART 1: Collier, Hoeffler and Bosnian Civil War</vt:lpstr>
      <vt:lpstr>PART 1: Collier, Hoeffler and Bosnian Civil War</vt:lpstr>
      <vt:lpstr>PART 1: Collier, Hoeffler and Bosnian Civil War</vt:lpstr>
      <vt:lpstr>PART 1: Collier, Hoeffler and Bosnian Civil War</vt:lpstr>
      <vt:lpstr>PART 2: The Dynamic of Violence</vt:lpstr>
      <vt:lpstr>PART 2: The Dynamics of Violence</vt:lpstr>
      <vt:lpstr>Prezentace aplikace PowerPoint</vt:lpstr>
      <vt:lpstr>Prezentace aplikace PowerPoint</vt:lpstr>
      <vt:lpstr>PART 2: The Dynamic of Violence</vt:lpstr>
      <vt:lpstr>PART 2: The Dynamic of Violence</vt:lpstr>
      <vt:lpstr>Conclusion</vt:lpstr>
      <vt:lpstr>Thank you for your attention.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BOSNIA‘S CIVIL WAR</dc:title>
  <dc:creator>Alžběta Bajerová</dc:creator>
  <cp:lastModifiedBy>Alžběta Bajerová</cp:lastModifiedBy>
  <cp:revision>30</cp:revision>
  <dcterms:created xsi:type="dcterms:W3CDTF">2016-04-03T22:15:24Z</dcterms:created>
  <dcterms:modified xsi:type="dcterms:W3CDTF">2016-04-04T07:04:42Z</dcterms:modified>
</cp:coreProperties>
</file>