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4" r:id="rId16"/>
    <p:sldId id="269" r:id="rId17"/>
    <p:sldId id="270" r:id="rId18"/>
    <p:sldId id="271" r:id="rId19"/>
    <p:sldId id="272" r:id="rId20"/>
    <p:sldId id="273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83C275D9-9A25-4398-B541-E37CE1F6E810}">
          <p14:sldIdLst>
            <p14:sldId id="256"/>
            <p14:sldId id="257"/>
            <p14:sldId id="258"/>
            <p14:sldId id="259"/>
            <p14:sldId id="261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75"/>
            <p14:sldId id="274"/>
            <p14:sldId id="269"/>
            <p14:sldId id="270"/>
            <p14:sldId id="271"/>
            <p14:sldId id="272"/>
            <p14:sldId id="273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9" autoAdjust="0"/>
    <p:restoredTop sz="94660"/>
  </p:normalViewPr>
  <p:slideViewPr>
    <p:cSldViewPr>
      <p:cViewPr varScale="1">
        <p:scale>
          <a:sx n="61" d="100"/>
          <a:sy n="61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24.4.2016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1.ibtimes.com/sites/www.ibtimes.com/files/styles/embed-md/public/2013/02/12/kenya-viol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987824" y="3068960"/>
            <a:ext cx="3313355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Why</a:t>
            </a:r>
            <a:r>
              <a:rPr lang="tr-TR" dirty="0" smtClean="0">
                <a:solidFill>
                  <a:schemeClr val="bg1"/>
                </a:solidFill>
              </a:rPr>
              <a:t> has Kenya not </a:t>
            </a:r>
            <a:r>
              <a:rPr lang="tr-TR" dirty="0" err="1" smtClean="0">
                <a:solidFill>
                  <a:schemeClr val="bg1"/>
                </a:solidFill>
              </a:rPr>
              <a:t>Experienced</a:t>
            </a:r>
            <a:r>
              <a:rPr lang="tr-TR" dirty="0" smtClean="0">
                <a:solidFill>
                  <a:schemeClr val="bg1"/>
                </a:solidFill>
              </a:rPr>
              <a:t> a Full-</a:t>
            </a:r>
            <a:r>
              <a:rPr lang="tr-TR" dirty="0" err="1" smtClean="0">
                <a:solidFill>
                  <a:schemeClr val="bg1"/>
                </a:solidFill>
              </a:rPr>
              <a:t>blown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Civil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War</a:t>
            </a:r>
            <a:r>
              <a:rPr lang="tr-TR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43808" y="4797152"/>
            <a:ext cx="3600400" cy="1944216"/>
          </a:xfrm>
        </p:spPr>
        <p:txBody>
          <a:bodyPr>
            <a:normAutofit lnSpcReduction="10000"/>
          </a:bodyPr>
          <a:lstStyle/>
          <a:p>
            <a:r>
              <a:rPr lang="tr-TR" b="1" i="1" dirty="0" err="1" smtClean="0">
                <a:solidFill>
                  <a:schemeClr val="bg1"/>
                </a:solidFill>
              </a:rPr>
              <a:t>By</a:t>
            </a:r>
            <a:r>
              <a:rPr lang="tr-TR" b="1" i="1" dirty="0" smtClean="0">
                <a:solidFill>
                  <a:schemeClr val="bg1"/>
                </a:solidFill>
              </a:rPr>
              <a:t> M. S. </a:t>
            </a:r>
            <a:r>
              <a:rPr lang="tr-TR" b="1" i="1" dirty="0" err="1" smtClean="0">
                <a:solidFill>
                  <a:schemeClr val="bg1"/>
                </a:solidFill>
              </a:rPr>
              <a:t>Kimenyi</a:t>
            </a:r>
            <a:r>
              <a:rPr lang="tr-TR" b="1" i="1" dirty="0" smtClean="0">
                <a:solidFill>
                  <a:schemeClr val="bg1"/>
                </a:solidFill>
              </a:rPr>
              <a:t> &amp; N. S. </a:t>
            </a:r>
            <a:r>
              <a:rPr lang="tr-TR" b="1" i="1" dirty="0" err="1" smtClean="0">
                <a:solidFill>
                  <a:schemeClr val="bg1"/>
                </a:solidFill>
              </a:rPr>
              <a:t>Ndung</a:t>
            </a:r>
            <a:endParaRPr lang="tr-TR" b="1" i="1" dirty="0" smtClean="0">
              <a:solidFill>
                <a:schemeClr val="bg1"/>
              </a:solidFill>
            </a:endParaRPr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 smtClean="0"/>
          </a:p>
          <a:p>
            <a:pPr algn="ctr"/>
            <a:r>
              <a:rPr lang="tr-TR" b="1" dirty="0" smtClean="0"/>
              <a:t>Bilge Nisa </a:t>
            </a:r>
            <a:r>
              <a:rPr lang="tr-TR" b="1" dirty="0" err="1" smtClean="0"/>
              <a:t>Buyukkasap</a:t>
            </a:r>
            <a:endParaRPr lang="en-US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2843808" y="188640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err="1" smtClean="0">
                <a:solidFill>
                  <a:schemeClr val="bg1"/>
                </a:solidFill>
              </a:rPr>
              <a:t>Sporadic</a:t>
            </a:r>
            <a:r>
              <a:rPr lang="tr-TR" sz="3600" b="1" dirty="0" smtClean="0">
                <a:solidFill>
                  <a:schemeClr val="bg1"/>
                </a:solidFill>
              </a:rPr>
              <a:t> </a:t>
            </a:r>
            <a:r>
              <a:rPr lang="tr-TR" sz="3600" b="1" dirty="0" err="1" smtClean="0">
                <a:solidFill>
                  <a:schemeClr val="bg1"/>
                </a:solidFill>
              </a:rPr>
              <a:t>Ethnic</a:t>
            </a:r>
            <a:r>
              <a:rPr lang="tr-TR" sz="3600" b="1" dirty="0" smtClean="0">
                <a:solidFill>
                  <a:schemeClr val="bg1"/>
                </a:solidFill>
              </a:rPr>
              <a:t> </a:t>
            </a:r>
            <a:r>
              <a:rPr lang="tr-TR" sz="3600" b="1" dirty="0" err="1" smtClean="0">
                <a:solidFill>
                  <a:schemeClr val="bg1"/>
                </a:solidFill>
              </a:rPr>
              <a:t>Violence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4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Seen as the primary source of the ethnic clashes</a:t>
            </a:r>
          </a:p>
          <a:p>
            <a:r>
              <a:rPr lang="en-US" dirty="0" smtClean="0"/>
              <a:t>Political independence was negotiated without resolving the land issue.</a:t>
            </a:r>
          </a:p>
          <a:p>
            <a:r>
              <a:rPr lang="en-US" dirty="0" smtClean="0"/>
              <a:t>Positive correlation between violence and the amount of land that had been alienated by the colonists</a:t>
            </a:r>
          </a:p>
        </p:txBody>
      </p:sp>
    </p:spTree>
    <p:extLst>
      <p:ext uri="{BB962C8B-B14F-4D97-AF65-F5344CB8AC3E}">
        <p14:creationId xmlns:p14="http://schemas.microsoft.com/office/powerpoint/2010/main" val="215440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violence occurred in small-scale farms with large populations</a:t>
            </a:r>
            <a:r>
              <a:rPr lang="tr-TR" dirty="0" smtClean="0"/>
              <a:t>.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Alienation of the lands is not related to the ethnic groups that are responsible for the violence</a:t>
            </a:r>
            <a:r>
              <a:rPr lang="tr-TR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Failure of public institutions to accommodate diverse interests</a:t>
            </a:r>
          </a:p>
          <a:p>
            <a:r>
              <a:rPr lang="en-US" sz="2800" dirty="0" smtClean="0"/>
              <a:t>The lack of political models to deal with diversity in centralized states where competition for resources and power is prevalent leads to conflicts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29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/>
          <a:lstStyle/>
          <a:p>
            <a:r>
              <a:rPr lang="en-US" sz="2800" dirty="0" smtClean="0"/>
              <a:t>Until 1991, Kenya was under a one-party rule and  excessive centralization. Towards the end of 1991, people of Kenya had risen for a change of regime which resulted with a massive bloodshed by the government.</a:t>
            </a:r>
            <a:endParaRPr lang="tr-TR" sz="2800" dirty="0" smtClean="0"/>
          </a:p>
          <a:p>
            <a:pPr marL="68580" indent="0">
              <a:buNone/>
            </a:pPr>
            <a:endParaRPr lang="en-US" sz="2800" dirty="0" smtClean="0"/>
          </a:p>
          <a:p>
            <a:r>
              <a:rPr lang="en-US" sz="2800" dirty="0" smtClean="0"/>
              <a:t>States in political transition experience more violence.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39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The government secretly employed ethnic militants to attack the supporters of opposition parties.</a:t>
            </a:r>
          </a:p>
          <a:p>
            <a:pPr marL="365760" lvl="1" indent="0" algn="just">
              <a:buNone/>
            </a:pPr>
            <a:r>
              <a:rPr lang="en-US" sz="2600" dirty="0" smtClean="0"/>
              <a:t>Introduction of democracy would affect their financial fortunes.</a:t>
            </a:r>
          </a:p>
          <a:p>
            <a:pPr marL="365760" lvl="1" indent="0" algn="just">
              <a:buNone/>
            </a:pPr>
            <a:r>
              <a:rPr lang="en-US" sz="2600" dirty="0" smtClean="0"/>
              <a:t>Opposition was keen prosecuting the members of government.</a:t>
            </a:r>
          </a:p>
          <a:p>
            <a:pPr marL="365760" lvl="1" indent="0" algn="just">
              <a:buNone/>
            </a:pPr>
            <a:r>
              <a:rPr lang="en-US" sz="2600" dirty="0" smtClean="0"/>
              <a:t>Pre-elections showed that the current government was likely to lose power.</a:t>
            </a:r>
          </a:p>
        </p:txBody>
      </p:sp>
    </p:spTree>
    <p:extLst>
      <p:ext uri="{BB962C8B-B14F-4D97-AF65-F5344CB8AC3E}">
        <p14:creationId xmlns:p14="http://schemas.microsoft.com/office/powerpoint/2010/main" val="25528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2123728" y="764704"/>
            <a:ext cx="4824536" cy="5616624"/>
          </a:xfrm>
        </p:spPr>
        <p:txBody>
          <a:bodyPr anchor="ctr">
            <a:noAutofit/>
          </a:bodyPr>
          <a:lstStyle/>
          <a:p>
            <a:pPr algn="ctr"/>
            <a:r>
              <a:rPr lang="en-US" sz="6000" dirty="0" smtClean="0"/>
              <a:t>Why Has Kenya Not Experienced Civil War</a:t>
            </a:r>
            <a:r>
              <a:rPr lang="tr-TR" sz="6000" dirty="0" smtClean="0"/>
              <a:t>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709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 anchor="ctr">
            <a:noAutofit/>
          </a:bodyPr>
          <a:lstStyle/>
          <a:p>
            <a:r>
              <a:rPr lang="en-US" sz="2800" b="1" dirty="0" smtClean="0"/>
              <a:t>Ethnic Heterogeneity?</a:t>
            </a:r>
          </a:p>
          <a:p>
            <a:pPr lvl="1"/>
            <a:r>
              <a:rPr lang="en-US" sz="2400" dirty="0" smtClean="0"/>
              <a:t>these groups live together in urban areas.</a:t>
            </a:r>
          </a:p>
          <a:p>
            <a:pPr lvl="1"/>
            <a:r>
              <a:rPr lang="en-US" sz="2400" dirty="0" smtClean="0"/>
              <a:t>Problems are not large enough to trigger a war.</a:t>
            </a:r>
          </a:p>
          <a:p>
            <a:pPr lvl="1"/>
            <a:r>
              <a:rPr lang="en-US" sz="2400" dirty="0" smtClean="0"/>
              <a:t>Most regions are relatively homogeneous.</a:t>
            </a:r>
          </a:p>
          <a:p>
            <a:pPr lvl="1"/>
            <a:r>
              <a:rPr lang="en-US" sz="2400" dirty="0" smtClean="0"/>
              <a:t>The society is highly fractionalized. Most of the tribes contain </a:t>
            </a:r>
            <a:r>
              <a:rPr lang="en-US" sz="2400" dirty="0" err="1" smtClean="0"/>
              <a:t>subtribes</a:t>
            </a:r>
            <a:r>
              <a:rPr lang="en-US" sz="2400" dirty="0" smtClean="0"/>
              <a:t> in them. Safety in highly fractionalized societies is due to the high transaction costs of collective action.</a:t>
            </a:r>
          </a:p>
        </p:txBody>
      </p:sp>
    </p:spTree>
    <p:extLst>
      <p:ext uri="{BB962C8B-B14F-4D97-AF65-F5344CB8AC3E}">
        <p14:creationId xmlns:p14="http://schemas.microsoft.com/office/powerpoint/2010/main" val="29288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 anchor="ctr">
            <a:normAutofit/>
          </a:bodyPr>
          <a:lstStyle/>
          <a:p>
            <a:r>
              <a:rPr lang="en-US" sz="3200" b="1" dirty="0" smtClean="0"/>
              <a:t>Land issue</a:t>
            </a:r>
            <a:r>
              <a:rPr lang="tr-TR" sz="3200" b="1" dirty="0" smtClean="0"/>
              <a:t>?</a:t>
            </a:r>
          </a:p>
          <a:p>
            <a:pPr lvl="1"/>
            <a:r>
              <a:rPr lang="en-US" sz="2800" dirty="0" smtClean="0"/>
              <a:t>Only a small part of the country and a few ethnic groups are affected.</a:t>
            </a:r>
          </a:p>
          <a:p>
            <a:pPr lvl="1"/>
            <a:r>
              <a:rPr lang="en-US" sz="2800" dirty="0" smtClean="0"/>
              <a:t>Violence has not been directed at government.</a:t>
            </a:r>
          </a:p>
          <a:p>
            <a:pPr lvl="1"/>
            <a:r>
              <a:rPr lang="en-US" sz="2800" dirty="0" smtClean="0"/>
              <a:t>The inability to organize a counter to these ethnic  clashes explains their sporadic nature.</a:t>
            </a:r>
          </a:p>
        </p:txBody>
      </p:sp>
    </p:spTree>
    <p:extLst>
      <p:ext uri="{BB962C8B-B14F-4D97-AF65-F5344CB8AC3E}">
        <p14:creationId xmlns:p14="http://schemas.microsoft.com/office/powerpoint/2010/main" val="120741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980728"/>
            <a:ext cx="6777317" cy="4661105"/>
          </a:xfrm>
        </p:spPr>
        <p:txBody>
          <a:bodyPr anchor="ctr"/>
          <a:lstStyle/>
          <a:p>
            <a:r>
              <a:rPr lang="en-US" sz="3200" b="1" dirty="0" smtClean="0"/>
              <a:t>Economic gain</a:t>
            </a:r>
            <a:r>
              <a:rPr lang="tr-TR" sz="3200" b="1" dirty="0" smtClean="0"/>
              <a:t>?</a:t>
            </a:r>
          </a:p>
          <a:p>
            <a:pPr lvl="1"/>
            <a:r>
              <a:rPr lang="en-US" sz="2800" dirty="0" smtClean="0"/>
              <a:t>no guarantees that those involved in the conflict would benefit themselves</a:t>
            </a:r>
          </a:p>
          <a:p>
            <a:pPr lvl="1"/>
            <a:r>
              <a:rPr lang="en-US" sz="2800" dirty="0" smtClean="0"/>
              <a:t>Those who takes a part in fighting face the cost but the benefits are spread among the group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 anchor="ctr">
            <a:normAutofit/>
          </a:bodyPr>
          <a:lstStyle/>
          <a:p>
            <a:r>
              <a:rPr lang="en-US" sz="3200" b="1" dirty="0" smtClean="0"/>
              <a:t>Political expediency</a:t>
            </a:r>
            <a:r>
              <a:rPr lang="en-US" sz="3200" b="1" dirty="0" smtClean="0"/>
              <a:t>?</a:t>
            </a:r>
            <a:endParaRPr lang="en-US" sz="3000" b="1" dirty="0" smtClean="0"/>
          </a:p>
          <a:p>
            <a:pPr lvl="1"/>
            <a:r>
              <a:rPr lang="en-US" sz="2800" dirty="0" smtClean="0"/>
              <a:t>The ruling party had to solve the problem of the instability that they created to gain the power in order to prevent production getting affected negatively.</a:t>
            </a:r>
          </a:p>
        </p:txBody>
      </p:sp>
    </p:spTree>
    <p:extLst>
      <p:ext uri="{BB962C8B-B14F-4D97-AF65-F5344CB8AC3E}">
        <p14:creationId xmlns:p14="http://schemas.microsoft.com/office/powerpoint/2010/main" val="32835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civil war occurs when a trigger factor/combination of factors results in a “tipping point”</a:t>
            </a:r>
            <a:endParaRPr lang="tr-TR" sz="3200" dirty="0"/>
          </a:p>
          <a:p>
            <a:pPr marL="68580" indent="0">
              <a:buNone/>
            </a:pPr>
            <a:endParaRPr lang="en-US" sz="3200" dirty="0" smtClean="0"/>
          </a:p>
          <a:p>
            <a:pPr lvl="1"/>
            <a:r>
              <a:rPr lang="en-US" sz="2800" b="1" dirty="0" smtClean="0"/>
              <a:t>Tipping Point: </a:t>
            </a:r>
            <a:r>
              <a:rPr lang="en-US" sz="2800" dirty="0" smtClean="0"/>
              <a:t>factions in a society engaging in an all-out armed conflict</a:t>
            </a:r>
            <a:r>
              <a:rPr lang="tr-TR" sz="2800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001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conclusion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tr-TR" sz="2800" dirty="0" err="1" smtClean="0"/>
              <a:t>Why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conficts</a:t>
            </a:r>
            <a:r>
              <a:rPr lang="tr-TR" sz="2800" dirty="0" smtClean="0"/>
              <a:t> </a:t>
            </a:r>
            <a:r>
              <a:rPr lang="tr-TR" sz="2800" dirty="0" err="1" smtClean="0"/>
              <a:t>didn’t</a:t>
            </a:r>
            <a:r>
              <a:rPr lang="tr-TR" sz="2800" dirty="0" smtClean="0"/>
              <a:t> </a:t>
            </a:r>
            <a:r>
              <a:rPr lang="en-US" sz="2800" dirty="0" smtClean="0"/>
              <a:t>e</a:t>
            </a:r>
            <a:r>
              <a:rPr lang="tr-TR" sz="2800" dirty="0" err="1" smtClean="0"/>
              <a:t>volve</a:t>
            </a:r>
            <a:r>
              <a:rPr lang="tr-TR" sz="2800" dirty="0" smtClean="0"/>
              <a:t> </a:t>
            </a:r>
            <a:r>
              <a:rPr lang="tr-TR" sz="2800" dirty="0" err="1" smtClean="0"/>
              <a:t>into</a:t>
            </a:r>
            <a:r>
              <a:rPr lang="tr-TR" sz="2800" dirty="0" smtClean="0"/>
              <a:t> </a:t>
            </a:r>
            <a:r>
              <a:rPr lang="tr-TR" sz="2800" dirty="0" err="1" smtClean="0"/>
              <a:t>civil</a:t>
            </a:r>
            <a:r>
              <a:rPr lang="tr-TR" sz="2800" dirty="0" smtClean="0"/>
              <a:t> </a:t>
            </a:r>
            <a:r>
              <a:rPr lang="tr-TR" sz="2800" dirty="0" err="1" smtClean="0"/>
              <a:t>wars</a:t>
            </a:r>
            <a:r>
              <a:rPr lang="tr-TR" sz="2800" dirty="0" smtClean="0"/>
              <a:t> can </a:t>
            </a:r>
            <a:r>
              <a:rPr lang="tr-TR" sz="2800" b="1" dirty="0" err="1" smtClean="0"/>
              <a:t>partly</a:t>
            </a:r>
            <a:r>
              <a:rPr lang="tr-TR" sz="2800" dirty="0" smtClean="0"/>
              <a:t> be </a:t>
            </a:r>
            <a:r>
              <a:rPr lang="tr-TR" sz="2800" dirty="0" err="1" smtClean="0"/>
              <a:t>explained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CH model.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571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64887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Collier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Hoeffler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“CH model”</a:t>
            </a:r>
          </a:p>
          <a:p>
            <a:r>
              <a:rPr lang="en-US" dirty="0" smtClean="0"/>
              <a:t>Systematic analysis of the casual factors of civil war initiation, duration, and recurrence</a:t>
            </a:r>
          </a:p>
          <a:p>
            <a:r>
              <a:rPr lang="en-US" dirty="0" smtClean="0"/>
              <a:t>Empirical support for «opportunity cost» explanation of civil war onset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511256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Unlike the most of the countries in Africa, Kenya has neither been under military dictatorship nor experienced any major internal problem that could be referred as a civil war. </a:t>
            </a:r>
            <a:endParaRPr lang="tr-TR" sz="2800" dirty="0" smtClean="0"/>
          </a:p>
          <a:p>
            <a:r>
              <a:rPr lang="en-US" sz="2800" dirty="0" smtClean="0"/>
              <a:t>However Kenya had gone through «ethnic clashes» which</a:t>
            </a:r>
          </a:p>
          <a:p>
            <a:pPr lvl="1"/>
            <a:r>
              <a:rPr lang="en-US" sz="2400" dirty="0" smtClean="0"/>
              <a:t>Didn’t last long.</a:t>
            </a:r>
          </a:p>
          <a:p>
            <a:pPr lvl="1"/>
            <a:r>
              <a:rPr lang="en-US" sz="2400" dirty="0" smtClean="0"/>
              <a:t>Localized in limited geographical areas</a:t>
            </a:r>
          </a:p>
          <a:p>
            <a:pPr lvl="1"/>
            <a:r>
              <a:rPr lang="en-US" sz="2400" dirty="0" smtClean="0"/>
              <a:t>Did not involve rebel groups fighting </a:t>
            </a:r>
            <a:r>
              <a:rPr lang="en-US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 smtClean="0"/>
              <a:t>dislodge </a:t>
            </a:r>
            <a:r>
              <a:rPr lang="en-US" sz="2400" dirty="0" smtClean="0"/>
              <a:t>governments.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324036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«</a:t>
            </a:r>
            <a:r>
              <a:rPr lang="en-US" dirty="0" smtClean="0"/>
              <a:t>example of peace and stability»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8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Ethnic Violence in Kenya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in 1991</a:t>
            </a:r>
          </a:p>
          <a:p>
            <a:r>
              <a:rPr lang="en-US" dirty="0" smtClean="0"/>
              <a:t>Sporadic ethnic violence</a:t>
            </a:r>
          </a:p>
          <a:p>
            <a:r>
              <a:rPr lang="en-US" dirty="0" smtClean="0"/>
              <a:t>Serious threat to </a:t>
            </a:r>
            <a:r>
              <a:rPr lang="en-US" i="1" dirty="0" smtClean="0"/>
              <a:t>the existence of a united Kenyan nation, the rule of law, and the institutions of private property, and market economy</a:t>
            </a:r>
          </a:p>
          <a:p>
            <a:r>
              <a:rPr lang="tr-TR" i="1" dirty="0" smtClean="0"/>
              <a:t>PARADOX!</a:t>
            </a:r>
          </a:p>
        </p:txBody>
      </p:sp>
    </p:spTree>
    <p:extLst>
      <p:ext uri="{BB962C8B-B14F-4D97-AF65-F5344CB8AC3E}">
        <p14:creationId xmlns:p14="http://schemas.microsoft.com/office/powerpoint/2010/main" val="15020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«ethnic violence» a paradox?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Didn’t involve significant numbers of any ethnic com</a:t>
            </a:r>
            <a:r>
              <a:rPr lang="tr-TR" sz="2800" dirty="0" smtClean="0"/>
              <a:t>m</a:t>
            </a:r>
            <a:r>
              <a:rPr lang="en-US" sz="2800" dirty="0" smtClean="0"/>
              <a:t>unity against each other.</a:t>
            </a:r>
          </a:p>
          <a:p>
            <a:r>
              <a:rPr lang="en-US" sz="2800" dirty="0" smtClean="0"/>
              <a:t>Although the targets are from specific ethnic groups, </a:t>
            </a:r>
            <a:r>
              <a:rPr lang="en-US" sz="2800" b="1" dirty="0" smtClean="0"/>
              <a:t>the </a:t>
            </a:r>
            <a:r>
              <a:rPr lang="en-US" sz="2800" b="1" dirty="0" err="1" smtClean="0"/>
              <a:t>agg</a:t>
            </a:r>
            <a:r>
              <a:rPr lang="tr-TR" sz="2800" b="1" dirty="0" smtClean="0"/>
              <a:t>r</a:t>
            </a:r>
            <a:r>
              <a:rPr lang="en-US" sz="2800" b="1" dirty="0" err="1" smtClean="0"/>
              <a:t>essors</a:t>
            </a:r>
            <a:r>
              <a:rPr lang="en-US" sz="2800" b="1" dirty="0" smtClean="0"/>
              <a:t> can be hardly qualified as an ethnic group.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406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 of the Violence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780928"/>
            <a:ext cx="6777317" cy="305170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Ethnicity</a:t>
            </a:r>
          </a:p>
          <a:p>
            <a:r>
              <a:rPr lang="en-US" sz="3600" dirty="0" smtClean="0"/>
              <a:t>Land</a:t>
            </a:r>
          </a:p>
          <a:p>
            <a:r>
              <a:rPr lang="en-US" sz="3600" dirty="0" smtClean="0"/>
              <a:t>Politics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1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Ethnicity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least 42 distinct tribal groups</a:t>
            </a:r>
            <a:endParaRPr lang="tr-TR" dirty="0" smtClean="0"/>
          </a:p>
          <a:p>
            <a:r>
              <a:rPr lang="en-US" dirty="0" smtClean="0"/>
              <a:t>Ethnic hatred linked to electoral politics and competition among the new arrivals in the region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314</TotalTime>
  <Words>651</Words>
  <Application>Microsoft Office PowerPoint</Application>
  <PresentationFormat>Ekran Gösterisi (4:3)</PresentationFormat>
  <Paragraphs>72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Austin</vt:lpstr>
      <vt:lpstr>Why has Kenya not Experienced a Full-blown Civil War?</vt:lpstr>
      <vt:lpstr>PowerPoint Sunusu</vt:lpstr>
      <vt:lpstr>Collier and Hoeffler</vt:lpstr>
      <vt:lpstr>PowerPoint Sunusu</vt:lpstr>
      <vt:lpstr>«example of peace and stability»</vt:lpstr>
      <vt:lpstr>Ethnic Violence in Kenya</vt:lpstr>
      <vt:lpstr>Why is «ethnic violence» a paradox?</vt:lpstr>
      <vt:lpstr>Causes of the Violence</vt:lpstr>
      <vt:lpstr>Ethnicity</vt:lpstr>
      <vt:lpstr>Land</vt:lpstr>
      <vt:lpstr>But…</vt:lpstr>
      <vt:lpstr>Politics</vt:lpstr>
      <vt:lpstr>PowerPoint Sunusu</vt:lpstr>
      <vt:lpstr>PowerPoint Sunusu</vt:lpstr>
      <vt:lpstr>Why Has Kenya Not Experienced Civil War?</vt:lpstr>
      <vt:lpstr>PowerPoint Sunusu</vt:lpstr>
      <vt:lpstr>PowerPoint Sunusu</vt:lpstr>
      <vt:lpstr>PowerPoint Sunusu</vt:lpstr>
      <vt:lpstr>PowerPoint Sunusu</vt:lpstr>
      <vt:lpstr>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B. Nisa Büyükkasap</dc:creator>
  <cp:lastModifiedBy>B. Nisa Büyükkasap</cp:lastModifiedBy>
  <cp:revision>23</cp:revision>
  <dcterms:created xsi:type="dcterms:W3CDTF">2016-04-12T12:14:18Z</dcterms:created>
  <dcterms:modified xsi:type="dcterms:W3CDTF">2016-04-24T12:02:07Z</dcterms:modified>
</cp:coreProperties>
</file>