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61" r:id="rId4"/>
    <p:sldId id="258" r:id="rId5"/>
    <p:sldId id="259" r:id="rId6"/>
    <p:sldId id="260" r:id="rId7"/>
    <p:sldId id="262" r:id="rId8"/>
    <p:sldId id="267" r:id="rId9"/>
    <p:sldId id="274" r:id="rId10"/>
    <p:sldId id="263" r:id="rId11"/>
    <p:sldId id="275" r:id="rId12"/>
    <p:sldId id="264" r:id="rId13"/>
    <p:sldId id="276" r:id="rId14"/>
    <p:sldId id="265" r:id="rId15"/>
    <p:sldId id="277" r:id="rId16"/>
    <p:sldId id="266" r:id="rId17"/>
    <p:sldId id="278" r:id="rId18"/>
    <p:sldId id="269" r:id="rId19"/>
    <p:sldId id="279" r:id="rId20"/>
    <p:sldId id="270" r:id="rId21"/>
    <p:sldId id="280" r:id="rId22"/>
    <p:sldId id="273" r:id="rId23"/>
    <p:sldId id="281" r:id="rId24"/>
    <p:sldId id="283"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C81A98-36AF-4D3E-B686-06593581F0CD}" type="datetimeFigureOut">
              <a:rPr lang="cs-CZ" smtClean="0"/>
              <a:t>4.4.2016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D59B56-87C9-4B2D-8821-6201E745518F}" type="slidenum">
              <a:rPr lang="cs-CZ" smtClean="0"/>
              <a:t>‹#›</a:t>
            </a:fld>
            <a:endParaRPr lang="cs-CZ"/>
          </a:p>
        </p:txBody>
      </p:sp>
    </p:spTree>
    <p:extLst>
      <p:ext uri="{BB962C8B-B14F-4D97-AF65-F5344CB8AC3E}">
        <p14:creationId xmlns:p14="http://schemas.microsoft.com/office/powerpoint/2010/main" val="1536689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Institutions that promote power sharing or provide some level of representation or self-government for minority groups are therefore assumed to be more likely to reduce conflict</a:t>
            </a:r>
            <a:br>
              <a:rPr lang="en-US" sz="1200" b="0" i="0" kern="1200" dirty="0" smtClean="0">
                <a:solidFill>
                  <a:schemeClr val="tx1"/>
                </a:solidFill>
                <a:latin typeface="+mn-lt"/>
                <a:ea typeface="+mn-ea"/>
                <a:cs typeface="+mn-cs"/>
              </a:rPr>
            </a:br>
            <a:endParaRPr lang="en-US" sz="1200" b="0" i="0" kern="1200" dirty="0" smtClean="0">
              <a:solidFill>
                <a:schemeClr val="tx1"/>
              </a:solidFill>
              <a:latin typeface="+mn-lt"/>
              <a:ea typeface="+mn-ea"/>
              <a:cs typeface="+mn-cs"/>
            </a:endParaRPr>
          </a:p>
          <a:p>
            <a:pPr lvl="1"/>
            <a:r>
              <a:rPr lang="en-US" sz="1200" b="0" i="0" kern="1200" dirty="0" smtClean="0">
                <a:solidFill>
                  <a:schemeClr val="tx1"/>
                </a:solidFill>
                <a:latin typeface="+mn-lt"/>
                <a:ea typeface="+mn-ea"/>
                <a:cs typeface="+mn-cs"/>
              </a:rPr>
              <a:t>eth groups will be secure if they have access to decision makers, can block harmful </a:t>
            </a:r>
            <a:r>
              <a:rPr lang="en-US" sz="1200" b="0" i="0" kern="1200" dirty="0" err="1" smtClean="0">
                <a:solidFill>
                  <a:schemeClr val="tx1"/>
                </a:solidFill>
                <a:latin typeface="+mn-lt"/>
                <a:ea typeface="+mn-ea"/>
                <a:cs typeface="+mn-cs"/>
              </a:rPr>
              <a:t>politices</a:t>
            </a:r>
            <a:r>
              <a:rPr lang="en-US" sz="1200" b="0" i="0" kern="1200" dirty="0" smtClean="0">
                <a:solidFill>
                  <a:schemeClr val="tx1"/>
                </a:solidFill>
                <a:latin typeface="+mn-lt"/>
                <a:ea typeface="+mn-ea"/>
                <a:cs typeface="+mn-cs"/>
              </a:rPr>
              <a:t>, veto... </a:t>
            </a:r>
          </a:p>
          <a:p>
            <a:r>
              <a:rPr lang="en-US" sz="1200" b="0" i="0" kern="1200" dirty="0" err="1" smtClean="0">
                <a:solidFill>
                  <a:schemeClr val="tx1"/>
                </a:solidFill>
                <a:latin typeface="+mn-lt"/>
                <a:ea typeface="+mn-ea"/>
                <a:cs typeface="+mn-cs"/>
              </a:rPr>
              <a:t>Uncertainity</a:t>
            </a:r>
            <a:r>
              <a:rPr lang="en-US" sz="1200" b="0" i="0" kern="1200" dirty="0" smtClean="0">
                <a:solidFill>
                  <a:schemeClr val="tx1"/>
                </a:solidFill>
                <a:latin typeface="+mn-lt"/>
                <a:ea typeface="+mn-ea"/>
                <a:cs typeface="+mn-cs"/>
              </a:rPr>
              <a:t> - Because the tendency toward protest and violence is inversely related to group security, we assume that groups are more likely to act up when they are uncertain about their position and prospects for the future.</a:t>
            </a:r>
          </a:p>
          <a:p>
            <a:pPr lvl="1"/>
            <a:r>
              <a:rPr lang="en-US" sz="1200" b="0" i="0" kern="1200" dirty="0" smtClean="0">
                <a:solidFill>
                  <a:schemeClr val="tx1"/>
                </a:solidFill>
                <a:latin typeface="+mn-lt"/>
                <a:ea typeface="+mn-ea"/>
                <a:cs typeface="+mn-cs"/>
              </a:rPr>
              <a:t>-- more problems when there are first elections...</a:t>
            </a:r>
          </a:p>
          <a:p>
            <a:pPr lvl="1"/>
            <a:r>
              <a:rPr lang="en-US" sz="1200" b="0" i="0" kern="1200" dirty="0" err="1" smtClean="0">
                <a:solidFill>
                  <a:schemeClr val="tx1"/>
                </a:solidFill>
                <a:latin typeface="+mn-lt"/>
                <a:ea typeface="+mn-ea"/>
                <a:cs typeface="+mn-cs"/>
              </a:rPr>
              <a:t>bcs</a:t>
            </a:r>
            <a:r>
              <a:rPr lang="en-US" sz="1200" b="0" i="0" kern="1200" dirty="0" smtClean="0">
                <a:solidFill>
                  <a:schemeClr val="tx1"/>
                </a:solidFill>
                <a:latin typeface="+mn-lt"/>
                <a:ea typeface="+mn-ea"/>
                <a:cs typeface="+mn-cs"/>
              </a:rPr>
              <a:t> autocracies offer stability, ethnic unrest can be greater in democracies</a:t>
            </a:r>
          </a:p>
          <a:p>
            <a:endParaRPr lang="cs-CZ" dirty="0"/>
          </a:p>
        </p:txBody>
      </p:sp>
      <p:sp>
        <p:nvSpPr>
          <p:cNvPr id="4" name="Zástupný symbol pro číslo snímku 3"/>
          <p:cNvSpPr>
            <a:spLocks noGrp="1"/>
          </p:cNvSpPr>
          <p:nvPr>
            <p:ph type="sldNum" sz="quarter" idx="10"/>
          </p:nvPr>
        </p:nvSpPr>
        <p:spPr/>
        <p:txBody>
          <a:bodyPr/>
          <a:lstStyle/>
          <a:p>
            <a:fld id="{F0D59B56-87C9-4B2D-8821-6201E745518F}" type="slidenum">
              <a:rPr lang="cs-CZ" smtClean="0"/>
              <a:t>7</a:t>
            </a:fld>
            <a:endParaRPr lang="cs-CZ"/>
          </a:p>
        </p:txBody>
      </p:sp>
    </p:spTree>
    <p:extLst>
      <p:ext uri="{BB962C8B-B14F-4D97-AF65-F5344CB8AC3E}">
        <p14:creationId xmlns:p14="http://schemas.microsoft.com/office/powerpoint/2010/main" val="3063961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presidential systems are better because of greater accountability, greater </a:t>
            </a:r>
            <a:r>
              <a:rPr lang="en-US" sz="1200" b="0" i="0" kern="1200" dirty="0" err="1" smtClean="0">
                <a:solidFill>
                  <a:schemeClr val="tx1"/>
                </a:solidFill>
                <a:latin typeface="+mn-lt"/>
                <a:ea typeface="+mn-ea"/>
                <a:cs typeface="+mn-cs"/>
              </a:rPr>
              <a:t>identifiability</a:t>
            </a:r>
            <a:r>
              <a:rPr lang="en-US" sz="1200" b="0" i="0" kern="1200" dirty="0" smtClean="0">
                <a:solidFill>
                  <a:schemeClr val="tx1"/>
                </a:solidFill>
                <a:latin typeface="+mn-lt"/>
                <a:ea typeface="+mn-ea"/>
                <a:cs typeface="+mn-cs"/>
              </a:rPr>
              <a:t>, and the existence of mutual checks</a:t>
            </a:r>
            <a:br>
              <a:rPr lang="en-US" sz="1200" b="0" i="0" kern="1200" dirty="0" smtClean="0">
                <a:solidFill>
                  <a:schemeClr val="tx1"/>
                </a:solidFill>
                <a:latin typeface="+mn-lt"/>
                <a:ea typeface="+mn-ea"/>
                <a:cs typeface="+mn-cs"/>
              </a:rPr>
            </a:b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BUT The ethnic security dilemma theory suggests that presidential systems are superior in reducing conflict</a:t>
            </a:r>
          </a:p>
          <a:p>
            <a:r>
              <a:rPr lang="en-US" sz="1200" b="0" i="0" kern="1200" dirty="0" err="1" smtClean="0">
                <a:solidFill>
                  <a:schemeClr val="tx1"/>
                </a:solidFill>
                <a:latin typeface="+mn-lt"/>
                <a:ea typeface="+mn-ea"/>
                <a:cs typeface="+mn-cs"/>
              </a:rPr>
              <a:t>Parliamentarism,can</a:t>
            </a:r>
            <a:r>
              <a:rPr lang="en-US" sz="1200" b="0" i="0" kern="1200" dirty="0" smtClean="0">
                <a:solidFill>
                  <a:schemeClr val="tx1"/>
                </a:solidFill>
                <a:latin typeface="+mn-lt"/>
                <a:ea typeface="+mn-ea"/>
                <a:cs typeface="+mn-cs"/>
              </a:rPr>
              <a:t> be quite threatening to minority groups if they cannot get significant representation and especially threatening if one party tends to gain control with no need for coalitions - Ethnic groups may be safer in presidential systems because there are more points within the system to block unfavorable actions</a:t>
            </a:r>
          </a:p>
          <a:p>
            <a:endParaRPr lang="cs-CZ" dirty="0"/>
          </a:p>
        </p:txBody>
      </p:sp>
      <p:sp>
        <p:nvSpPr>
          <p:cNvPr id="4" name="Zástupný symbol pro číslo snímku 3"/>
          <p:cNvSpPr>
            <a:spLocks noGrp="1"/>
          </p:cNvSpPr>
          <p:nvPr>
            <p:ph type="sldNum" sz="quarter" idx="10"/>
          </p:nvPr>
        </p:nvSpPr>
        <p:spPr/>
        <p:txBody>
          <a:bodyPr/>
          <a:lstStyle/>
          <a:p>
            <a:fld id="{F0D59B56-87C9-4B2D-8821-6201E745518F}" type="slidenum">
              <a:rPr lang="cs-CZ" smtClean="0"/>
              <a:t>8</a:t>
            </a:fld>
            <a:endParaRPr lang="cs-CZ"/>
          </a:p>
        </p:txBody>
      </p:sp>
    </p:spTree>
    <p:extLst>
      <p:ext uri="{BB962C8B-B14F-4D97-AF65-F5344CB8AC3E}">
        <p14:creationId xmlns:p14="http://schemas.microsoft.com/office/powerpoint/2010/main" val="3756423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9D8C7F1B-8CF4-4198-9459-19CEE45F3279}" type="datetimeFigureOut">
              <a:rPr lang="cs-CZ" smtClean="0"/>
              <a:t>4.4.2016</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FEAC3AAD-195F-4BDD-8658-6D0DC5E9F14F}"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D8C7F1B-8CF4-4198-9459-19CEE45F3279}" type="datetimeFigureOut">
              <a:rPr lang="cs-CZ" smtClean="0"/>
              <a:t>4.4.2016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AC3AAD-195F-4BDD-8658-6D0DC5E9F14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D8C7F1B-8CF4-4198-9459-19CEE45F3279}" type="datetimeFigureOut">
              <a:rPr lang="cs-CZ" smtClean="0"/>
              <a:t>4.4.2016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AC3AAD-195F-4BDD-8658-6D0DC5E9F14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9D8C7F1B-8CF4-4198-9459-19CEE45F3279}" type="datetimeFigureOut">
              <a:rPr lang="cs-CZ" smtClean="0"/>
              <a:t>4.4.2016</a:t>
            </a:fld>
            <a:endParaRPr lang="cs-CZ"/>
          </a:p>
        </p:txBody>
      </p:sp>
      <p:sp>
        <p:nvSpPr>
          <p:cNvPr id="9" name="Zástupný symbol pro číslo snímku 8"/>
          <p:cNvSpPr>
            <a:spLocks noGrp="1"/>
          </p:cNvSpPr>
          <p:nvPr>
            <p:ph type="sldNum" sz="quarter" idx="15"/>
          </p:nvPr>
        </p:nvSpPr>
        <p:spPr/>
        <p:txBody>
          <a:bodyPr rtlCol="0"/>
          <a:lstStyle/>
          <a:p>
            <a:fld id="{FEAC3AAD-195F-4BDD-8658-6D0DC5E9F14F}"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9D8C7F1B-8CF4-4198-9459-19CEE45F3279}" type="datetimeFigureOut">
              <a:rPr lang="cs-CZ" smtClean="0"/>
              <a:t>4.4.2016</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FEAC3AAD-195F-4BDD-8658-6D0DC5E9F14F}"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9D8C7F1B-8CF4-4198-9459-19CEE45F3279}" type="datetimeFigureOut">
              <a:rPr lang="cs-CZ" smtClean="0"/>
              <a:t>4.4.2016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AC3AAD-195F-4BDD-8658-6D0DC5E9F14F}"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9D8C7F1B-8CF4-4198-9459-19CEE45F3279}" type="datetimeFigureOut">
              <a:rPr lang="cs-CZ" smtClean="0"/>
              <a:t>4.4.2016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EAC3AAD-195F-4BDD-8658-6D0DC5E9F14F}"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9D8C7F1B-8CF4-4198-9459-19CEE45F3279}" type="datetimeFigureOut">
              <a:rPr lang="cs-CZ" smtClean="0"/>
              <a:t>4.4.2016</a:t>
            </a:fld>
            <a:endParaRPr lang="cs-CZ"/>
          </a:p>
        </p:txBody>
      </p:sp>
      <p:sp>
        <p:nvSpPr>
          <p:cNvPr id="7" name="Zástupný symbol pro číslo snímku 6"/>
          <p:cNvSpPr>
            <a:spLocks noGrp="1"/>
          </p:cNvSpPr>
          <p:nvPr>
            <p:ph type="sldNum" sz="quarter" idx="11"/>
          </p:nvPr>
        </p:nvSpPr>
        <p:spPr/>
        <p:txBody>
          <a:bodyPr rtlCol="0"/>
          <a:lstStyle/>
          <a:p>
            <a:fld id="{FEAC3AAD-195F-4BDD-8658-6D0DC5E9F14F}"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D8C7F1B-8CF4-4198-9459-19CEE45F3279}" type="datetimeFigureOut">
              <a:rPr lang="cs-CZ" smtClean="0"/>
              <a:t>4.4.2016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EAC3AAD-195F-4BDD-8658-6D0DC5E9F14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9D8C7F1B-8CF4-4198-9459-19CEE45F3279}" type="datetimeFigureOut">
              <a:rPr lang="cs-CZ" smtClean="0"/>
              <a:t>4.4.2016</a:t>
            </a:fld>
            <a:endParaRPr lang="cs-CZ"/>
          </a:p>
        </p:txBody>
      </p:sp>
      <p:sp>
        <p:nvSpPr>
          <p:cNvPr id="22" name="Zástupný symbol pro číslo snímku 21"/>
          <p:cNvSpPr>
            <a:spLocks noGrp="1"/>
          </p:cNvSpPr>
          <p:nvPr>
            <p:ph type="sldNum" sz="quarter" idx="15"/>
          </p:nvPr>
        </p:nvSpPr>
        <p:spPr/>
        <p:txBody>
          <a:bodyPr rtlCol="0"/>
          <a:lstStyle/>
          <a:p>
            <a:fld id="{FEAC3AAD-195F-4BDD-8658-6D0DC5E9F14F}"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9D8C7F1B-8CF4-4198-9459-19CEE45F3279}" type="datetimeFigureOut">
              <a:rPr lang="cs-CZ" smtClean="0"/>
              <a:t>4.4.2016</a:t>
            </a:fld>
            <a:endParaRPr lang="cs-CZ"/>
          </a:p>
        </p:txBody>
      </p:sp>
      <p:sp>
        <p:nvSpPr>
          <p:cNvPr id="18" name="Zástupný symbol pro číslo snímku 17"/>
          <p:cNvSpPr>
            <a:spLocks noGrp="1"/>
          </p:cNvSpPr>
          <p:nvPr>
            <p:ph type="sldNum" sz="quarter" idx="11"/>
          </p:nvPr>
        </p:nvSpPr>
        <p:spPr/>
        <p:txBody>
          <a:bodyPr rtlCol="0"/>
          <a:lstStyle/>
          <a:p>
            <a:fld id="{FEAC3AAD-195F-4BDD-8658-6D0DC5E9F14F}"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D8C7F1B-8CF4-4198-9459-19CEE45F3279}" type="datetimeFigureOut">
              <a:rPr lang="cs-CZ" smtClean="0"/>
              <a:t>4.4.2016</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EAC3AAD-195F-4BDD-8658-6D0DC5E9F14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67744" y="2636912"/>
            <a:ext cx="6172200" cy="1894362"/>
          </a:xfrm>
        </p:spPr>
        <p:txBody>
          <a:bodyPr>
            <a:normAutofit fontScale="90000"/>
          </a:bodyPr>
          <a:lstStyle/>
          <a:p>
            <a:r>
              <a:rPr lang="en-US" b="0" dirty="0" smtClean="0"/>
              <a:t>Democratization, Political institutions, and Ethnic Conflict</a:t>
            </a:r>
            <a:r>
              <a:rPr lang="cs-CZ" b="0" dirty="0" smtClean="0"/>
              <a:t/>
            </a:r>
            <a:br>
              <a:rPr lang="cs-CZ" b="0" dirty="0" smtClean="0"/>
            </a:br>
            <a:r>
              <a:rPr lang="cs-CZ" b="0" dirty="0" smtClean="0"/>
              <a:t/>
            </a:r>
            <a:br>
              <a:rPr lang="cs-CZ" b="0" dirty="0" smtClean="0"/>
            </a:br>
            <a:r>
              <a:rPr lang="cs-CZ" b="0" dirty="0" err="1" smtClean="0"/>
              <a:t>Presentation</a:t>
            </a:r>
            <a:endParaRPr lang="cs-CZ" dirty="0"/>
          </a:p>
        </p:txBody>
      </p:sp>
      <p:sp>
        <p:nvSpPr>
          <p:cNvPr id="3" name="Podnadpis 2"/>
          <p:cNvSpPr>
            <a:spLocks noGrp="1"/>
          </p:cNvSpPr>
          <p:nvPr>
            <p:ph type="subTitle" idx="1"/>
          </p:nvPr>
        </p:nvSpPr>
        <p:spPr/>
        <p:txBody>
          <a:bodyPr>
            <a:normAutofit/>
          </a:bodyPr>
          <a:lstStyle/>
          <a:p>
            <a:r>
              <a:rPr lang="en-US" dirty="0" smtClean="0"/>
              <a:t>MVZ489 Causes of Political Violence </a:t>
            </a:r>
            <a:endParaRPr lang="cs-CZ" dirty="0" smtClean="0"/>
          </a:p>
          <a:p>
            <a:r>
              <a:rPr lang="cs-CZ" dirty="0" smtClean="0"/>
              <a:t>Lucie Sitarová</a:t>
            </a:r>
          </a:p>
          <a:p>
            <a:r>
              <a:rPr lang="cs-CZ" dirty="0" err="1" smtClean="0"/>
              <a:t>April</a:t>
            </a:r>
            <a:r>
              <a:rPr lang="cs-CZ" dirty="0" smtClean="0"/>
              <a:t> 2016</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democracy</a:t>
            </a:r>
            <a:endParaRPr lang="cs-CZ" dirty="0"/>
          </a:p>
        </p:txBody>
      </p:sp>
      <p:sp>
        <p:nvSpPr>
          <p:cNvPr id="3" name="Zástupný symbol pro obsah 2"/>
          <p:cNvSpPr>
            <a:spLocks noGrp="1"/>
          </p:cNvSpPr>
          <p:nvPr>
            <p:ph sz="quarter" idx="1"/>
          </p:nvPr>
        </p:nvSpPr>
        <p:spPr/>
        <p:txBody>
          <a:bodyPr/>
          <a:lstStyle/>
          <a:p>
            <a:r>
              <a:rPr lang="en-US" dirty="0" smtClean="0"/>
              <a:t>Hypothesis 1: Ethnic protests and rebellion are more likely in democracies than in</a:t>
            </a:r>
            <a:br>
              <a:rPr lang="en-US" dirty="0" smtClean="0"/>
            </a:br>
            <a:r>
              <a:rPr lang="en-US" dirty="0" smtClean="0"/>
              <a:t>authoritarian regimes.</a:t>
            </a:r>
            <a:endParaRPr lang="cs-CZ" dirty="0" smtClean="0"/>
          </a:p>
          <a:p>
            <a:endParaRPr lang="cs-CZ" dirty="0" smtClean="0"/>
          </a:p>
          <a:p>
            <a:r>
              <a:rPr lang="cs-CZ" dirty="0" err="1" smtClean="0"/>
              <a:t>Competition</a:t>
            </a:r>
            <a:r>
              <a:rPr lang="cs-CZ" dirty="0" smtClean="0"/>
              <a:t> </a:t>
            </a:r>
            <a:r>
              <a:rPr lang="cs-CZ" dirty="0" err="1" smtClean="0"/>
              <a:t>for</a:t>
            </a:r>
            <a:r>
              <a:rPr lang="cs-CZ" dirty="0" smtClean="0"/>
              <a:t> </a:t>
            </a:r>
            <a:r>
              <a:rPr lang="cs-CZ" dirty="0" err="1" smtClean="0"/>
              <a:t>the</a:t>
            </a:r>
            <a:r>
              <a:rPr lang="cs-CZ" dirty="0" smtClean="0"/>
              <a:t> </a:t>
            </a:r>
            <a:r>
              <a:rPr lang="cs-CZ" dirty="0" err="1" smtClean="0"/>
              <a:t>control</a:t>
            </a:r>
            <a:r>
              <a:rPr lang="cs-CZ" dirty="0" smtClean="0"/>
              <a:t> </a:t>
            </a:r>
            <a:r>
              <a:rPr lang="cs-CZ" dirty="0" err="1" smtClean="0"/>
              <a:t>of</a:t>
            </a:r>
            <a:r>
              <a:rPr lang="cs-CZ" dirty="0" smtClean="0"/>
              <a:t> </a:t>
            </a:r>
            <a:r>
              <a:rPr lang="cs-CZ" dirty="0" err="1" smtClean="0"/>
              <a:t>government</a:t>
            </a:r>
            <a:endParaRPr lang="cs-CZ" dirty="0" smtClean="0"/>
          </a:p>
          <a:p>
            <a:r>
              <a:rPr lang="cs-CZ" dirty="0" smtClean="0"/>
              <a:t>C</a:t>
            </a:r>
            <a:r>
              <a:rPr lang="en-US" dirty="0" err="1" smtClean="0"/>
              <a:t>osts</a:t>
            </a:r>
            <a:r>
              <a:rPr lang="en-US" dirty="0" smtClean="0"/>
              <a:t> of protesting are less and the perceived benefits are greater </a:t>
            </a:r>
            <a:endParaRPr lang="cs-CZ" dirty="0" smtClean="0"/>
          </a:p>
          <a:p>
            <a:r>
              <a:rPr lang="cs-CZ" dirty="0" err="1" smtClean="0"/>
              <a:t>Ethnic</a:t>
            </a:r>
            <a:r>
              <a:rPr lang="cs-CZ" dirty="0" smtClean="0"/>
              <a:t> </a:t>
            </a:r>
            <a:r>
              <a:rPr lang="cs-CZ" dirty="0" err="1" smtClean="0"/>
              <a:t>outbidding</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democracy</a:t>
            </a:r>
            <a:endParaRPr lang="cs-CZ" dirty="0"/>
          </a:p>
        </p:txBody>
      </p:sp>
      <p:sp>
        <p:nvSpPr>
          <p:cNvPr id="3" name="Zástupný symbol pro obsah 2"/>
          <p:cNvSpPr>
            <a:spLocks noGrp="1"/>
          </p:cNvSpPr>
          <p:nvPr>
            <p:ph sz="quarter" idx="1"/>
          </p:nvPr>
        </p:nvSpPr>
        <p:spPr/>
        <p:txBody>
          <a:bodyPr/>
          <a:lstStyle/>
          <a:p>
            <a:r>
              <a:rPr lang="en-US" dirty="0" smtClean="0"/>
              <a:t>Hypothesis 1: Ethnic protests and rebellion are more likely in democracies than in</a:t>
            </a:r>
            <a:br>
              <a:rPr lang="en-US" dirty="0" smtClean="0"/>
            </a:br>
            <a:r>
              <a:rPr lang="en-US" dirty="0" smtClean="0"/>
              <a:t>authoritarian regimes.</a:t>
            </a:r>
            <a:endParaRPr lang="cs-CZ" dirty="0" smtClean="0"/>
          </a:p>
          <a:p>
            <a:endParaRPr lang="cs-CZ" dirty="0" smtClean="0"/>
          </a:p>
          <a:p>
            <a:r>
              <a:rPr lang="cs-CZ" dirty="0" err="1" smtClean="0"/>
              <a:t>Competition</a:t>
            </a:r>
            <a:r>
              <a:rPr lang="cs-CZ" dirty="0" smtClean="0"/>
              <a:t> </a:t>
            </a:r>
            <a:r>
              <a:rPr lang="cs-CZ" dirty="0" err="1" smtClean="0"/>
              <a:t>for</a:t>
            </a:r>
            <a:r>
              <a:rPr lang="cs-CZ" dirty="0" smtClean="0"/>
              <a:t> </a:t>
            </a:r>
            <a:r>
              <a:rPr lang="cs-CZ" dirty="0" err="1" smtClean="0"/>
              <a:t>the</a:t>
            </a:r>
            <a:r>
              <a:rPr lang="cs-CZ" dirty="0" smtClean="0"/>
              <a:t> </a:t>
            </a:r>
            <a:r>
              <a:rPr lang="cs-CZ" dirty="0" err="1" smtClean="0"/>
              <a:t>control</a:t>
            </a:r>
            <a:r>
              <a:rPr lang="cs-CZ" dirty="0" smtClean="0"/>
              <a:t> </a:t>
            </a:r>
            <a:r>
              <a:rPr lang="cs-CZ" dirty="0" err="1" smtClean="0"/>
              <a:t>of</a:t>
            </a:r>
            <a:r>
              <a:rPr lang="cs-CZ" dirty="0" smtClean="0"/>
              <a:t> </a:t>
            </a:r>
            <a:r>
              <a:rPr lang="cs-CZ" dirty="0" err="1" smtClean="0"/>
              <a:t>government</a:t>
            </a:r>
            <a:endParaRPr lang="cs-CZ" dirty="0" smtClean="0"/>
          </a:p>
          <a:p>
            <a:r>
              <a:rPr lang="cs-CZ" dirty="0" smtClean="0"/>
              <a:t>C</a:t>
            </a:r>
            <a:r>
              <a:rPr lang="en-US" dirty="0" err="1" smtClean="0"/>
              <a:t>osts</a:t>
            </a:r>
            <a:r>
              <a:rPr lang="en-US" dirty="0" smtClean="0"/>
              <a:t> of protesting are less and the perceived benefits are greater </a:t>
            </a:r>
            <a:endParaRPr lang="cs-CZ" dirty="0" smtClean="0"/>
          </a:p>
          <a:p>
            <a:r>
              <a:rPr lang="cs-CZ" dirty="0" err="1" smtClean="0"/>
              <a:t>Ethnic</a:t>
            </a:r>
            <a:r>
              <a:rPr lang="cs-CZ" dirty="0" smtClean="0"/>
              <a:t> </a:t>
            </a:r>
            <a:r>
              <a:rPr lang="cs-CZ" dirty="0" err="1" smtClean="0"/>
              <a:t>outbidding</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4221088"/>
            <a:ext cx="2113781" cy="2063751"/>
          </a:xfrm>
          <a:prstGeom prst="rect">
            <a:avLst/>
          </a:prstGeom>
        </p:spPr>
      </p:pic>
    </p:spTree>
    <p:extLst>
      <p:ext uri="{BB962C8B-B14F-4D97-AF65-F5344CB8AC3E}">
        <p14:creationId xmlns:p14="http://schemas.microsoft.com/office/powerpoint/2010/main" val="1546565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Regime</a:t>
            </a:r>
            <a:r>
              <a:rPr lang="cs-CZ" dirty="0" smtClean="0"/>
              <a:t> </a:t>
            </a:r>
            <a:r>
              <a:rPr lang="cs-CZ" dirty="0" err="1" smtClean="0"/>
              <a:t>age</a:t>
            </a:r>
            <a:endParaRPr lang="cs-CZ" dirty="0"/>
          </a:p>
        </p:txBody>
      </p:sp>
      <p:sp>
        <p:nvSpPr>
          <p:cNvPr id="3" name="Zástupný symbol pro obsah 2"/>
          <p:cNvSpPr>
            <a:spLocks noGrp="1"/>
          </p:cNvSpPr>
          <p:nvPr>
            <p:ph sz="quarter" idx="1"/>
          </p:nvPr>
        </p:nvSpPr>
        <p:spPr/>
        <p:txBody>
          <a:bodyPr/>
          <a:lstStyle/>
          <a:p>
            <a:r>
              <a:rPr lang="en-US" dirty="0" smtClean="0"/>
              <a:t>Hypothesis 2: Ethnic protests and rebellion are more likely in states with younger</a:t>
            </a:r>
            <a:br>
              <a:rPr lang="en-US" dirty="0" smtClean="0"/>
            </a:br>
            <a:r>
              <a:rPr lang="en-US" dirty="0" smtClean="0"/>
              <a:t>political institutions.</a:t>
            </a:r>
            <a:endParaRPr lang="cs-CZ" dirty="0" smtClean="0"/>
          </a:p>
          <a:p>
            <a:endParaRPr lang="cs-CZ" dirty="0" smtClean="0"/>
          </a:p>
          <a:p>
            <a:r>
              <a:rPr lang="cs-CZ" dirty="0" smtClean="0"/>
              <a:t>S</a:t>
            </a:r>
            <a:r>
              <a:rPr lang="en-US" dirty="0" err="1" smtClean="0"/>
              <a:t>tate</a:t>
            </a:r>
            <a:r>
              <a:rPr lang="en-US" dirty="0" smtClean="0"/>
              <a:t> is more vulnerable to capture by one group at the expense of others</a:t>
            </a:r>
            <a:r>
              <a:rPr lang="cs-CZ" dirty="0" smtClean="0"/>
              <a:t> </a:t>
            </a:r>
            <a:r>
              <a:rPr lang="en-US" dirty="0" smtClean="0"/>
              <a:t>during transitions</a:t>
            </a:r>
            <a:endParaRPr lang="cs-CZ" dirty="0" smtClean="0"/>
          </a:p>
          <a:p>
            <a:r>
              <a:rPr lang="cs-CZ" dirty="0" smtClean="0"/>
              <a:t>O</a:t>
            </a:r>
            <a:r>
              <a:rPr lang="en-US" dirty="0" err="1" smtClean="0"/>
              <a:t>lder</a:t>
            </a:r>
            <a:r>
              <a:rPr lang="en-US" dirty="0" smtClean="0"/>
              <a:t> regimes are more likely to have </a:t>
            </a:r>
            <a:r>
              <a:rPr lang="cs-CZ" dirty="0" smtClean="0"/>
              <a:t>„</a:t>
            </a:r>
            <a:r>
              <a:rPr lang="en-US" dirty="0" smtClean="0"/>
              <a:t>worked things out</a:t>
            </a:r>
            <a:r>
              <a:rPr lang="cs-CZ" dirty="0" smtClean="0"/>
              <a:t>“</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Regime</a:t>
            </a:r>
            <a:r>
              <a:rPr lang="cs-CZ" dirty="0" smtClean="0"/>
              <a:t> </a:t>
            </a:r>
            <a:r>
              <a:rPr lang="cs-CZ" dirty="0" err="1" smtClean="0"/>
              <a:t>age</a:t>
            </a:r>
            <a:endParaRPr lang="cs-CZ" dirty="0"/>
          </a:p>
        </p:txBody>
      </p:sp>
      <p:sp>
        <p:nvSpPr>
          <p:cNvPr id="3" name="Zástupný symbol pro obsah 2"/>
          <p:cNvSpPr>
            <a:spLocks noGrp="1"/>
          </p:cNvSpPr>
          <p:nvPr>
            <p:ph sz="quarter" idx="1"/>
          </p:nvPr>
        </p:nvSpPr>
        <p:spPr>
          <a:xfrm>
            <a:off x="457200" y="1759521"/>
            <a:ext cx="7467600" cy="4873752"/>
          </a:xfrm>
        </p:spPr>
        <p:txBody>
          <a:bodyPr>
            <a:normAutofit fontScale="92500" lnSpcReduction="10000"/>
          </a:bodyPr>
          <a:lstStyle/>
          <a:p>
            <a:r>
              <a:rPr lang="en-US" dirty="0" smtClean="0"/>
              <a:t>Hypothesis 2: Ethnic protests and rebellion are more likely in states with </a:t>
            </a:r>
            <a:r>
              <a:rPr lang="en-US" dirty="0" smtClean="0"/>
              <a:t>younger</a:t>
            </a:r>
            <a:r>
              <a:rPr lang="cs-CZ" dirty="0" smtClean="0"/>
              <a:t> </a:t>
            </a:r>
            <a:r>
              <a:rPr lang="en-US" dirty="0" smtClean="0"/>
              <a:t>political </a:t>
            </a:r>
            <a:r>
              <a:rPr lang="en-US" dirty="0" smtClean="0"/>
              <a:t>institutions.</a:t>
            </a:r>
            <a:endParaRPr lang="cs-CZ" dirty="0" smtClean="0"/>
          </a:p>
          <a:p>
            <a:endParaRPr lang="cs-CZ" dirty="0" smtClean="0"/>
          </a:p>
          <a:p>
            <a:r>
              <a:rPr lang="cs-CZ" dirty="0" smtClean="0"/>
              <a:t>S</a:t>
            </a:r>
            <a:r>
              <a:rPr lang="en-US" dirty="0" err="1" smtClean="0"/>
              <a:t>tate</a:t>
            </a:r>
            <a:r>
              <a:rPr lang="en-US" dirty="0" smtClean="0"/>
              <a:t> is more vulnerable to capture by one group at the expense of others</a:t>
            </a:r>
            <a:r>
              <a:rPr lang="cs-CZ" dirty="0" smtClean="0"/>
              <a:t> </a:t>
            </a:r>
            <a:r>
              <a:rPr lang="en-US" dirty="0" smtClean="0"/>
              <a:t>during transitions</a:t>
            </a:r>
            <a:endParaRPr lang="cs-CZ" dirty="0" smtClean="0"/>
          </a:p>
          <a:p>
            <a:r>
              <a:rPr lang="cs-CZ" dirty="0" smtClean="0"/>
              <a:t>O</a:t>
            </a:r>
            <a:r>
              <a:rPr lang="en-US" dirty="0" err="1" smtClean="0"/>
              <a:t>lder</a:t>
            </a:r>
            <a:r>
              <a:rPr lang="en-US" dirty="0" smtClean="0"/>
              <a:t> regimes are more likely to have </a:t>
            </a:r>
            <a:r>
              <a:rPr lang="cs-CZ" dirty="0" smtClean="0"/>
              <a:t>„</a:t>
            </a:r>
            <a:r>
              <a:rPr lang="en-US" dirty="0" smtClean="0"/>
              <a:t>worked things out</a:t>
            </a:r>
            <a:r>
              <a:rPr lang="cs-CZ" dirty="0" smtClean="0"/>
              <a:t>“</a:t>
            </a:r>
          </a:p>
          <a:p>
            <a:endParaRPr lang="cs-CZ" dirty="0" smtClean="0"/>
          </a:p>
          <a:p>
            <a:endParaRPr lang="cs-CZ" dirty="0"/>
          </a:p>
          <a:p>
            <a:r>
              <a:rPr lang="en-US" dirty="0" smtClean="0"/>
              <a:t>older </a:t>
            </a:r>
            <a:r>
              <a:rPr lang="cs-CZ" dirty="0" smtClean="0"/>
              <a:t>- </a:t>
            </a:r>
            <a:r>
              <a:rPr lang="en-US" dirty="0" smtClean="0"/>
              <a:t>more </a:t>
            </a:r>
            <a:r>
              <a:rPr lang="en-US" dirty="0"/>
              <a:t>violence, </a:t>
            </a:r>
            <a:r>
              <a:rPr lang="en-US" dirty="0" smtClean="0"/>
              <a:t>not</a:t>
            </a:r>
            <a:r>
              <a:rPr lang="en-US" dirty="0"/>
              <a:t> </a:t>
            </a:r>
            <a:r>
              <a:rPr lang="en-US" dirty="0" smtClean="0"/>
              <a:t>significantly</a:t>
            </a:r>
            <a:r>
              <a:rPr lang="cs-CZ" dirty="0" smtClean="0"/>
              <a:t/>
            </a:r>
            <a:br>
              <a:rPr lang="cs-CZ" dirty="0" smtClean="0"/>
            </a:br>
            <a:r>
              <a:rPr lang="en-US" dirty="0" smtClean="0"/>
              <a:t>more protest</a:t>
            </a:r>
            <a:endParaRPr lang="cs-CZ" dirty="0" smtClean="0"/>
          </a:p>
          <a:p>
            <a:pPr lvl="1"/>
            <a:r>
              <a:rPr lang="en-US" dirty="0" smtClean="0"/>
              <a:t>the </a:t>
            </a:r>
            <a:r>
              <a:rPr lang="en-US" dirty="0"/>
              <a:t>fact of establishing a new </a:t>
            </a:r>
            <a:r>
              <a:rPr lang="en-US" dirty="0" err="1"/>
              <a:t>dem</a:t>
            </a:r>
            <a:r>
              <a:rPr lang="en-US" dirty="0"/>
              <a:t> </a:t>
            </a:r>
            <a:r>
              <a:rPr lang="cs-CZ" dirty="0" smtClean="0"/>
              <a:t>	</a:t>
            </a:r>
            <a:br>
              <a:rPr lang="cs-CZ" dirty="0" smtClean="0"/>
            </a:br>
            <a:r>
              <a:rPr lang="en-US" dirty="0" smtClean="0"/>
              <a:t>is </a:t>
            </a:r>
            <a:r>
              <a:rPr lang="en-US" dirty="0"/>
              <a:t>often a part od </a:t>
            </a:r>
            <a:r>
              <a:rPr lang="en-US" dirty="0" smtClean="0"/>
              <a:t>grievance-management</a:t>
            </a:r>
            <a:r>
              <a:rPr lang="en-US" dirty="0"/>
              <a:t/>
            </a:r>
            <a:br>
              <a:rPr lang="en-US" dirty="0"/>
            </a:b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39391" y="4229569"/>
            <a:ext cx="1885409" cy="1928616"/>
          </a:xfrm>
          <a:prstGeom prst="rect">
            <a:avLst/>
          </a:prstGeom>
        </p:spPr>
      </p:pic>
    </p:spTree>
    <p:extLst>
      <p:ext uri="{BB962C8B-B14F-4D97-AF65-F5344CB8AC3E}">
        <p14:creationId xmlns:p14="http://schemas.microsoft.com/office/powerpoint/2010/main" val="4234319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Young</a:t>
            </a:r>
            <a:r>
              <a:rPr lang="cs-CZ" dirty="0" smtClean="0"/>
              <a:t> </a:t>
            </a:r>
            <a:r>
              <a:rPr lang="cs-CZ" dirty="0" err="1" smtClean="0"/>
              <a:t>democracies</a:t>
            </a:r>
            <a:endParaRPr lang="cs-CZ" dirty="0"/>
          </a:p>
        </p:txBody>
      </p:sp>
      <p:sp>
        <p:nvSpPr>
          <p:cNvPr id="3" name="Zástupný symbol pro obsah 2"/>
          <p:cNvSpPr>
            <a:spLocks noGrp="1"/>
          </p:cNvSpPr>
          <p:nvPr>
            <p:ph sz="quarter" idx="1"/>
          </p:nvPr>
        </p:nvSpPr>
        <p:spPr/>
        <p:txBody>
          <a:bodyPr/>
          <a:lstStyle/>
          <a:p>
            <a:r>
              <a:rPr lang="en-US" dirty="0" smtClean="0"/>
              <a:t>Hypothesis 3:Young democracies are less likely to experience severe ethnic strife.</a:t>
            </a:r>
            <a:endParaRPr lang="cs-CZ" dirty="0" smtClean="0"/>
          </a:p>
          <a:p>
            <a:endParaRPr lang="cs-CZ" dirty="0" smtClean="0"/>
          </a:p>
          <a:p>
            <a:r>
              <a:rPr lang="cs-CZ" dirty="0" err="1" smtClean="0"/>
              <a:t>The</a:t>
            </a:r>
            <a:r>
              <a:rPr lang="cs-CZ" dirty="0" smtClean="0"/>
              <a:t> </a:t>
            </a:r>
            <a:r>
              <a:rPr lang="cs-CZ" dirty="0" err="1" smtClean="0"/>
              <a:t>mere</a:t>
            </a:r>
            <a:r>
              <a:rPr lang="cs-CZ" dirty="0" smtClean="0"/>
              <a:t> </a:t>
            </a:r>
            <a:r>
              <a:rPr lang="cs-CZ" dirty="0" err="1" smtClean="0"/>
              <a:t>fact</a:t>
            </a:r>
            <a:r>
              <a:rPr lang="cs-CZ" dirty="0" smtClean="0"/>
              <a:t> </a:t>
            </a:r>
            <a:r>
              <a:rPr lang="cs-CZ" dirty="0" err="1" smtClean="0"/>
              <a:t>of</a:t>
            </a:r>
            <a:r>
              <a:rPr lang="cs-CZ" dirty="0" smtClean="0"/>
              <a:t> </a:t>
            </a:r>
            <a:r>
              <a:rPr lang="cs-CZ" dirty="0" err="1" smtClean="0"/>
              <a:t>the</a:t>
            </a:r>
            <a:r>
              <a:rPr lang="cs-CZ" dirty="0" smtClean="0"/>
              <a:t> </a:t>
            </a:r>
            <a:r>
              <a:rPr lang="cs-CZ" dirty="0" err="1" smtClean="0"/>
              <a:t>transitions</a:t>
            </a:r>
            <a:r>
              <a:rPr lang="cs-CZ" dirty="0" smtClean="0"/>
              <a:t> to a </a:t>
            </a:r>
            <a:r>
              <a:rPr lang="cs-CZ" dirty="0" err="1" smtClean="0"/>
              <a:t>democracy</a:t>
            </a:r>
            <a:r>
              <a:rPr lang="cs-CZ" dirty="0" smtClean="0"/>
              <a:t> </a:t>
            </a:r>
            <a:r>
              <a:rPr lang="cs-CZ" dirty="0" err="1" smtClean="0"/>
              <a:t>is</a:t>
            </a:r>
            <a:r>
              <a:rPr lang="cs-CZ" dirty="0" smtClean="0"/>
              <a:t> </a:t>
            </a:r>
            <a:r>
              <a:rPr lang="cs-CZ" dirty="0" err="1" smtClean="0"/>
              <a:t>an</a:t>
            </a:r>
            <a:r>
              <a:rPr lang="cs-CZ" dirty="0" smtClean="0"/>
              <a:t> </a:t>
            </a:r>
            <a:r>
              <a:rPr lang="cs-CZ" dirty="0" err="1" smtClean="0"/>
              <a:t>act</a:t>
            </a:r>
            <a:r>
              <a:rPr lang="cs-CZ" dirty="0" smtClean="0"/>
              <a:t> </a:t>
            </a:r>
            <a:r>
              <a:rPr lang="cs-CZ" dirty="0" err="1" smtClean="0"/>
              <a:t>of</a:t>
            </a:r>
            <a:r>
              <a:rPr lang="cs-CZ" dirty="0" smtClean="0"/>
              <a:t> </a:t>
            </a:r>
            <a:r>
              <a:rPr lang="cs-CZ" dirty="0" err="1" smtClean="0"/>
              <a:t>adressing</a:t>
            </a:r>
            <a:r>
              <a:rPr lang="cs-CZ" dirty="0" smtClean="0"/>
              <a:t> </a:t>
            </a:r>
            <a:r>
              <a:rPr lang="cs-CZ" dirty="0" err="1" smtClean="0"/>
              <a:t>grievances</a:t>
            </a:r>
            <a:r>
              <a:rPr lang="cs-CZ" dirty="0" smtClean="0"/>
              <a:t> </a:t>
            </a:r>
          </a:p>
          <a:p>
            <a:r>
              <a:rPr lang="cs-CZ" dirty="0" err="1" smtClean="0"/>
              <a:t>Groups</a:t>
            </a:r>
            <a:r>
              <a:rPr lang="cs-CZ" dirty="0" smtClean="0"/>
              <a:t> </a:t>
            </a:r>
            <a:r>
              <a:rPr lang="cs-CZ" dirty="0" err="1" smtClean="0"/>
              <a:t>might</a:t>
            </a:r>
            <a:r>
              <a:rPr lang="cs-CZ" dirty="0" smtClean="0"/>
              <a:t> </a:t>
            </a:r>
            <a:r>
              <a:rPr lang="cs-CZ" dirty="0" err="1" smtClean="0"/>
              <a:t>try</a:t>
            </a:r>
            <a:r>
              <a:rPr lang="cs-CZ" dirty="0" smtClean="0"/>
              <a:t> to use </a:t>
            </a:r>
            <a:r>
              <a:rPr lang="cs-CZ" dirty="0" err="1" smtClean="0"/>
              <a:t>the</a:t>
            </a:r>
            <a:r>
              <a:rPr lang="cs-CZ" dirty="0" smtClean="0"/>
              <a:t> </a:t>
            </a:r>
            <a:r>
              <a:rPr lang="cs-CZ" dirty="0" err="1" smtClean="0"/>
              <a:t>system</a:t>
            </a:r>
            <a:r>
              <a:rPr lang="cs-CZ" dirty="0" smtClean="0"/>
              <a:t> </a:t>
            </a:r>
            <a:r>
              <a:rPr lang="cs-CZ" dirty="0" err="1" smtClean="0"/>
              <a:t>first</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Young</a:t>
            </a:r>
            <a:r>
              <a:rPr lang="cs-CZ" dirty="0" smtClean="0"/>
              <a:t> </a:t>
            </a:r>
            <a:r>
              <a:rPr lang="cs-CZ" dirty="0" err="1" smtClean="0"/>
              <a:t>democracies</a:t>
            </a:r>
            <a:endParaRPr lang="cs-CZ" dirty="0"/>
          </a:p>
        </p:txBody>
      </p:sp>
      <p:sp>
        <p:nvSpPr>
          <p:cNvPr id="3" name="Zástupný symbol pro obsah 2"/>
          <p:cNvSpPr>
            <a:spLocks noGrp="1"/>
          </p:cNvSpPr>
          <p:nvPr>
            <p:ph sz="quarter" idx="1"/>
          </p:nvPr>
        </p:nvSpPr>
        <p:spPr/>
        <p:txBody>
          <a:bodyPr/>
          <a:lstStyle/>
          <a:p>
            <a:r>
              <a:rPr lang="en-US" dirty="0" smtClean="0"/>
              <a:t>Hypothesis 3:Young democracies are less likely to experience severe ethnic strife.</a:t>
            </a:r>
            <a:endParaRPr lang="cs-CZ" dirty="0" smtClean="0"/>
          </a:p>
          <a:p>
            <a:endParaRPr lang="cs-CZ" dirty="0" smtClean="0"/>
          </a:p>
          <a:p>
            <a:r>
              <a:rPr lang="cs-CZ" dirty="0" err="1" smtClean="0"/>
              <a:t>The</a:t>
            </a:r>
            <a:r>
              <a:rPr lang="cs-CZ" dirty="0" smtClean="0"/>
              <a:t> </a:t>
            </a:r>
            <a:r>
              <a:rPr lang="cs-CZ" dirty="0" err="1" smtClean="0"/>
              <a:t>mere</a:t>
            </a:r>
            <a:r>
              <a:rPr lang="cs-CZ" dirty="0" smtClean="0"/>
              <a:t> </a:t>
            </a:r>
            <a:r>
              <a:rPr lang="cs-CZ" dirty="0" err="1" smtClean="0"/>
              <a:t>fact</a:t>
            </a:r>
            <a:r>
              <a:rPr lang="cs-CZ" dirty="0" smtClean="0"/>
              <a:t> </a:t>
            </a:r>
            <a:r>
              <a:rPr lang="cs-CZ" dirty="0" err="1" smtClean="0"/>
              <a:t>of</a:t>
            </a:r>
            <a:r>
              <a:rPr lang="cs-CZ" dirty="0" smtClean="0"/>
              <a:t> </a:t>
            </a:r>
            <a:r>
              <a:rPr lang="cs-CZ" dirty="0" err="1" smtClean="0"/>
              <a:t>the</a:t>
            </a:r>
            <a:r>
              <a:rPr lang="cs-CZ" dirty="0" smtClean="0"/>
              <a:t> </a:t>
            </a:r>
            <a:r>
              <a:rPr lang="cs-CZ" dirty="0" err="1" smtClean="0"/>
              <a:t>transitions</a:t>
            </a:r>
            <a:r>
              <a:rPr lang="cs-CZ" dirty="0" smtClean="0"/>
              <a:t> to a </a:t>
            </a:r>
            <a:r>
              <a:rPr lang="cs-CZ" dirty="0" err="1" smtClean="0"/>
              <a:t>democracy</a:t>
            </a:r>
            <a:r>
              <a:rPr lang="cs-CZ" dirty="0" smtClean="0"/>
              <a:t> </a:t>
            </a:r>
            <a:r>
              <a:rPr lang="cs-CZ" dirty="0" err="1" smtClean="0"/>
              <a:t>is</a:t>
            </a:r>
            <a:r>
              <a:rPr lang="cs-CZ" dirty="0" smtClean="0"/>
              <a:t> </a:t>
            </a:r>
            <a:r>
              <a:rPr lang="cs-CZ" dirty="0" err="1" smtClean="0"/>
              <a:t>an</a:t>
            </a:r>
            <a:r>
              <a:rPr lang="cs-CZ" dirty="0" smtClean="0"/>
              <a:t> </a:t>
            </a:r>
            <a:r>
              <a:rPr lang="cs-CZ" dirty="0" err="1" smtClean="0"/>
              <a:t>act</a:t>
            </a:r>
            <a:r>
              <a:rPr lang="cs-CZ" dirty="0" smtClean="0"/>
              <a:t> </a:t>
            </a:r>
            <a:r>
              <a:rPr lang="cs-CZ" dirty="0" err="1" smtClean="0"/>
              <a:t>of</a:t>
            </a:r>
            <a:r>
              <a:rPr lang="cs-CZ" dirty="0" smtClean="0"/>
              <a:t> </a:t>
            </a:r>
            <a:r>
              <a:rPr lang="cs-CZ" dirty="0" err="1" smtClean="0"/>
              <a:t>adressing</a:t>
            </a:r>
            <a:r>
              <a:rPr lang="cs-CZ" dirty="0" smtClean="0"/>
              <a:t> </a:t>
            </a:r>
            <a:r>
              <a:rPr lang="cs-CZ" dirty="0" err="1" smtClean="0"/>
              <a:t>grievances</a:t>
            </a:r>
            <a:r>
              <a:rPr lang="cs-CZ" dirty="0" smtClean="0"/>
              <a:t> </a:t>
            </a:r>
          </a:p>
          <a:p>
            <a:r>
              <a:rPr lang="cs-CZ" dirty="0" err="1" smtClean="0"/>
              <a:t>Groups</a:t>
            </a:r>
            <a:r>
              <a:rPr lang="cs-CZ" dirty="0" smtClean="0"/>
              <a:t> </a:t>
            </a:r>
            <a:r>
              <a:rPr lang="cs-CZ" dirty="0" err="1" smtClean="0"/>
              <a:t>might</a:t>
            </a:r>
            <a:r>
              <a:rPr lang="cs-CZ" dirty="0" smtClean="0"/>
              <a:t> </a:t>
            </a:r>
            <a:r>
              <a:rPr lang="cs-CZ" dirty="0" err="1" smtClean="0"/>
              <a:t>try</a:t>
            </a:r>
            <a:r>
              <a:rPr lang="cs-CZ" dirty="0" smtClean="0"/>
              <a:t> to use </a:t>
            </a:r>
            <a:r>
              <a:rPr lang="cs-CZ" dirty="0" err="1" smtClean="0"/>
              <a:t>the</a:t>
            </a:r>
            <a:r>
              <a:rPr lang="cs-CZ" dirty="0" smtClean="0"/>
              <a:t> </a:t>
            </a:r>
            <a:r>
              <a:rPr lang="cs-CZ" dirty="0" err="1" smtClean="0"/>
              <a:t>system</a:t>
            </a:r>
            <a:r>
              <a:rPr lang="cs-CZ" dirty="0" smtClean="0"/>
              <a:t> </a:t>
            </a:r>
            <a:r>
              <a:rPr lang="cs-CZ" dirty="0" err="1" smtClean="0"/>
              <a:t>first</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4128987"/>
            <a:ext cx="2401813" cy="2344965"/>
          </a:xfrm>
          <a:prstGeom prst="rect">
            <a:avLst/>
          </a:prstGeom>
        </p:spPr>
      </p:pic>
    </p:spTree>
    <p:extLst>
      <p:ext uri="{BB962C8B-B14F-4D97-AF65-F5344CB8AC3E}">
        <p14:creationId xmlns:p14="http://schemas.microsoft.com/office/powerpoint/2010/main" val="35783050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First</a:t>
            </a:r>
            <a:r>
              <a:rPr lang="cs-CZ" dirty="0" smtClean="0"/>
              <a:t> </a:t>
            </a:r>
            <a:r>
              <a:rPr lang="cs-CZ" dirty="0" err="1" smtClean="0"/>
              <a:t>election</a:t>
            </a:r>
            <a:endParaRPr lang="cs-CZ" dirty="0"/>
          </a:p>
        </p:txBody>
      </p:sp>
      <p:sp>
        <p:nvSpPr>
          <p:cNvPr id="3" name="Zástupný symbol pro obsah 2"/>
          <p:cNvSpPr>
            <a:spLocks noGrp="1"/>
          </p:cNvSpPr>
          <p:nvPr>
            <p:ph sz="quarter" idx="1"/>
          </p:nvPr>
        </p:nvSpPr>
        <p:spPr/>
        <p:txBody>
          <a:bodyPr>
            <a:normAutofit/>
          </a:bodyPr>
          <a:lstStyle/>
          <a:p>
            <a:r>
              <a:rPr lang="en-US" dirty="0" smtClean="0"/>
              <a:t>Hypothesis 4: When a country undergoes its first election under the current political</a:t>
            </a:r>
            <a:br>
              <a:rPr lang="en-US" dirty="0" smtClean="0"/>
            </a:br>
            <a:r>
              <a:rPr lang="en-US" dirty="0" smtClean="0"/>
              <a:t>system, ethnic protests and rebellion are more likely</a:t>
            </a:r>
            <a:endParaRPr lang="cs-CZ" dirty="0" smtClean="0"/>
          </a:p>
          <a:p>
            <a:endParaRPr lang="cs-CZ" dirty="0" smtClean="0"/>
          </a:p>
          <a:p>
            <a:r>
              <a:rPr lang="cs-CZ" dirty="0" smtClean="0"/>
              <a:t>M</a:t>
            </a:r>
            <a:r>
              <a:rPr lang="en-US" dirty="0" smtClean="0"/>
              <a:t>ore dissent during a first election,</a:t>
            </a:r>
            <a:br>
              <a:rPr lang="en-US" dirty="0" smtClean="0"/>
            </a:br>
            <a:r>
              <a:rPr lang="en-US" dirty="0" smtClean="0"/>
              <a:t>because this is often the first opportunity to make clear what a group desires</a:t>
            </a:r>
            <a:endParaRPr lang="cs-CZ" dirty="0" smtClean="0"/>
          </a:p>
          <a:p>
            <a:r>
              <a:rPr lang="cs-CZ" dirty="0" smtClean="0"/>
              <a:t>I</a:t>
            </a:r>
            <a:r>
              <a:rPr lang="en-US" dirty="0" err="1" smtClean="0"/>
              <a:t>ncreases</a:t>
            </a:r>
            <a:r>
              <a:rPr lang="en-US" dirty="0" smtClean="0"/>
              <a:t> </a:t>
            </a:r>
            <a:r>
              <a:rPr lang="en-US" dirty="0" err="1" smtClean="0"/>
              <a:t>incertainity</a:t>
            </a:r>
            <a:r>
              <a:rPr lang="cs-CZ" dirty="0" smtClean="0"/>
              <a:t> </a:t>
            </a:r>
            <a:r>
              <a:rPr lang="en-US" dirty="0" smtClean="0"/>
              <a:t>about who will rule </a:t>
            </a:r>
            <a:endParaRPr lang="cs-CZ" dirty="0" smtClean="0"/>
          </a:p>
          <a:p>
            <a:r>
              <a:rPr lang="cs-CZ" dirty="0" err="1" smtClean="0"/>
              <a:t>They</a:t>
            </a:r>
            <a:r>
              <a:rPr lang="cs-CZ" dirty="0" smtClean="0"/>
              <a:t> don‘t </a:t>
            </a:r>
            <a:r>
              <a:rPr lang="cs-CZ" dirty="0" err="1" smtClean="0"/>
              <a:t>necessarily</a:t>
            </a:r>
            <a:r>
              <a:rPr lang="cs-CZ" dirty="0" smtClean="0"/>
              <a:t> </a:t>
            </a:r>
            <a:r>
              <a:rPr lang="cs-CZ" dirty="0" err="1" smtClean="0"/>
              <a:t>lead</a:t>
            </a:r>
            <a:r>
              <a:rPr lang="cs-CZ" dirty="0" smtClean="0"/>
              <a:t> to </a:t>
            </a:r>
            <a:r>
              <a:rPr lang="cs-CZ" dirty="0" err="1" smtClean="0"/>
              <a:t>democracy</a:t>
            </a:r>
            <a:endParaRPr lang="cs-CZ"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First</a:t>
            </a:r>
            <a:r>
              <a:rPr lang="cs-CZ" dirty="0" smtClean="0"/>
              <a:t> </a:t>
            </a:r>
            <a:r>
              <a:rPr lang="cs-CZ" dirty="0" err="1" smtClean="0"/>
              <a:t>election</a:t>
            </a:r>
            <a:endParaRPr lang="cs-CZ" dirty="0"/>
          </a:p>
        </p:txBody>
      </p:sp>
      <p:sp>
        <p:nvSpPr>
          <p:cNvPr id="3" name="Zástupný symbol pro obsah 2"/>
          <p:cNvSpPr>
            <a:spLocks noGrp="1"/>
          </p:cNvSpPr>
          <p:nvPr>
            <p:ph sz="quarter" idx="1"/>
          </p:nvPr>
        </p:nvSpPr>
        <p:spPr/>
        <p:txBody>
          <a:bodyPr>
            <a:normAutofit fontScale="92500"/>
          </a:bodyPr>
          <a:lstStyle/>
          <a:p>
            <a:r>
              <a:rPr lang="en-US" dirty="0" smtClean="0"/>
              <a:t>Hypothesis 4: When a country undergoes its first election under the current political</a:t>
            </a:r>
            <a:br>
              <a:rPr lang="en-US" dirty="0" smtClean="0"/>
            </a:br>
            <a:r>
              <a:rPr lang="en-US" dirty="0" smtClean="0"/>
              <a:t>system, ethnic protests and rebellion are more likely</a:t>
            </a:r>
            <a:endParaRPr lang="cs-CZ" dirty="0" smtClean="0"/>
          </a:p>
          <a:p>
            <a:endParaRPr lang="cs-CZ" dirty="0" smtClean="0"/>
          </a:p>
          <a:p>
            <a:r>
              <a:rPr lang="cs-CZ" dirty="0" smtClean="0"/>
              <a:t>M</a:t>
            </a:r>
            <a:r>
              <a:rPr lang="en-US" dirty="0" smtClean="0"/>
              <a:t>ore dissent during a first election,</a:t>
            </a:r>
            <a:br>
              <a:rPr lang="en-US" dirty="0" smtClean="0"/>
            </a:br>
            <a:r>
              <a:rPr lang="en-US" dirty="0" smtClean="0"/>
              <a:t>because this is often the first opportunity to make clear what a group desires</a:t>
            </a:r>
            <a:endParaRPr lang="cs-CZ" dirty="0" smtClean="0"/>
          </a:p>
          <a:p>
            <a:r>
              <a:rPr lang="cs-CZ" dirty="0" smtClean="0"/>
              <a:t>I</a:t>
            </a:r>
            <a:r>
              <a:rPr lang="en-US" dirty="0" err="1" smtClean="0"/>
              <a:t>ncreases</a:t>
            </a:r>
            <a:r>
              <a:rPr lang="en-US" dirty="0" smtClean="0"/>
              <a:t> </a:t>
            </a:r>
            <a:r>
              <a:rPr lang="en-US" dirty="0" err="1" smtClean="0"/>
              <a:t>incertainity</a:t>
            </a:r>
            <a:r>
              <a:rPr lang="cs-CZ" dirty="0" smtClean="0"/>
              <a:t> </a:t>
            </a:r>
            <a:r>
              <a:rPr lang="en-US" dirty="0" smtClean="0"/>
              <a:t>about who will rule </a:t>
            </a:r>
            <a:endParaRPr lang="cs-CZ" dirty="0" smtClean="0"/>
          </a:p>
          <a:p>
            <a:r>
              <a:rPr lang="cs-CZ" dirty="0" err="1" smtClean="0"/>
              <a:t>They</a:t>
            </a:r>
            <a:r>
              <a:rPr lang="cs-CZ" dirty="0" smtClean="0"/>
              <a:t> don‘t </a:t>
            </a:r>
            <a:r>
              <a:rPr lang="cs-CZ" dirty="0" err="1" smtClean="0"/>
              <a:t>necessarily</a:t>
            </a:r>
            <a:r>
              <a:rPr lang="cs-CZ" dirty="0" smtClean="0"/>
              <a:t> </a:t>
            </a:r>
            <a:r>
              <a:rPr lang="cs-CZ" dirty="0" err="1" smtClean="0"/>
              <a:t>lead</a:t>
            </a:r>
            <a:r>
              <a:rPr lang="cs-CZ" dirty="0" smtClean="0"/>
              <a:t> to </a:t>
            </a:r>
            <a:r>
              <a:rPr lang="cs-CZ" dirty="0" err="1" smtClean="0"/>
              <a:t>democracy</a:t>
            </a:r>
            <a:endParaRPr lang="cs-CZ" dirty="0" smtClean="0"/>
          </a:p>
          <a:p>
            <a:endParaRPr lang="cs-CZ" dirty="0" smtClean="0"/>
          </a:p>
          <a:p>
            <a:endParaRPr lang="cs-CZ" dirty="0"/>
          </a:p>
          <a:p>
            <a:r>
              <a:rPr lang="cs-CZ" dirty="0" smtClean="0"/>
              <a:t>No </a:t>
            </a:r>
            <a:r>
              <a:rPr lang="cs-CZ" dirty="0" err="1" smtClean="0"/>
              <a:t>significant</a:t>
            </a:r>
            <a:r>
              <a:rPr lang="cs-CZ" dirty="0" smtClean="0"/>
              <a:t> influence</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5007365"/>
            <a:ext cx="1773952" cy="1814605"/>
          </a:xfrm>
          <a:prstGeom prst="rect">
            <a:avLst/>
          </a:prstGeom>
        </p:spPr>
      </p:pic>
    </p:spTree>
    <p:extLst>
      <p:ext uri="{BB962C8B-B14F-4D97-AF65-F5344CB8AC3E}">
        <p14:creationId xmlns:p14="http://schemas.microsoft.com/office/powerpoint/2010/main" val="25540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Electoral</a:t>
            </a:r>
            <a:r>
              <a:rPr lang="cs-CZ" dirty="0" smtClean="0"/>
              <a:t> </a:t>
            </a:r>
            <a:r>
              <a:rPr lang="cs-CZ" dirty="0" err="1" smtClean="0"/>
              <a:t>system</a:t>
            </a:r>
            <a:endParaRPr lang="cs-CZ" dirty="0"/>
          </a:p>
        </p:txBody>
      </p:sp>
      <p:sp>
        <p:nvSpPr>
          <p:cNvPr id="3" name="Zástupný symbol pro obsah 2"/>
          <p:cNvSpPr>
            <a:spLocks noGrp="1"/>
          </p:cNvSpPr>
          <p:nvPr>
            <p:ph sz="quarter" idx="1"/>
          </p:nvPr>
        </p:nvSpPr>
        <p:spPr/>
        <p:txBody>
          <a:bodyPr/>
          <a:lstStyle/>
          <a:p>
            <a:r>
              <a:rPr lang="en-US" dirty="0" smtClean="0"/>
              <a:t>Hypothesis 6: Ethnic conflict is more likely in systems characterized by plurality</a:t>
            </a:r>
            <a:br>
              <a:rPr lang="en-US" dirty="0" smtClean="0"/>
            </a:br>
            <a:r>
              <a:rPr lang="en-US" dirty="0" smtClean="0"/>
              <a:t>than those with </a:t>
            </a:r>
            <a:r>
              <a:rPr lang="cs-CZ" dirty="0" err="1" smtClean="0"/>
              <a:t>proportional</a:t>
            </a:r>
            <a:r>
              <a:rPr lang="cs-CZ" dirty="0" smtClean="0"/>
              <a:t> </a:t>
            </a:r>
            <a:r>
              <a:rPr lang="cs-CZ" dirty="0" err="1" smtClean="0"/>
              <a:t>representation</a:t>
            </a:r>
            <a:endParaRPr lang="cs-CZ" dirty="0" smtClean="0"/>
          </a:p>
          <a:p>
            <a:endParaRPr lang="cs-CZ" dirty="0" smtClean="0"/>
          </a:p>
          <a:p>
            <a:r>
              <a:rPr lang="en-US" dirty="0" smtClean="0"/>
              <a:t>Plurality systems </a:t>
            </a:r>
            <a:r>
              <a:rPr lang="cs-CZ" dirty="0" smtClean="0"/>
              <a:t>- </a:t>
            </a:r>
            <a:r>
              <a:rPr lang="en-US" dirty="0" smtClean="0"/>
              <a:t>exaggerate the power of the strongest parties</a:t>
            </a:r>
            <a:endParaRPr lang="cs-CZ" dirty="0" smtClean="0"/>
          </a:p>
          <a:p>
            <a:r>
              <a:rPr lang="cs-CZ" dirty="0" smtClean="0"/>
              <a:t>P</a:t>
            </a:r>
            <a:r>
              <a:rPr lang="en-US" dirty="0" err="1" smtClean="0"/>
              <a:t>roportional</a:t>
            </a:r>
            <a:r>
              <a:rPr lang="en-US" dirty="0" smtClean="0"/>
              <a:t> representation —a distribution of seats proportional to the votes received</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Electoral</a:t>
            </a:r>
            <a:r>
              <a:rPr lang="cs-CZ" dirty="0" smtClean="0"/>
              <a:t> </a:t>
            </a:r>
            <a:r>
              <a:rPr lang="cs-CZ" dirty="0" err="1" smtClean="0"/>
              <a:t>system</a:t>
            </a:r>
            <a:endParaRPr lang="cs-CZ" dirty="0"/>
          </a:p>
        </p:txBody>
      </p:sp>
      <p:sp>
        <p:nvSpPr>
          <p:cNvPr id="3" name="Zástupný symbol pro obsah 2"/>
          <p:cNvSpPr>
            <a:spLocks noGrp="1"/>
          </p:cNvSpPr>
          <p:nvPr>
            <p:ph sz="quarter" idx="1"/>
          </p:nvPr>
        </p:nvSpPr>
        <p:spPr/>
        <p:txBody>
          <a:bodyPr>
            <a:normAutofit lnSpcReduction="10000"/>
          </a:bodyPr>
          <a:lstStyle/>
          <a:p>
            <a:r>
              <a:rPr lang="en-US" dirty="0" smtClean="0"/>
              <a:t>Hypothesis 6: Ethnic conflict is more likely in systems characterized by plurality</a:t>
            </a:r>
            <a:br>
              <a:rPr lang="en-US" dirty="0" smtClean="0"/>
            </a:br>
            <a:r>
              <a:rPr lang="en-US" dirty="0" smtClean="0"/>
              <a:t>than those with </a:t>
            </a:r>
            <a:r>
              <a:rPr lang="cs-CZ" dirty="0" err="1" smtClean="0"/>
              <a:t>proportional</a:t>
            </a:r>
            <a:r>
              <a:rPr lang="cs-CZ" dirty="0" smtClean="0"/>
              <a:t> </a:t>
            </a:r>
            <a:r>
              <a:rPr lang="cs-CZ" dirty="0" err="1" smtClean="0"/>
              <a:t>representation</a:t>
            </a:r>
            <a:endParaRPr lang="cs-CZ" dirty="0" smtClean="0"/>
          </a:p>
          <a:p>
            <a:endParaRPr lang="cs-CZ" dirty="0" smtClean="0"/>
          </a:p>
          <a:p>
            <a:r>
              <a:rPr lang="en-US" dirty="0" smtClean="0"/>
              <a:t>Plurality systems </a:t>
            </a:r>
            <a:r>
              <a:rPr lang="cs-CZ" dirty="0" smtClean="0"/>
              <a:t>- </a:t>
            </a:r>
            <a:r>
              <a:rPr lang="en-US" dirty="0" smtClean="0"/>
              <a:t>exaggerate the power of the strongest parties</a:t>
            </a:r>
            <a:endParaRPr lang="cs-CZ" dirty="0" smtClean="0"/>
          </a:p>
          <a:p>
            <a:r>
              <a:rPr lang="cs-CZ" dirty="0" smtClean="0"/>
              <a:t>P</a:t>
            </a:r>
            <a:r>
              <a:rPr lang="en-US" dirty="0" err="1" smtClean="0"/>
              <a:t>roportional</a:t>
            </a:r>
            <a:r>
              <a:rPr lang="en-US" dirty="0" smtClean="0"/>
              <a:t> representation —a distribution of seats proportional to the votes </a:t>
            </a:r>
            <a:r>
              <a:rPr lang="en-US" dirty="0" smtClean="0"/>
              <a:t>received</a:t>
            </a:r>
            <a:endParaRPr lang="cs-CZ" dirty="0" smtClean="0"/>
          </a:p>
          <a:p>
            <a:endParaRPr lang="cs-CZ" dirty="0"/>
          </a:p>
          <a:p>
            <a:endParaRPr lang="cs-CZ" dirty="0" smtClean="0"/>
          </a:p>
          <a:p>
            <a:r>
              <a:rPr lang="en-US" dirty="0"/>
              <a:t>neither large-scale demonstrations </a:t>
            </a:r>
            <a:r>
              <a:rPr lang="cs-CZ" dirty="0" smtClean="0"/>
              <a:t/>
            </a:r>
            <a:br>
              <a:rPr lang="cs-CZ" dirty="0" smtClean="0"/>
            </a:br>
            <a:r>
              <a:rPr lang="en-US" dirty="0" smtClean="0"/>
              <a:t>nor </a:t>
            </a:r>
            <a:r>
              <a:rPr lang="en-US" dirty="0"/>
              <a:t>violence is required for groups </a:t>
            </a:r>
            <a:r>
              <a:rPr lang="cs-CZ" dirty="0" smtClean="0"/>
              <a:t/>
            </a:r>
            <a:br>
              <a:rPr lang="cs-CZ" dirty="0" smtClean="0"/>
            </a:br>
            <a:r>
              <a:rPr lang="en-US" dirty="0" smtClean="0"/>
              <a:t>to </a:t>
            </a:r>
            <a:r>
              <a:rPr lang="en-US" dirty="0"/>
              <a:t>have some say over their destinies</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0866" y="4536219"/>
            <a:ext cx="1963301" cy="1916832"/>
          </a:xfrm>
          <a:prstGeom prst="rect">
            <a:avLst/>
          </a:prstGeom>
        </p:spPr>
      </p:pic>
    </p:spTree>
    <p:extLst>
      <p:ext uri="{BB962C8B-B14F-4D97-AF65-F5344CB8AC3E}">
        <p14:creationId xmlns:p14="http://schemas.microsoft.com/office/powerpoint/2010/main" val="2157190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lstStyle/>
          <a:p>
            <a:r>
              <a:rPr lang="en-US" dirty="0" err="1" smtClean="0"/>
              <a:t>Saideman</a:t>
            </a:r>
            <a:r>
              <a:rPr lang="en-US" dirty="0" smtClean="0"/>
              <a:t>, S., </a:t>
            </a:r>
            <a:r>
              <a:rPr lang="en-US" dirty="0" err="1" smtClean="0"/>
              <a:t>Lanoue</a:t>
            </a:r>
            <a:r>
              <a:rPr lang="en-US" dirty="0" smtClean="0"/>
              <a:t>, D., </a:t>
            </a:r>
            <a:r>
              <a:rPr lang="en-US" dirty="0" err="1" smtClean="0"/>
              <a:t>Campenni</a:t>
            </a:r>
            <a:r>
              <a:rPr lang="en-US" dirty="0" smtClean="0"/>
              <a:t>, M., Stanton, S. (2002): “Democratization, Political institutions, and Ethnic Conflict. A pooled-Time Series Analysis, 1985-1998”, Comparative Political Studies, Vol. 35, No 1., pp: 103-129.</a:t>
            </a:r>
          </a:p>
          <a:p>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Federalism</a:t>
            </a:r>
            <a:endParaRPr lang="cs-CZ" dirty="0"/>
          </a:p>
        </p:txBody>
      </p:sp>
      <p:sp>
        <p:nvSpPr>
          <p:cNvPr id="3" name="Zástupný symbol pro obsah 2"/>
          <p:cNvSpPr>
            <a:spLocks noGrp="1"/>
          </p:cNvSpPr>
          <p:nvPr>
            <p:ph sz="quarter" idx="1"/>
          </p:nvPr>
        </p:nvSpPr>
        <p:spPr/>
        <p:txBody>
          <a:bodyPr/>
          <a:lstStyle/>
          <a:p>
            <a:r>
              <a:rPr lang="en-US" dirty="0" smtClean="0"/>
              <a:t>Hypothesis 7a: Ethnic protest is more likely in systems characterized by federalism.</a:t>
            </a:r>
            <a:br>
              <a:rPr lang="en-US" dirty="0" smtClean="0"/>
            </a:br>
            <a:r>
              <a:rPr lang="en-US" dirty="0" smtClean="0"/>
              <a:t>Hypothesis 7b: Ethnic rebellion is less likely in systems characterized by federalism.</a:t>
            </a:r>
            <a:br>
              <a:rPr lang="en-US" dirty="0" smtClean="0"/>
            </a:br>
            <a:endParaRPr lang="en-US" dirty="0" smtClean="0"/>
          </a:p>
          <a:p>
            <a:r>
              <a:rPr lang="cs-CZ" dirty="0" err="1" smtClean="0"/>
              <a:t>Facilitates</a:t>
            </a:r>
            <a:r>
              <a:rPr lang="cs-CZ" dirty="0" smtClean="0"/>
              <a:t> </a:t>
            </a:r>
            <a:r>
              <a:rPr lang="cs-CZ" dirty="0" err="1" smtClean="0"/>
              <a:t>collective</a:t>
            </a:r>
            <a:r>
              <a:rPr lang="cs-CZ" dirty="0" smtClean="0"/>
              <a:t> </a:t>
            </a:r>
            <a:r>
              <a:rPr lang="cs-CZ" dirty="0" err="1" smtClean="0"/>
              <a:t>action</a:t>
            </a:r>
            <a:endParaRPr lang="cs-CZ" dirty="0" smtClean="0"/>
          </a:p>
          <a:p>
            <a:r>
              <a:rPr lang="cs-CZ" dirty="0" smtClean="0"/>
              <a:t>Many </a:t>
            </a:r>
            <a:r>
              <a:rPr lang="cs-CZ" dirty="0" err="1" smtClean="0"/>
              <a:t>groups</a:t>
            </a:r>
            <a:r>
              <a:rPr lang="cs-CZ" dirty="0" smtClean="0"/>
              <a:t> </a:t>
            </a:r>
            <a:r>
              <a:rPr lang="cs-CZ" dirty="0" err="1" smtClean="0"/>
              <a:t>have</a:t>
            </a:r>
            <a:r>
              <a:rPr lang="cs-CZ" dirty="0" smtClean="0"/>
              <a:t> more </a:t>
            </a:r>
            <a:r>
              <a:rPr lang="cs-CZ" dirty="0" err="1" smtClean="0"/>
              <a:t>control</a:t>
            </a:r>
            <a:r>
              <a:rPr lang="cs-CZ" dirty="0" smtClean="0"/>
              <a:t> </a:t>
            </a:r>
            <a:r>
              <a:rPr lang="cs-CZ" dirty="0" err="1" smtClean="0"/>
              <a:t>over</a:t>
            </a:r>
            <a:r>
              <a:rPr lang="cs-CZ" dirty="0" smtClean="0"/>
              <a:t> </a:t>
            </a:r>
            <a:r>
              <a:rPr lang="cs-CZ" dirty="0" err="1" smtClean="0"/>
              <a:t>the</a:t>
            </a:r>
            <a:r>
              <a:rPr lang="cs-CZ" dirty="0" smtClean="0"/>
              <a:t> </a:t>
            </a:r>
            <a:r>
              <a:rPr lang="cs-CZ" dirty="0" err="1" smtClean="0"/>
              <a:t>government</a:t>
            </a:r>
            <a:r>
              <a:rPr lang="cs-CZ" dirty="0" smtClean="0"/>
              <a:t> </a:t>
            </a:r>
            <a:r>
              <a:rPr lang="cs-CZ" dirty="0" err="1" smtClean="0"/>
              <a:t>of</a:t>
            </a:r>
            <a:r>
              <a:rPr lang="cs-CZ" dirty="0" smtClean="0"/>
              <a:t> </a:t>
            </a:r>
            <a:r>
              <a:rPr lang="cs-CZ" dirty="0" err="1" smtClean="0"/>
              <a:t>their</a:t>
            </a:r>
            <a:r>
              <a:rPr lang="cs-CZ" dirty="0" smtClean="0"/>
              <a:t> </a:t>
            </a:r>
            <a:r>
              <a:rPr lang="cs-CZ" dirty="0" err="1" smtClean="0"/>
              <a:t>territory</a:t>
            </a:r>
            <a:endParaRPr lang="cs-CZ" dirty="0" smtClean="0"/>
          </a:p>
          <a:p>
            <a:r>
              <a:rPr lang="cs-CZ" dirty="0" smtClean="0"/>
              <a:t>Put </a:t>
            </a:r>
            <a:r>
              <a:rPr lang="cs-CZ" dirty="0" err="1" smtClean="0"/>
              <a:t>smaller</a:t>
            </a:r>
            <a:r>
              <a:rPr lang="cs-CZ" dirty="0" smtClean="0"/>
              <a:t> </a:t>
            </a:r>
            <a:r>
              <a:rPr lang="cs-CZ" dirty="0" err="1" smtClean="0"/>
              <a:t>minorities</a:t>
            </a:r>
            <a:r>
              <a:rPr lang="cs-CZ" dirty="0" smtClean="0"/>
              <a:t> </a:t>
            </a:r>
            <a:r>
              <a:rPr lang="cs-CZ" dirty="0" err="1" smtClean="0"/>
              <a:t>at</a:t>
            </a:r>
            <a:r>
              <a:rPr lang="cs-CZ" dirty="0" smtClean="0"/>
              <a:t> risk</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Federalism</a:t>
            </a:r>
            <a:endParaRPr lang="cs-CZ" dirty="0"/>
          </a:p>
        </p:txBody>
      </p:sp>
      <p:sp>
        <p:nvSpPr>
          <p:cNvPr id="3" name="Zástupný symbol pro obsah 2"/>
          <p:cNvSpPr>
            <a:spLocks noGrp="1"/>
          </p:cNvSpPr>
          <p:nvPr>
            <p:ph sz="quarter" idx="1"/>
          </p:nvPr>
        </p:nvSpPr>
        <p:spPr/>
        <p:txBody>
          <a:bodyPr/>
          <a:lstStyle/>
          <a:p>
            <a:r>
              <a:rPr lang="en-US" dirty="0" smtClean="0"/>
              <a:t>Hypothesis 7a: Ethnic protest is more likely in systems characterized by federalism.</a:t>
            </a:r>
            <a:br>
              <a:rPr lang="en-US" dirty="0" smtClean="0"/>
            </a:br>
            <a:r>
              <a:rPr lang="en-US" dirty="0" smtClean="0"/>
              <a:t>Hypothesis 7b: Ethnic rebellion is less likely in systems characterized by federalism.</a:t>
            </a:r>
            <a:br>
              <a:rPr lang="en-US" dirty="0" smtClean="0"/>
            </a:br>
            <a:endParaRPr lang="en-US" dirty="0" smtClean="0"/>
          </a:p>
          <a:p>
            <a:r>
              <a:rPr lang="cs-CZ" dirty="0" err="1" smtClean="0"/>
              <a:t>Facilitates</a:t>
            </a:r>
            <a:r>
              <a:rPr lang="cs-CZ" dirty="0" smtClean="0"/>
              <a:t> </a:t>
            </a:r>
            <a:r>
              <a:rPr lang="cs-CZ" dirty="0" err="1" smtClean="0"/>
              <a:t>collective</a:t>
            </a:r>
            <a:r>
              <a:rPr lang="cs-CZ" dirty="0" smtClean="0"/>
              <a:t> </a:t>
            </a:r>
            <a:r>
              <a:rPr lang="cs-CZ" dirty="0" err="1" smtClean="0"/>
              <a:t>action</a:t>
            </a:r>
            <a:endParaRPr lang="cs-CZ" dirty="0" smtClean="0"/>
          </a:p>
          <a:p>
            <a:r>
              <a:rPr lang="cs-CZ" dirty="0" smtClean="0"/>
              <a:t>Many </a:t>
            </a:r>
            <a:r>
              <a:rPr lang="cs-CZ" dirty="0" err="1" smtClean="0"/>
              <a:t>groups</a:t>
            </a:r>
            <a:r>
              <a:rPr lang="cs-CZ" dirty="0" smtClean="0"/>
              <a:t> </a:t>
            </a:r>
            <a:r>
              <a:rPr lang="cs-CZ" dirty="0" err="1" smtClean="0"/>
              <a:t>have</a:t>
            </a:r>
            <a:r>
              <a:rPr lang="cs-CZ" dirty="0" smtClean="0"/>
              <a:t> more </a:t>
            </a:r>
            <a:r>
              <a:rPr lang="cs-CZ" dirty="0" err="1" smtClean="0"/>
              <a:t>control</a:t>
            </a:r>
            <a:r>
              <a:rPr lang="cs-CZ" dirty="0" smtClean="0"/>
              <a:t> </a:t>
            </a:r>
            <a:r>
              <a:rPr lang="cs-CZ" dirty="0" err="1" smtClean="0"/>
              <a:t>over</a:t>
            </a:r>
            <a:r>
              <a:rPr lang="cs-CZ" dirty="0" smtClean="0"/>
              <a:t> </a:t>
            </a:r>
            <a:r>
              <a:rPr lang="cs-CZ" dirty="0" err="1" smtClean="0"/>
              <a:t>the</a:t>
            </a:r>
            <a:r>
              <a:rPr lang="cs-CZ" dirty="0" smtClean="0"/>
              <a:t> </a:t>
            </a:r>
            <a:r>
              <a:rPr lang="cs-CZ" dirty="0" err="1" smtClean="0"/>
              <a:t>government</a:t>
            </a:r>
            <a:r>
              <a:rPr lang="cs-CZ" dirty="0" smtClean="0"/>
              <a:t> </a:t>
            </a:r>
            <a:r>
              <a:rPr lang="cs-CZ" dirty="0" err="1" smtClean="0"/>
              <a:t>of</a:t>
            </a:r>
            <a:r>
              <a:rPr lang="cs-CZ" dirty="0" smtClean="0"/>
              <a:t> </a:t>
            </a:r>
            <a:r>
              <a:rPr lang="cs-CZ" dirty="0" err="1" smtClean="0"/>
              <a:t>their</a:t>
            </a:r>
            <a:r>
              <a:rPr lang="cs-CZ" dirty="0" smtClean="0"/>
              <a:t> </a:t>
            </a:r>
            <a:r>
              <a:rPr lang="cs-CZ" dirty="0" err="1" smtClean="0"/>
              <a:t>territory</a:t>
            </a:r>
            <a:endParaRPr lang="cs-CZ" dirty="0" smtClean="0"/>
          </a:p>
          <a:p>
            <a:r>
              <a:rPr lang="cs-CZ" dirty="0" smtClean="0"/>
              <a:t>Put </a:t>
            </a:r>
            <a:r>
              <a:rPr lang="cs-CZ" dirty="0" err="1" smtClean="0"/>
              <a:t>smaller</a:t>
            </a:r>
            <a:r>
              <a:rPr lang="cs-CZ" dirty="0" smtClean="0"/>
              <a:t> </a:t>
            </a:r>
            <a:r>
              <a:rPr lang="cs-CZ" dirty="0" err="1" smtClean="0"/>
              <a:t>minorities</a:t>
            </a:r>
            <a:r>
              <a:rPr lang="cs-CZ" dirty="0" smtClean="0"/>
              <a:t> </a:t>
            </a:r>
            <a:r>
              <a:rPr lang="cs-CZ" dirty="0" err="1" smtClean="0"/>
              <a:t>at</a:t>
            </a:r>
            <a:r>
              <a:rPr lang="cs-CZ" dirty="0" smtClean="0"/>
              <a:t> risk</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5245" y="4542287"/>
            <a:ext cx="1978493" cy="1931665"/>
          </a:xfrm>
          <a:prstGeom prst="rect">
            <a:avLst/>
          </a:prstGeom>
        </p:spPr>
      </p:pic>
    </p:spTree>
    <p:extLst>
      <p:ext uri="{BB962C8B-B14F-4D97-AF65-F5344CB8AC3E}">
        <p14:creationId xmlns:p14="http://schemas.microsoft.com/office/powerpoint/2010/main" val="2307105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Actors</a:t>
            </a:r>
            <a:endParaRPr lang="cs-CZ" dirty="0"/>
          </a:p>
        </p:txBody>
      </p:sp>
      <p:sp>
        <p:nvSpPr>
          <p:cNvPr id="3" name="Zástupný symbol pro obsah 2"/>
          <p:cNvSpPr>
            <a:spLocks noGrp="1"/>
          </p:cNvSpPr>
          <p:nvPr>
            <p:ph sz="quarter" idx="1"/>
          </p:nvPr>
        </p:nvSpPr>
        <p:spPr/>
        <p:txBody>
          <a:bodyPr/>
          <a:lstStyle/>
          <a:p>
            <a:r>
              <a:rPr lang="cs-CZ" dirty="0" err="1" smtClean="0"/>
              <a:t>Wealth</a:t>
            </a:r>
            <a:endParaRPr lang="cs-CZ" dirty="0" smtClean="0"/>
          </a:p>
          <a:p>
            <a:pPr lvl="1"/>
            <a:r>
              <a:rPr lang="en-US" dirty="0"/>
              <a:t>level of development matters more than how well it has been doing lately - groups in richer countries engage in less violence</a:t>
            </a:r>
            <a:endParaRPr lang="cs-CZ" dirty="0" smtClean="0"/>
          </a:p>
          <a:p>
            <a:r>
              <a:rPr lang="cs-CZ" dirty="0" err="1" smtClean="0"/>
              <a:t>Cultural</a:t>
            </a:r>
            <a:r>
              <a:rPr lang="cs-CZ" dirty="0" smtClean="0"/>
              <a:t> </a:t>
            </a:r>
            <a:r>
              <a:rPr lang="cs-CZ" dirty="0" err="1" smtClean="0"/>
              <a:t>differences</a:t>
            </a:r>
            <a:endParaRPr lang="cs-CZ" dirty="0" smtClean="0"/>
          </a:p>
          <a:p>
            <a:pPr lvl="1"/>
            <a:r>
              <a:rPr lang="en-US" dirty="0"/>
              <a:t>culturally distinct or politically disadvantaged </a:t>
            </a:r>
            <a:r>
              <a:rPr lang="cs-CZ" dirty="0" err="1" smtClean="0"/>
              <a:t>groups</a:t>
            </a:r>
            <a:r>
              <a:rPr lang="cs-CZ" dirty="0" smtClean="0"/>
              <a:t> </a:t>
            </a:r>
            <a:r>
              <a:rPr lang="en-US" dirty="0" smtClean="0"/>
              <a:t>engage </a:t>
            </a:r>
            <a:r>
              <a:rPr lang="en-US" dirty="0"/>
              <a:t>in more </a:t>
            </a:r>
            <a:r>
              <a:rPr lang="en-US" dirty="0" smtClean="0"/>
              <a:t>dissent</a:t>
            </a:r>
            <a:r>
              <a:rPr lang="cs-CZ" dirty="0" smtClean="0"/>
              <a:t> (</a:t>
            </a:r>
            <a:r>
              <a:rPr lang="cs-CZ" dirty="0" err="1" smtClean="0"/>
              <a:t>peaceful</a:t>
            </a:r>
            <a:r>
              <a:rPr lang="cs-CZ" dirty="0" smtClean="0"/>
              <a:t> and </a:t>
            </a:r>
            <a:r>
              <a:rPr lang="cs-CZ" dirty="0" err="1" smtClean="0"/>
              <a:t>violent</a:t>
            </a:r>
            <a:r>
              <a:rPr lang="cs-CZ" dirty="0" smtClean="0"/>
              <a:t>)</a:t>
            </a:r>
            <a:endParaRPr lang="cs-CZ" dirty="0" smtClean="0"/>
          </a:p>
          <a:p>
            <a:r>
              <a:rPr lang="cs-CZ" dirty="0" err="1" smtClean="0"/>
              <a:t>Concentration</a:t>
            </a:r>
            <a:endParaRPr lang="cs-CZ" dirty="0" smtClean="0"/>
          </a:p>
          <a:p>
            <a:pPr lvl="1"/>
            <a:r>
              <a:rPr lang="en-US" dirty="0"/>
              <a:t>positive relationship with both protest and rebellion </a:t>
            </a:r>
            <a:endParaRPr lang="cs-CZ" dirty="0" smtClean="0"/>
          </a:p>
          <a:p>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a:t>
            </a:r>
            <a:endParaRPr lang="cs-CZ" dirty="0"/>
          </a:p>
        </p:txBody>
      </p:sp>
      <p:sp>
        <p:nvSpPr>
          <p:cNvPr id="3" name="Zástupný symbol pro obsah 2"/>
          <p:cNvSpPr>
            <a:spLocks noGrp="1"/>
          </p:cNvSpPr>
          <p:nvPr>
            <p:ph sz="quarter" idx="1"/>
          </p:nvPr>
        </p:nvSpPr>
        <p:spPr/>
        <p:txBody>
          <a:bodyPr/>
          <a:lstStyle/>
          <a:p>
            <a:r>
              <a:rPr lang="cs-CZ" dirty="0" smtClean="0"/>
              <a:t>no </a:t>
            </a:r>
            <a:r>
              <a:rPr lang="cs-CZ" dirty="0" err="1" smtClean="0"/>
              <a:t>need</a:t>
            </a:r>
            <a:r>
              <a:rPr lang="cs-CZ" dirty="0" smtClean="0"/>
              <a:t> to </a:t>
            </a:r>
            <a:r>
              <a:rPr lang="cs-CZ" dirty="0" err="1" smtClean="0"/>
              <a:t>fear</a:t>
            </a:r>
            <a:r>
              <a:rPr lang="cs-CZ" dirty="0" smtClean="0"/>
              <a:t> </a:t>
            </a:r>
            <a:r>
              <a:rPr lang="cs-CZ" dirty="0" err="1" smtClean="0"/>
              <a:t>democratization</a:t>
            </a:r>
            <a:endParaRPr lang="cs-CZ" dirty="0" smtClean="0"/>
          </a:p>
          <a:p>
            <a:endParaRPr lang="cs-CZ" dirty="0"/>
          </a:p>
        </p:txBody>
      </p:sp>
    </p:spTree>
    <p:extLst>
      <p:ext uri="{BB962C8B-B14F-4D97-AF65-F5344CB8AC3E}">
        <p14:creationId xmlns:p14="http://schemas.microsoft.com/office/powerpoint/2010/main" val="38040356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Thank</a:t>
            </a:r>
            <a:r>
              <a:rPr lang="cs-CZ" dirty="0" smtClean="0"/>
              <a:t> </a:t>
            </a:r>
            <a:r>
              <a:rPr lang="cs-CZ" dirty="0" err="1" smtClean="0"/>
              <a:t>you</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24254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Structure</a:t>
            </a:r>
            <a:endParaRPr lang="cs-CZ" dirty="0"/>
          </a:p>
        </p:txBody>
      </p:sp>
      <p:sp>
        <p:nvSpPr>
          <p:cNvPr id="3" name="Zástupný symbol pro obsah 2"/>
          <p:cNvSpPr>
            <a:spLocks noGrp="1"/>
          </p:cNvSpPr>
          <p:nvPr>
            <p:ph sz="quarter" idx="1"/>
          </p:nvPr>
        </p:nvSpPr>
        <p:spPr/>
        <p:txBody>
          <a:bodyPr/>
          <a:lstStyle/>
          <a:p>
            <a:r>
              <a:rPr lang="cs-CZ" dirty="0" err="1" smtClean="0"/>
              <a:t>Democracy</a:t>
            </a:r>
            <a:r>
              <a:rPr lang="cs-CZ" dirty="0" smtClean="0"/>
              <a:t> and </a:t>
            </a:r>
            <a:r>
              <a:rPr lang="cs-CZ" dirty="0" err="1" smtClean="0"/>
              <a:t>conflict</a:t>
            </a:r>
            <a:endParaRPr lang="cs-CZ" dirty="0" smtClean="0"/>
          </a:p>
          <a:p>
            <a:r>
              <a:rPr lang="cs-CZ" dirty="0" err="1" smtClean="0"/>
              <a:t>Core</a:t>
            </a:r>
            <a:r>
              <a:rPr lang="cs-CZ" dirty="0" smtClean="0"/>
              <a:t> </a:t>
            </a:r>
            <a:r>
              <a:rPr lang="cs-CZ" dirty="0" err="1" smtClean="0"/>
              <a:t>assumptions</a:t>
            </a:r>
            <a:endParaRPr lang="cs-CZ" dirty="0" smtClean="0"/>
          </a:p>
          <a:p>
            <a:r>
              <a:rPr lang="cs-CZ" dirty="0" err="1" smtClean="0"/>
              <a:t>Ethnic</a:t>
            </a:r>
            <a:r>
              <a:rPr lang="cs-CZ" dirty="0" smtClean="0"/>
              <a:t> </a:t>
            </a:r>
            <a:r>
              <a:rPr lang="cs-CZ" dirty="0" err="1" smtClean="0"/>
              <a:t>security</a:t>
            </a:r>
            <a:r>
              <a:rPr lang="cs-CZ" dirty="0" smtClean="0"/>
              <a:t> </a:t>
            </a:r>
            <a:r>
              <a:rPr lang="cs-CZ" dirty="0" err="1" smtClean="0"/>
              <a:t>dilemma</a:t>
            </a:r>
            <a:endParaRPr lang="cs-CZ" dirty="0" smtClean="0"/>
          </a:p>
          <a:p>
            <a:r>
              <a:rPr lang="cs-CZ" dirty="0" err="1" smtClean="0"/>
              <a:t>Political</a:t>
            </a:r>
            <a:r>
              <a:rPr lang="cs-CZ" dirty="0" smtClean="0"/>
              <a:t> </a:t>
            </a:r>
            <a:r>
              <a:rPr lang="cs-CZ" dirty="0" err="1" smtClean="0"/>
              <a:t>institutions</a:t>
            </a:r>
            <a:r>
              <a:rPr lang="cs-CZ" dirty="0" smtClean="0"/>
              <a:t> and </a:t>
            </a:r>
            <a:r>
              <a:rPr lang="cs-CZ" dirty="0" err="1" smtClean="0"/>
              <a:t>conflict</a:t>
            </a:r>
            <a:endParaRPr lang="cs-CZ" dirty="0" smtClean="0"/>
          </a:p>
          <a:p>
            <a:r>
              <a:rPr lang="cs-CZ" dirty="0" err="1" smtClean="0"/>
              <a:t>Research</a:t>
            </a:r>
            <a:r>
              <a:rPr lang="cs-CZ" dirty="0" smtClean="0"/>
              <a:t> design</a:t>
            </a:r>
          </a:p>
          <a:p>
            <a:r>
              <a:rPr lang="cs-CZ" dirty="0" err="1" smtClean="0"/>
              <a:t>Hypothesis</a:t>
            </a:r>
            <a:r>
              <a:rPr lang="cs-CZ" dirty="0" smtClean="0"/>
              <a:t> and </a:t>
            </a:r>
            <a:r>
              <a:rPr lang="cs-CZ" dirty="0" err="1" smtClean="0"/>
              <a:t>results</a:t>
            </a:r>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Democracy</a:t>
            </a:r>
            <a:r>
              <a:rPr lang="cs-CZ" dirty="0" smtClean="0"/>
              <a:t> </a:t>
            </a:r>
            <a:r>
              <a:rPr lang="cs-CZ" dirty="0" err="1" smtClean="0"/>
              <a:t>and</a:t>
            </a:r>
            <a:r>
              <a:rPr lang="cs-CZ" dirty="0" smtClean="0"/>
              <a:t> </a:t>
            </a:r>
            <a:r>
              <a:rPr lang="cs-CZ" dirty="0" err="1" smtClean="0"/>
              <a:t>conflict</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smtClean="0"/>
              <a:t>3rd wave of </a:t>
            </a:r>
            <a:r>
              <a:rPr lang="en-US" dirty="0" err="1" smtClean="0"/>
              <a:t>democratizatoin</a:t>
            </a:r>
            <a:r>
              <a:rPr lang="en-US" dirty="0" smtClean="0"/>
              <a:t> - increase in the number of ethnic groups in conflict</a:t>
            </a:r>
            <a:endParaRPr lang="cs-CZ" dirty="0" smtClean="0"/>
          </a:p>
          <a:p>
            <a:r>
              <a:rPr lang="cs-CZ" dirty="0" err="1" smtClean="0"/>
              <a:t>Questions</a:t>
            </a:r>
            <a:r>
              <a:rPr lang="cs-CZ" dirty="0" smtClean="0"/>
              <a:t>: </a:t>
            </a:r>
          </a:p>
          <a:p>
            <a:r>
              <a:rPr lang="cs-CZ" dirty="0" smtClean="0"/>
              <a:t>I</a:t>
            </a:r>
            <a:r>
              <a:rPr lang="en-US" dirty="0" smtClean="0"/>
              <a:t>f political competition exacerbates communal tensions,</a:t>
            </a:r>
            <a:r>
              <a:rPr lang="cs-CZ" dirty="0" smtClean="0"/>
              <a:t> </a:t>
            </a:r>
            <a:r>
              <a:rPr lang="en-US" dirty="0" smtClean="0"/>
              <a:t>do increases in ethnic tensions coincide with democratization? </a:t>
            </a:r>
            <a:endParaRPr lang="cs-CZ" dirty="0" smtClean="0"/>
          </a:p>
          <a:p>
            <a:r>
              <a:rPr lang="en-US" dirty="0" smtClean="0"/>
              <a:t>Are the</a:t>
            </a:r>
            <a:r>
              <a:rPr lang="cs-CZ" dirty="0" smtClean="0"/>
              <a:t> </a:t>
            </a:r>
            <a:r>
              <a:rPr lang="en-US" dirty="0" smtClean="0"/>
              <a:t>differences in ethnic unrest among democracies due to variations in political</a:t>
            </a:r>
            <a:br>
              <a:rPr lang="en-US" dirty="0" smtClean="0"/>
            </a:br>
            <a:r>
              <a:rPr lang="en-US" dirty="0" smtClean="0"/>
              <a:t>institutions? </a:t>
            </a:r>
            <a:endParaRPr lang="cs-CZ" dirty="0" smtClean="0"/>
          </a:p>
          <a:p>
            <a:r>
              <a:rPr lang="en-US" dirty="0" smtClean="0"/>
              <a:t>Are presidential systems more prone to ethnic conflict than parliamentary</a:t>
            </a:r>
            <a:r>
              <a:rPr lang="cs-CZ" dirty="0" smtClean="0"/>
              <a:t> </a:t>
            </a:r>
            <a:r>
              <a:rPr lang="en-US" dirty="0" smtClean="0"/>
              <a:t>democracies? </a:t>
            </a:r>
            <a:endParaRPr lang="cs-CZ" dirty="0" smtClean="0"/>
          </a:p>
          <a:p>
            <a:r>
              <a:rPr lang="en-US" dirty="0" smtClean="0"/>
              <a:t>Does the electoral system matter? </a:t>
            </a:r>
            <a:endParaRPr lang="cs-CZ" dirty="0" smtClean="0"/>
          </a:p>
          <a:p>
            <a:r>
              <a:rPr lang="en-US" dirty="0" smtClean="0"/>
              <a:t>Does federalism</a:t>
            </a:r>
            <a:br>
              <a:rPr lang="en-US" dirty="0" smtClean="0"/>
            </a:br>
            <a:r>
              <a:rPr lang="en-US" dirty="0" smtClean="0"/>
              <a:t>cause more problems than it solves? </a:t>
            </a: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467600" cy="1143000"/>
          </a:xfrm>
        </p:spPr>
        <p:txBody>
          <a:bodyPr/>
          <a:lstStyle/>
          <a:p>
            <a:r>
              <a:rPr lang="cs-CZ" dirty="0" err="1" smtClean="0"/>
              <a:t>Should</a:t>
            </a:r>
            <a:r>
              <a:rPr lang="cs-CZ" dirty="0" smtClean="0"/>
              <a:t> </a:t>
            </a:r>
            <a:r>
              <a:rPr lang="cs-CZ" dirty="0" err="1" smtClean="0"/>
              <a:t>we</a:t>
            </a:r>
            <a:r>
              <a:rPr lang="cs-CZ" dirty="0" smtClean="0"/>
              <a:t> </a:t>
            </a:r>
            <a:r>
              <a:rPr lang="cs-CZ" dirty="0" err="1" smtClean="0"/>
              <a:t>prescribe</a:t>
            </a:r>
            <a:r>
              <a:rPr lang="cs-CZ" dirty="0" smtClean="0"/>
              <a:t> </a:t>
            </a:r>
            <a:r>
              <a:rPr lang="cs-CZ" dirty="0" err="1" smtClean="0"/>
              <a:t>democracy</a:t>
            </a:r>
            <a:r>
              <a:rPr lang="cs-CZ" dirty="0" smtClean="0"/>
              <a:t>?</a:t>
            </a:r>
            <a:endParaRPr lang="cs-CZ" dirty="0"/>
          </a:p>
        </p:txBody>
      </p:sp>
      <p:pic>
        <p:nvPicPr>
          <p:cNvPr id="4" name="Zástupný symbol pro obsah 3" descr="giphy.gif"/>
          <p:cNvPicPr>
            <a:picLocks noGrp="1" noChangeAspect="1"/>
          </p:cNvPicPr>
          <p:nvPr>
            <p:ph sz="quarter" idx="1"/>
          </p:nvPr>
        </p:nvPicPr>
        <p:blipFill>
          <a:blip r:embed="rId2" cstate="print"/>
          <a:stretch>
            <a:fillRect/>
          </a:stretch>
        </p:blipFill>
        <p:spPr>
          <a:xfrm>
            <a:off x="899592" y="1412776"/>
            <a:ext cx="6726133" cy="510208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Core</a:t>
            </a:r>
            <a:r>
              <a:rPr lang="cs-CZ" dirty="0" smtClean="0"/>
              <a:t> </a:t>
            </a:r>
            <a:r>
              <a:rPr lang="cs-CZ" dirty="0" err="1" smtClean="0"/>
              <a:t>assumptions</a:t>
            </a:r>
            <a:r>
              <a:rPr lang="cs-CZ" dirty="0" smtClean="0"/>
              <a:t> </a:t>
            </a:r>
            <a:r>
              <a:rPr lang="cs-CZ" dirty="0" err="1" smtClean="0"/>
              <a:t>and</a:t>
            </a:r>
            <a:r>
              <a:rPr lang="cs-CZ" dirty="0" smtClean="0"/>
              <a:t> </a:t>
            </a:r>
            <a:r>
              <a:rPr lang="cs-CZ" dirty="0" err="1" smtClean="0"/>
              <a:t>question</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err="1" smtClean="0"/>
              <a:t>Groups</a:t>
            </a:r>
            <a:r>
              <a:rPr lang="cs-CZ" dirty="0" smtClean="0"/>
              <a:t> </a:t>
            </a:r>
            <a:r>
              <a:rPr lang="cs-CZ" dirty="0" err="1" smtClean="0"/>
              <a:t>can</a:t>
            </a:r>
            <a:r>
              <a:rPr lang="cs-CZ" dirty="0" smtClean="0"/>
              <a:t> </a:t>
            </a:r>
            <a:r>
              <a:rPr lang="cs-CZ" dirty="0" err="1" smtClean="0"/>
              <a:t>be</a:t>
            </a:r>
            <a:r>
              <a:rPr lang="cs-CZ" dirty="0" smtClean="0"/>
              <a:t> </a:t>
            </a:r>
            <a:r>
              <a:rPr lang="cs-CZ" dirty="0" err="1" smtClean="0"/>
              <a:t>perceived</a:t>
            </a:r>
            <a:r>
              <a:rPr lang="cs-CZ" dirty="0" smtClean="0"/>
              <a:t> as </a:t>
            </a:r>
            <a:r>
              <a:rPr lang="cs-CZ" dirty="0" err="1" smtClean="0"/>
              <a:t>unitary</a:t>
            </a:r>
            <a:r>
              <a:rPr lang="cs-CZ" dirty="0" smtClean="0"/>
              <a:t> </a:t>
            </a:r>
            <a:r>
              <a:rPr lang="cs-CZ" dirty="0" err="1" smtClean="0"/>
              <a:t>actors</a:t>
            </a:r>
            <a:endParaRPr lang="cs-CZ" dirty="0" smtClean="0"/>
          </a:p>
          <a:p>
            <a:r>
              <a:rPr lang="cs-CZ" dirty="0" err="1" smtClean="0"/>
              <a:t>Institutions</a:t>
            </a:r>
            <a:r>
              <a:rPr lang="cs-CZ" dirty="0" smtClean="0"/>
              <a:t> </a:t>
            </a:r>
            <a:r>
              <a:rPr lang="cs-CZ" dirty="0" err="1" smtClean="0"/>
              <a:t>matter</a:t>
            </a:r>
            <a:r>
              <a:rPr lang="cs-CZ" dirty="0" smtClean="0"/>
              <a:t> </a:t>
            </a:r>
            <a:r>
              <a:rPr lang="cs-CZ" dirty="0" err="1" smtClean="0"/>
              <a:t>because</a:t>
            </a:r>
            <a:r>
              <a:rPr lang="cs-CZ" dirty="0" smtClean="0"/>
              <a:t> </a:t>
            </a:r>
            <a:r>
              <a:rPr lang="cs-CZ" dirty="0" err="1" smtClean="0"/>
              <a:t>they</a:t>
            </a:r>
            <a:r>
              <a:rPr lang="cs-CZ" dirty="0" smtClean="0"/>
              <a:t> </a:t>
            </a:r>
            <a:r>
              <a:rPr lang="cs-CZ" dirty="0" err="1" smtClean="0"/>
              <a:t>can</a:t>
            </a:r>
            <a:r>
              <a:rPr lang="cs-CZ" dirty="0" smtClean="0"/>
              <a:t> </a:t>
            </a:r>
            <a:r>
              <a:rPr lang="cs-CZ" dirty="0" err="1" smtClean="0"/>
              <a:t>favor</a:t>
            </a:r>
            <a:r>
              <a:rPr lang="cs-CZ" dirty="0" smtClean="0"/>
              <a:t> </a:t>
            </a:r>
            <a:r>
              <a:rPr lang="cs-CZ" dirty="0" err="1" smtClean="0"/>
              <a:t>or</a:t>
            </a:r>
            <a:r>
              <a:rPr lang="cs-CZ" dirty="0" smtClean="0"/>
              <a:t> </a:t>
            </a:r>
            <a:r>
              <a:rPr lang="cs-CZ" dirty="0" err="1" smtClean="0"/>
              <a:t>deter</a:t>
            </a:r>
            <a:r>
              <a:rPr lang="cs-CZ" dirty="0" smtClean="0"/>
              <a:t> </a:t>
            </a:r>
            <a:r>
              <a:rPr lang="cs-CZ" dirty="0" err="1" smtClean="0"/>
              <a:t>organized</a:t>
            </a:r>
            <a:r>
              <a:rPr lang="cs-CZ" dirty="0" smtClean="0"/>
              <a:t> </a:t>
            </a:r>
            <a:r>
              <a:rPr lang="cs-CZ" dirty="0" err="1" smtClean="0"/>
              <a:t>groups</a:t>
            </a:r>
            <a:r>
              <a:rPr lang="cs-CZ" dirty="0" smtClean="0"/>
              <a:t> </a:t>
            </a:r>
            <a:r>
              <a:rPr lang="cs-CZ" dirty="0" err="1" smtClean="0"/>
              <a:t>and</a:t>
            </a:r>
            <a:r>
              <a:rPr lang="cs-CZ" dirty="0" smtClean="0"/>
              <a:t> </a:t>
            </a:r>
            <a:r>
              <a:rPr lang="cs-CZ" dirty="0" err="1" smtClean="0"/>
              <a:t>their</a:t>
            </a:r>
            <a:r>
              <a:rPr lang="cs-CZ" dirty="0" smtClean="0"/>
              <a:t> </a:t>
            </a:r>
            <a:r>
              <a:rPr lang="cs-CZ" dirty="0" err="1" smtClean="0"/>
              <a:t>dissent</a:t>
            </a:r>
            <a:endParaRPr lang="cs-CZ" dirty="0" smtClean="0"/>
          </a:p>
          <a:p>
            <a:endParaRPr lang="cs-CZ" dirty="0" smtClean="0"/>
          </a:p>
          <a:p>
            <a:r>
              <a:rPr lang="cs-CZ" dirty="0" smtClean="0"/>
              <a:t>Q: </a:t>
            </a:r>
            <a:r>
              <a:rPr lang="en-US" dirty="0" smtClean="0"/>
              <a:t>what conditions are associated with greater or less ethnic dissent, both peaceful and violent</a:t>
            </a:r>
            <a:r>
              <a:rPr lang="cs-CZ" dirty="0" smtClean="0"/>
              <a:t>?</a:t>
            </a:r>
          </a:p>
          <a:p>
            <a:endParaRPr lang="cs-CZ" dirty="0" smtClean="0"/>
          </a:p>
          <a:p>
            <a:r>
              <a:rPr lang="cs-CZ" dirty="0" err="1" smtClean="0"/>
              <a:t>Ethnic</a:t>
            </a:r>
            <a:r>
              <a:rPr lang="cs-CZ" dirty="0" smtClean="0"/>
              <a:t> protest X </a:t>
            </a:r>
            <a:r>
              <a:rPr lang="cs-CZ" dirty="0" err="1" smtClean="0"/>
              <a:t>ethnic</a:t>
            </a:r>
            <a:r>
              <a:rPr lang="cs-CZ" dirty="0" smtClean="0"/>
              <a:t> </a:t>
            </a:r>
            <a:r>
              <a:rPr lang="cs-CZ" dirty="0" err="1" smtClean="0"/>
              <a:t>rebellion</a:t>
            </a:r>
            <a:endParaRPr lang="cs-CZ" dirty="0" smtClean="0"/>
          </a:p>
          <a:p>
            <a:pPr lvl="1"/>
            <a:r>
              <a:rPr lang="cs-CZ" dirty="0" smtClean="0"/>
              <a:t>Protest – „</a:t>
            </a:r>
            <a:r>
              <a:rPr lang="en-US" dirty="0" smtClean="0"/>
              <a:t>making an appeal to government leaders for redress of grievances</a:t>
            </a:r>
            <a:r>
              <a:rPr lang="cs-CZ" dirty="0" smtClean="0"/>
              <a:t>“</a:t>
            </a:r>
          </a:p>
          <a:p>
            <a:pPr lvl="1"/>
            <a:r>
              <a:rPr lang="cs-CZ" dirty="0" smtClean="0"/>
              <a:t>R</a:t>
            </a:r>
            <a:r>
              <a:rPr lang="en-US" dirty="0" err="1" smtClean="0"/>
              <a:t>ebellion</a:t>
            </a:r>
            <a:r>
              <a:rPr lang="en-US" dirty="0" smtClean="0"/>
              <a:t> –</a:t>
            </a:r>
            <a:r>
              <a:rPr lang="cs-CZ" dirty="0" smtClean="0"/>
              <a:t> „</a:t>
            </a:r>
            <a:r>
              <a:rPr lang="en-US" dirty="0" smtClean="0"/>
              <a:t>conscious attempt to destabilize (and in some cases overthrow) the government itself</a:t>
            </a:r>
            <a:r>
              <a:rPr lang="cs-CZ" dirty="0" smtClean="0"/>
              <a:t>“</a:t>
            </a:r>
          </a:p>
          <a:p>
            <a:pPr lvl="1"/>
            <a:r>
              <a:rPr lang="cs-CZ" dirty="0" err="1" smtClean="0"/>
              <a:t>Important</a:t>
            </a:r>
            <a:r>
              <a:rPr lang="cs-CZ" dirty="0" smtClean="0"/>
              <a:t> </a:t>
            </a:r>
            <a:r>
              <a:rPr lang="cs-CZ" dirty="0" err="1" smtClean="0"/>
              <a:t>distinction</a:t>
            </a:r>
            <a:r>
              <a:rPr lang="cs-CZ" dirty="0" smtClean="0"/>
              <a:t>, </a:t>
            </a:r>
            <a:r>
              <a:rPr lang="cs-CZ" dirty="0" err="1" smtClean="0"/>
              <a:t>because</a:t>
            </a:r>
            <a:r>
              <a:rPr lang="cs-CZ" dirty="0" smtClean="0"/>
              <a:t> </a:t>
            </a:r>
            <a:r>
              <a:rPr lang="cs-CZ" dirty="0" err="1" smtClean="0"/>
              <a:t>some</a:t>
            </a:r>
            <a:r>
              <a:rPr lang="cs-CZ" dirty="0" smtClean="0"/>
              <a:t> </a:t>
            </a:r>
            <a:r>
              <a:rPr lang="cs-CZ" dirty="0" err="1" smtClean="0"/>
              <a:t>institutions</a:t>
            </a:r>
            <a:r>
              <a:rPr lang="cs-CZ" dirty="0" smtClean="0"/>
              <a:t> </a:t>
            </a:r>
            <a:r>
              <a:rPr lang="cs-CZ" dirty="0" err="1" smtClean="0"/>
              <a:t>favor</a:t>
            </a:r>
            <a:r>
              <a:rPr lang="cs-CZ" dirty="0" smtClean="0"/>
              <a:t> protest to </a:t>
            </a:r>
            <a:r>
              <a:rPr lang="cs-CZ" dirty="0" err="1" smtClean="0"/>
              <a:t>prevent</a:t>
            </a:r>
            <a:r>
              <a:rPr lang="cs-CZ" dirty="0" smtClean="0"/>
              <a:t> </a:t>
            </a:r>
            <a:r>
              <a:rPr lang="cs-CZ" dirty="0" err="1" smtClean="0"/>
              <a:t>violent</a:t>
            </a:r>
            <a:r>
              <a:rPr lang="cs-CZ" dirty="0" smtClean="0"/>
              <a:t> </a:t>
            </a:r>
            <a:r>
              <a:rPr lang="cs-CZ" dirty="0" err="1" smtClean="0"/>
              <a:t>rebelllion</a:t>
            </a:r>
            <a:endParaRPr lang="en-US" dirty="0" smtClean="0"/>
          </a:p>
          <a:p>
            <a:pPr lvl="1"/>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Ethnic</a:t>
            </a:r>
            <a:r>
              <a:rPr lang="cs-CZ" dirty="0" smtClean="0"/>
              <a:t> </a:t>
            </a:r>
            <a:r>
              <a:rPr lang="cs-CZ" dirty="0" err="1" smtClean="0"/>
              <a:t>security</a:t>
            </a:r>
            <a:r>
              <a:rPr lang="cs-CZ" dirty="0" smtClean="0"/>
              <a:t> </a:t>
            </a:r>
            <a:r>
              <a:rPr lang="cs-CZ" dirty="0" err="1" smtClean="0"/>
              <a:t>dilemma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err="1" smtClean="0"/>
              <a:t>Application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international</a:t>
            </a:r>
            <a:r>
              <a:rPr lang="cs-CZ" dirty="0" smtClean="0"/>
              <a:t> </a:t>
            </a:r>
            <a:r>
              <a:rPr lang="cs-CZ" dirty="0" err="1" smtClean="0"/>
              <a:t>concept</a:t>
            </a:r>
            <a:r>
              <a:rPr lang="cs-CZ" dirty="0" smtClean="0"/>
              <a:t> to </a:t>
            </a:r>
            <a:r>
              <a:rPr lang="cs-CZ" dirty="0" err="1" smtClean="0"/>
              <a:t>domestic</a:t>
            </a:r>
            <a:r>
              <a:rPr lang="cs-CZ" dirty="0" smtClean="0"/>
              <a:t> </a:t>
            </a:r>
            <a:r>
              <a:rPr lang="cs-CZ" dirty="0" err="1" smtClean="0"/>
              <a:t>politics</a:t>
            </a:r>
            <a:r>
              <a:rPr lang="cs-CZ" dirty="0" smtClean="0"/>
              <a:t> </a:t>
            </a:r>
          </a:p>
          <a:p>
            <a:pPr lvl="1"/>
            <a:r>
              <a:rPr lang="cs-CZ" dirty="0" err="1" smtClean="0"/>
              <a:t>Posen</a:t>
            </a:r>
            <a:r>
              <a:rPr lang="cs-CZ" dirty="0" smtClean="0"/>
              <a:t> – </a:t>
            </a:r>
            <a:r>
              <a:rPr lang="cs-CZ" dirty="0" err="1" smtClean="0"/>
              <a:t>collapse</a:t>
            </a:r>
            <a:r>
              <a:rPr lang="cs-CZ" dirty="0" smtClean="0"/>
              <a:t> </a:t>
            </a:r>
            <a:r>
              <a:rPr lang="cs-CZ" dirty="0" err="1" smtClean="0"/>
              <a:t>of</a:t>
            </a:r>
            <a:r>
              <a:rPr lang="cs-CZ" dirty="0" smtClean="0"/>
              <a:t> </a:t>
            </a:r>
            <a:r>
              <a:rPr lang="cs-CZ" dirty="0" err="1" smtClean="0"/>
              <a:t>an</a:t>
            </a:r>
            <a:r>
              <a:rPr lang="cs-CZ" dirty="0" smtClean="0"/>
              <a:t> empire </a:t>
            </a:r>
            <a:r>
              <a:rPr lang="cs-CZ" dirty="0" err="1" smtClean="0"/>
              <a:t>creates</a:t>
            </a:r>
            <a:r>
              <a:rPr lang="cs-CZ" dirty="0" smtClean="0"/>
              <a:t> </a:t>
            </a:r>
            <a:r>
              <a:rPr lang="cs-CZ" dirty="0" err="1" smtClean="0"/>
              <a:t>anarchy</a:t>
            </a:r>
            <a:r>
              <a:rPr lang="cs-CZ" dirty="0" smtClean="0"/>
              <a:t> </a:t>
            </a:r>
            <a:r>
              <a:rPr lang="cs-CZ" dirty="0" smtClean="0">
                <a:sym typeface="Wingdings" pitchFamily="2" charset="2"/>
              </a:rPr>
              <a:t> </a:t>
            </a:r>
            <a:r>
              <a:rPr lang="cs-CZ" dirty="0" err="1" smtClean="0">
                <a:sym typeface="Wingdings" pitchFamily="2" charset="2"/>
              </a:rPr>
              <a:t>security</a:t>
            </a:r>
            <a:r>
              <a:rPr lang="cs-CZ" dirty="0" smtClean="0">
                <a:sym typeface="Wingdings" pitchFamily="2" charset="2"/>
              </a:rPr>
              <a:t> </a:t>
            </a:r>
            <a:r>
              <a:rPr lang="cs-CZ" dirty="0" err="1" smtClean="0">
                <a:sym typeface="Wingdings" pitchFamily="2" charset="2"/>
              </a:rPr>
              <a:t>dilemma</a:t>
            </a:r>
            <a:endParaRPr lang="cs-CZ" dirty="0" smtClean="0">
              <a:sym typeface="Wingdings" pitchFamily="2" charset="2"/>
            </a:endParaRPr>
          </a:p>
          <a:p>
            <a:r>
              <a:rPr lang="cs-CZ" dirty="0" err="1" smtClean="0">
                <a:sym typeface="Wingdings" pitchFamily="2" charset="2"/>
              </a:rPr>
              <a:t>Saideman</a:t>
            </a:r>
            <a:r>
              <a:rPr lang="cs-CZ" dirty="0" smtClean="0">
                <a:sym typeface="Wingdings" pitchFamily="2" charset="2"/>
              </a:rPr>
              <a:t> – </a:t>
            </a:r>
            <a:r>
              <a:rPr lang="cs-CZ" dirty="0" err="1" smtClean="0">
                <a:sym typeface="Wingdings" pitchFamily="2" charset="2"/>
              </a:rPr>
              <a:t>revises</a:t>
            </a:r>
            <a:r>
              <a:rPr lang="cs-CZ" dirty="0" smtClean="0">
                <a:sym typeface="Wingdings" pitchFamily="2" charset="2"/>
              </a:rPr>
              <a:t> </a:t>
            </a:r>
            <a:r>
              <a:rPr lang="cs-CZ" dirty="0" err="1" smtClean="0">
                <a:sym typeface="Wingdings" pitchFamily="2" charset="2"/>
              </a:rPr>
              <a:t>the</a:t>
            </a:r>
            <a:r>
              <a:rPr lang="cs-CZ" dirty="0" smtClean="0">
                <a:sym typeface="Wingdings" pitchFamily="2" charset="2"/>
              </a:rPr>
              <a:t> </a:t>
            </a:r>
            <a:r>
              <a:rPr lang="cs-CZ" dirty="0" err="1" smtClean="0">
                <a:sym typeface="Wingdings" pitchFamily="2" charset="2"/>
              </a:rPr>
              <a:t>concept</a:t>
            </a:r>
            <a:r>
              <a:rPr lang="cs-CZ" dirty="0" smtClean="0">
                <a:sym typeface="Wingdings" pitchFamily="2" charset="2"/>
              </a:rPr>
              <a:t> to </a:t>
            </a:r>
            <a:r>
              <a:rPr lang="cs-CZ" dirty="0" err="1" smtClean="0">
                <a:sym typeface="Wingdings" pitchFamily="2" charset="2"/>
              </a:rPr>
              <a:t>make</a:t>
            </a:r>
            <a:r>
              <a:rPr lang="cs-CZ" dirty="0" smtClean="0">
                <a:sym typeface="Wingdings" pitchFamily="2" charset="2"/>
              </a:rPr>
              <a:t> </a:t>
            </a:r>
            <a:r>
              <a:rPr lang="cs-CZ" dirty="0" err="1" smtClean="0">
                <a:sym typeface="Wingdings" pitchFamily="2" charset="2"/>
              </a:rPr>
              <a:t>it</a:t>
            </a:r>
            <a:r>
              <a:rPr lang="cs-CZ" dirty="0" smtClean="0">
                <a:sym typeface="Wingdings" pitchFamily="2" charset="2"/>
              </a:rPr>
              <a:t> </a:t>
            </a:r>
            <a:r>
              <a:rPr lang="cs-CZ" dirty="0" err="1" smtClean="0">
                <a:sym typeface="Wingdings" pitchFamily="2" charset="2"/>
              </a:rPr>
              <a:t>broadly</a:t>
            </a:r>
            <a:r>
              <a:rPr lang="cs-CZ" dirty="0" smtClean="0">
                <a:sym typeface="Wingdings" pitchFamily="2" charset="2"/>
              </a:rPr>
              <a:t> </a:t>
            </a:r>
            <a:r>
              <a:rPr lang="cs-CZ" dirty="0" err="1" smtClean="0">
                <a:sym typeface="Wingdings" pitchFamily="2" charset="2"/>
              </a:rPr>
              <a:t>applicable</a:t>
            </a:r>
            <a:r>
              <a:rPr lang="cs-CZ" dirty="0" smtClean="0">
                <a:sym typeface="Wingdings" pitchFamily="2" charset="2"/>
              </a:rPr>
              <a:t>: </a:t>
            </a:r>
          </a:p>
          <a:p>
            <a:r>
              <a:rPr lang="en-US" dirty="0" err="1" smtClean="0"/>
              <a:t>gov</a:t>
            </a:r>
            <a:r>
              <a:rPr lang="cs-CZ" dirty="0" err="1" smtClean="0"/>
              <a:t>ernment</a:t>
            </a:r>
            <a:r>
              <a:rPr lang="en-US" dirty="0" smtClean="0"/>
              <a:t> of any state is the greatest potential threat to any groups inside </a:t>
            </a:r>
            <a:r>
              <a:rPr lang="cs-CZ" dirty="0" smtClean="0"/>
              <a:t>(i</a:t>
            </a:r>
            <a:r>
              <a:rPr lang="en-US" dirty="0" smtClean="0"/>
              <a:t>t usually takes a state’s resources to commit genocide</a:t>
            </a:r>
            <a:r>
              <a:rPr lang="cs-CZ" dirty="0" smtClean="0"/>
              <a:t>)</a:t>
            </a:r>
          </a:p>
          <a:p>
            <a:r>
              <a:rPr lang="cs-CZ" dirty="0" smtClean="0">
                <a:sym typeface="Wingdings" pitchFamily="2" charset="2"/>
              </a:rPr>
              <a:t> </a:t>
            </a:r>
            <a:r>
              <a:rPr lang="en-US" dirty="0" smtClean="0"/>
              <a:t>groups try to control the state </a:t>
            </a:r>
            <a:r>
              <a:rPr lang="cs-CZ" dirty="0" smtClean="0"/>
              <a:t>(</a:t>
            </a:r>
            <a:r>
              <a:rPr lang="en-US" dirty="0" smtClean="0"/>
              <a:t>o</a:t>
            </a:r>
            <a:r>
              <a:rPr lang="cs-CZ" dirty="0" smtClean="0"/>
              <a:t>r</a:t>
            </a:r>
            <a:r>
              <a:rPr lang="en-US" dirty="0" smtClean="0"/>
              <a:t> secede if the state's neutrality cannot be assured</a:t>
            </a:r>
            <a:r>
              <a:rPr lang="cs-CZ" dirty="0" smtClean="0"/>
              <a:t>) </a:t>
            </a:r>
          </a:p>
          <a:p>
            <a:r>
              <a:rPr lang="cs-CZ" dirty="0" smtClean="0">
                <a:sym typeface="Wingdings" pitchFamily="2" charset="2"/>
              </a:rPr>
              <a:t> </a:t>
            </a:r>
            <a:r>
              <a:rPr lang="cs-CZ" dirty="0" err="1" smtClean="0">
                <a:sym typeface="Wingdings" pitchFamily="2" charset="2"/>
              </a:rPr>
              <a:t>security</a:t>
            </a:r>
            <a:r>
              <a:rPr lang="cs-CZ" dirty="0" smtClean="0">
                <a:sym typeface="Wingdings" pitchFamily="2" charset="2"/>
              </a:rPr>
              <a:t> </a:t>
            </a:r>
            <a:r>
              <a:rPr lang="cs-CZ" dirty="0" err="1" smtClean="0">
                <a:sym typeface="Wingdings" pitchFamily="2" charset="2"/>
              </a:rPr>
              <a:t>dilemma</a:t>
            </a:r>
            <a:endParaRPr lang="cs-CZ" dirty="0" smtClean="0">
              <a:sym typeface="Wingdings" pitchFamily="2" charset="2"/>
            </a:endParaRPr>
          </a:p>
          <a:p>
            <a:r>
              <a:rPr lang="cs-CZ" dirty="0" smtClean="0">
                <a:sym typeface="Wingdings" pitchFamily="2" charset="2"/>
              </a:rPr>
              <a:t>Q: </a:t>
            </a:r>
            <a:r>
              <a:rPr lang="cs-CZ" dirty="0" err="1" smtClean="0">
                <a:sym typeface="Wingdings" pitchFamily="2" charset="2"/>
              </a:rPr>
              <a:t>what</a:t>
            </a:r>
            <a:r>
              <a:rPr lang="cs-CZ" dirty="0" smtClean="0">
                <a:sym typeface="Wingdings" pitchFamily="2" charset="2"/>
              </a:rPr>
              <a:t> </a:t>
            </a:r>
            <a:r>
              <a:rPr lang="cs-CZ" dirty="0" err="1" smtClean="0">
                <a:sym typeface="Wingdings" pitchFamily="2" charset="2"/>
              </a:rPr>
              <a:t>institutions</a:t>
            </a:r>
            <a:r>
              <a:rPr lang="cs-CZ" dirty="0" smtClean="0">
                <a:sym typeface="Wingdings" pitchFamily="2" charset="2"/>
              </a:rPr>
              <a:t> m</a:t>
            </a:r>
            <a:r>
              <a:rPr lang="en-US" dirty="0" err="1" smtClean="0"/>
              <a:t>ight</a:t>
            </a:r>
            <a:r>
              <a:rPr lang="en-US" dirty="0" smtClean="0"/>
              <a:t> matter and what are their likely effects</a:t>
            </a:r>
            <a:r>
              <a:rPr lang="cs-CZ" dirty="0" smtClean="0"/>
              <a:t>? </a:t>
            </a:r>
            <a:endParaRPr lang="cs-CZ" dirty="0" smtClean="0">
              <a:sym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Political</a:t>
            </a:r>
            <a:r>
              <a:rPr lang="cs-CZ" dirty="0" smtClean="0"/>
              <a:t> </a:t>
            </a:r>
            <a:r>
              <a:rPr lang="cs-CZ" dirty="0" err="1" smtClean="0"/>
              <a:t>institutions</a:t>
            </a:r>
            <a:r>
              <a:rPr lang="cs-CZ" dirty="0" smtClean="0"/>
              <a:t> </a:t>
            </a:r>
            <a:r>
              <a:rPr lang="cs-CZ" dirty="0" err="1" smtClean="0"/>
              <a:t>and</a:t>
            </a:r>
            <a:r>
              <a:rPr lang="cs-CZ" dirty="0" smtClean="0"/>
              <a:t> </a:t>
            </a:r>
            <a:r>
              <a:rPr lang="cs-CZ" dirty="0" err="1" smtClean="0"/>
              <a:t>conflict</a:t>
            </a:r>
            <a:endParaRPr lang="cs-CZ" dirty="0"/>
          </a:p>
        </p:txBody>
      </p:sp>
      <p:sp>
        <p:nvSpPr>
          <p:cNvPr id="3" name="Zástupný symbol pro obsah 2"/>
          <p:cNvSpPr>
            <a:spLocks noGrp="1"/>
          </p:cNvSpPr>
          <p:nvPr>
            <p:ph sz="quarter" idx="1"/>
          </p:nvPr>
        </p:nvSpPr>
        <p:spPr/>
        <p:txBody>
          <a:bodyPr/>
          <a:lstStyle/>
          <a:p>
            <a:r>
              <a:rPr lang="en-US" dirty="0" smtClean="0"/>
              <a:t>nature of the executive</a:t>
            </a:r>
          </a:p>
          <a:p>
            <a:r>
              <a:rPr lang="en-US" dirty="0" smtClean="0"/>
              <a:t>type of electoral system</a:t>
            </a:r>
          </a:p>
          <a:p>
            <a:r>
              <a:rPr lang="en-US" dirty="0" smtClean="0"/>
              <a:t>distribution of power between central government and subunits</a:t>
            </a:r>
          </a:p>
          <a:p>
            <a:endParaRPr lang="cs-CZ" dirty="0" smtClean="0"/>
          </a:p>
          <a:p>
            <a:r>
              <a:rPr lang="cs-CZ" dirty="0" err="1" smtClean="0"/>
              <a:t>How</a:t>
            </a:r>
            <a:r>
              <a:rPr lang="cs-CZ" dirty="0" smtClean="0"/>
              <a:t> much </a:t>
            </a:r>
            <a:r>
              <a:rPr lang="cs-CZ" dirty="0" err="1" smtClean="0"/>
              <a:t>power</a:t>
            </a:r>
            <a:r>
              <a:rPr lang="cs-CZ" dirty="0" smtClean="0"/>
              <a:t> </a:t>
            </a:r>
            <a:r>
              <a:rPr lang="cs-CZ" dirty="0" err="1" smtClean="0"/>
              <a:t>is</a:t>
            </a:r>
            <a:r>
              <a:rPr lang="cs-CZ" dirty="0" smtClean="0"/>
              <a:t> </a:t>
            </a:r>
            <a:r>
              <a:rPr lang="cs-CZ" dirty="0" err="1" smtClean="0"/>
              <a:t>held</a:t>
            </a:r>
            <a:r>
              <a:rPr lang="cs-CZ" dirty="0" smtClean="0"/>
              <a:t> by </a:t>
            </a:r>
            <a:r>
              <a:rPr lang="cs-CZ" dirty="0" err="1" smtClean="0"/>
              <a:t>the</a:t>
            </a:r>
            <a:r>
              <a:rPr lang="cs-CZ" dirty="0" smtClean="0"/>
              <a:t> </a:t>
            </a:r>
            <a:r>
              <a:rPr lang="cs-CZ" dirty="0" err="1" smtClean="0"/>
              <a:t>winners</a:t>
            </a:r>
            <a:r>
              <a:rPr lang="cs-CZ" dirty="0" smtClean="0"/>
              <a:t> </a:t>
            </a:r>
            <a:r>
              <a:rPr lang="cs-CZ" dirty="0" err="1" smtClean="0"/>
              <a:t>and</a:t>
            </a:r>
            <a:r>
              <a:rPr lang="cs-CZ" dirty="0" smtClean="0"/>
              <a:t> </a:t>
            </a:r>
            <a:r>
              <a:rPr lang="cs-CZ" dirty="0" err="1" smtClean="0"/>
              <a:t>what</a:t>
            </a:r>
            <a:r>
              <a:rPr lang="cs-CZ" dirty="0" smtClean="0"/>
              <a:t> </a:t>
            </a:r>
            <a:r>
              <a:rPr lang="cs-CZ" dirty="0" err="1" smtClean="0"/>
              <a:t>can</a:t>
            </a:r>
            <a:r>
              <a:rPr lang="cs-CZ" dirty="0" smtClean="0"/>
              <a:t> do </a:t>
            </a:r>
            <a:r>
              <a:rPr lang="cs-CZ" dirty="0" err="1" smtClean="0"/>
              <a:t>the</a:t>
            </a:r>
            <a:r>
              <a:rPr lang="cs-CZ" dirty="0" smtClean="0"/>
              <a:t> </a:t>
            </a:r>
            <a:r>
              <a:rPr lang="cs-CZ" dirty="0" err="1" smtClean="0"/>
              <a:t>losers</a:t>
            </a:r>
            <a:endParaRPr lang="cs-CZ" dirty="0" smtClean="0"/>
          </a:p>
          <a:p>
            <a:endParaRPr lang="cs-CZ" dirty="0" smtClean="0"/>
          </a:p>
          <a:p>
            <a:r>
              <a:rPr lang="en-US" dirty="0" err="1" smtClean="0"/>
              <a:t>presidentialism</a:t>
            </a:r>
            <a:r>
              <a:rPr lang="en-US" dirty="0" smtClean="0"/>
              <a:t> </a:t>
            </a:r>
            <a:r>
              <a:rPr lang="en-US" dirty="0" err="1" smtClean="0"/>
              <a:t>vs</a:t>
            </a:r>
            <a:r>
              <a:rPr lang="en-US" dirty="0" smtClean="0"/>
              <a:t> </a:t>
            </a:r>
            <a:r>
              <a:rPr lang="en-US" dirty="0" err="1" smtClean="0"/>
              <a:t>parliamentarism</a:t>
            </a:r>
            <a:r>
              <a:rPr lang="en-US" dirty="0" smtClean="0"/>
              <a:t> - what is better? </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Research</a:t>
            </a:r>
            <a:endParaRPr lang="cs-CZ" dirty="0"/>
          </a:p>
        </p:txBody>
      </p:sp>
      <p:sp>
        <p:nvSpPr>
          <p:cNvPr id="3" name="Zástupný symbol pro obsah 2"/>
          <p:cNvSpPr>
            <a:spLocks noGrp="1"/>
          </p:cNvSpPr>
          <p:nvPr>
            <p:ph sz="quarter" idx="1"/>
          </p:nvPr>
        </p:nvSpPr>
        <p:spPr/>
        <p:txBody>
          <a:bodyPr/>
          <a:lstStyle/>
          <a:p>
            <a:r>
              <a:rPr lang="cs-CZ" dirty="0" err="1" smtClean="0"/>
              <a:t>Minorities</a:t>
            </a:r>
            <a:r>
              <a:rPr lang="cs-CZ" dirty="0" smtClean="0"/>
              <a:t> </a:t>
            </a:r>
            <a:r>
              <a:rPr lang="cs-CZ" dirty="0" err="1" smtClean="0"/>
              <a:t>at</a:t>
            </a:r>
            <a:r>
              <a:rPr lang="cs-CZ" dirty="0" smtClean="0"/>
              <a:t> risk </a:t>
            </a:r>
            <a:r>
              <a:rPr lang="cs-CZ" dirty="0" err="1" smtClean="0"/>
              <a:t>dataset</a:t>
            </a:r>
            <a:endParaRPr lang="cs-CZ" dirty="0" smtClean="0"/>
          </a:p>
          <a:p>
            <a:r>
              <a:rPr lang="cs-CZ" dirty="0" err="1" smtClean="0"/>
              <a:t>Group</a:t>
            </a:r>
            <a:r>
              <a:rPr lang="cs-CZ" dirty="0" smtClean="0"/>
              <a:t>/</a:t>
            </a:r>
            <a:r>
              <a:rPr lang="cs-CZ" dirty="0" err="1" smtClean="0"/>
              <a:t>years</a:t>
            </a:r>
            <a:endParaRPr lang="cs-CZ" dirty="0" smtClean="0"/>
          </a:p>
          <a:p>
            <a:r>
              <a:rPr lang="cs-CZ" dirty="0" err="1" smtClean="0"/>
              <a:t>Both</a:t>
            </a:r>
            <a:r>
              <a:rPr lang="cs-CZ" dirty="0" smtClean="0"/>
              <a:t> </a:t>
            </a:r>
            <a:r>
              <a:rPr lang="cs-CZ" dirty="0" err="1" smtClean="0"/>
              <a:t>democratic</a:t>
            </a:r>
            <a:r>
              <a:rPr lang="cs-CZ" dirty="0" smtClean="0"/>
              <a:t> </a:t>
            </a:r>
            <a:r>
              <a:rPr lang="cs-CZ" dirty="0" err="1" smtClean="0"/>
              <a:t>and</a:t>
            </a:r>
            <a:r>
              <a:rPr lang="cs-CZ" dirty="0" smtClean="0"/>
              <a:t> </a:t>
            </a:r>
            <a:r>
              <a:rPr lang="cs-CZ" dirty="0" err="1" smtClean="0"/>
              <a:t>authoritarian</a:t>
            </a:r>
            <a:r>
              <a:rPr lang="cs-CZ" dirty="0" smtClean="0"/>
              <a:t> </a:t>
            </a:r>
            <a:r>
              <a:rPr lang="cs-CZ" dirty="0" err="1" smtClean="0"/>
              <a:t>regimes</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122</TotalTime>
  <Words>601</Words>
  <Application>Microsoft Office PowerPoint</Application>
  <PresentationFormat>Předvádění na obrazovce (4:3)</PresentationFormat>
  <Paragraphs>145</Paragraphs>
  <Slides>24</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Calibri</vt:lpstr>
      <vt:lpstr>Century Schoolbook</vt:lpstr>
      <vt:lpstr>Wingdings</vt:lpstr>
      <vt:lpstr>Wingdings 2</vt:lpstr>
      <vt:lpstr>Arkýř</vt:lpstr>
      <vt:lpstr>Democratization, Political institutions, and Ethnic Conflict  Presentation</vt:lpstr>
      <vt:lpstr>Prezentace aplikace PowerPoint</vt:lpstr>
      <vt:lpstr>Structure</vt:lpstr>
      <vt:lpstr>Democracy and conflict</vt:lpstr>
      <vt:lpstr>Should we prescribe democracy?</vt:lpstr>
      <vt:lpstr>Core assumptions and question</vt:lpstr>
      <vt:lpstr>Ethnic security dilemma</vt:lpstr>
      <vt:lpstr>Political institutions and conflict</vt:lpstr>
      <vt:lpstr>Research</vt:lpstr>
      <vt:lpstr>democracy</vt:lpstr>
      <vt:lpstr>democracy</vt:lpstr>
      <vt:lpstr>Regime age</vt:lpstr>
      <vt:lpstr>Regime age</vt:lpstr>
      <vt:lpstr>Young democracies</vt:lpstr>
      <vt:lpstr>Young democracies</vt:lpstr>
      <vt:lpstr>First election</vt:lpstr>
      <vt:lpstr>First election</vt:lpstr>
      <vt:lpstr>Electoral system</vt:lpstr>
      <vt:lpstr>Electoral system</vt:lpstr>
      <vt:lpstr>Federalism</vt:lpstr>
      <vt:lpstr>Federalism</vt:lpstr>
      <vt:lpstr>Other Actors</vt:lpstr>
      <vt:lpstr>Conclusion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Democratization, Political institutions, and Ethnic Conflict  Presentation</dc:title>
  <dc:creator>Lucie Sitarová</dc:creator>
  <cp:lastModifiedBy>Lucie Sitarova</cp:lastModifiedBy>
  <cp:revision>12</cp:revision>
  <dcterms:created xsi:type="dcterms:W3CDTF">2016-04-03T19:19:23Z</dcterms:created>
  <dcterms:modified xsi:type="dcterms:W3CDTF">2016-04-04T07:02:10Z</dcterms:modified>
</cp:coreProperties>
</file>