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5" r:id="rId8"/>
    <p:sldId id="261" r:id="rId9"/>
    <p:sldId id="263" r:id="rId10"/>
    <p:sldId id="264" r:id="rId11"/>
    <p:sldId id="266" r:id="rId12"/>
    <p:sldId id="267" r:id="rId13"/>
    <p:sldId id="273" r:id="rId14"/>
    <p:sldId id="272" r:id="rId15"/>
    <p:sldId id="270" r:id="rId16"/>
    <p:sldId id="274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04.04.2016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16633"/>
            <a:ext cx="7270576" cy="2592288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Do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Rebel? </a:t>
            </a:r>
            <a:r>
              <a:rPr lang="cs-CZ" dirty="0" err="1"/>
              <a:t>Insurgency</a:t>
            </a:r>
            <a:r>
              <a:rPr lang="cs-CZ" dirty="0"/>
              <a:t> and </a:t>
            </a:r>
            <a:r>
              <a:rPr lang="cs-CZ" dirty="0" err="1"/>
              <a:t>Unemployment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7632848" cy="3168352"/>
          </a:xfrm>
        </p:spPr>
        <p:txBody>
          <a:bodyPr/>
          <a:lstStyle/>
          <a:p>
            <a:pPr algn="ctr"/>
            <a:r>
              <a:rPr lang="cs-CZ" dirty="0" err="1"/>
              <a:t>Eli</a:t>
            </a:r>
            <a:r>
              <a:rPr lang="cs-CZ" dirty="0"/>
              <a:t> </a:t>
            </a:r>
            <a:r>
              <a:rPr lang="cs-CZ" dirty="0" err="1"/>
              <a:t>Berman</a:t>
            </a:r>
            <a:endParaRPr lang="cs-CZ" dirty="0"/>
          </a:p>
          <a:p>
            <a:pPr algn="ctr"/>
            <a:r>
              <a:rPr lang="cs-CZ" dirty="0"/>
              <a:t>Joseph </a:t>
            </a:r>
            <a:r>
              <a:rPr lang="cs-CZ" dirty="0" err="1"/>
              <a:t>Felter</a:t>
            </a:r>
            <a:endParaRPr lang="cs-CZ" dirty="0"/>
          </a:p>
          <a:p>
            <a:pPr algn="ctr"/>
            <a:r>
              <a:rPr lang="cs-CZ" dirty="0" err="1"/>
              <a:t>Jacob</a:t>
            </a:r>
            <a:r>
              <a:rPr lang="cs-CZ" dirty="0"/>
              <a:t> N. </a:t>
            </a:r>
            <a:r>
              <a:rPr lang="cs-CZ" dirty="0" err="1"/>
              <a:t>Saphiro</a:t>
            </a:r>
            <a:endParaRPr lang="cs-CZ" dirty="0"/>
          </a:p>
          <a:p>
            <a:endParaRPr lang="cs-CZ" dirty="0"/>
          </a:p>
          <a:p>
            <a:pPr algn="r"/>
            <a:r>
              <a:rPr lang="cs-CZ" sz="1800" dirty="0"/>
              <a:t>Eva Beránková</a:t>
            </a:r>
          </a:p>
          <a:p>
            <a:pPr algn="r"/>
            <a:r>
              <a:rPr lang="cs-CZ" sz="1800" dirty="0"/>
              <a:t>411368</a:t>
            </a:r>
          </a:p>
        </p:txBody>
      </p:sp>
    </p:spTree>
    <p:extLst>
      <p:ext uri="{BB962C8B-B14F-4D97-AF65-F5344CB8AC3E}">
        <p14:creationId xmlns:p14="http://schemas.microsoft.com/office/powerpoint/2010/main" val="391592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Inter-</a:t>
            </a:r>
            <a:r>
              <a:rPr lang="cs-CZ" dirty="0" err="1"/>
              <a:t>findings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cs-CZ" dirty="0"/>
              <a:t>1.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insurgency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more intense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marL="82296" indent="0" algn="just">
              <a:buNone/>
            </a:pPr>
            <a:r>
              <a:rPr lang="cs-CZ" dirty="0"/>
              <a:t>2. </a:t>
            </a:r>
            <a:r>
              <a:rPr lang="cs-CZ" dirty="0" err="1"/>
              <a:t>Provinces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r>
              <a:rPr lang="cs-CZ" dirty="0"/>
              <a:t> are </a:t>
            </a:r>
            <a:r>
              <a:rPr lang="cs-CZ" dirty="0" err="1"/>
              <a:t>larger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districts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68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Limitations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cs-CZ" dirty="0"/>
              <a:t>1) </a:t>
            </a:r>
            <a:r>
              <a:rPr lang="cs-CZ" dirty="0" err="1"/>
              <a:t>Ethnic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: </a:t>
            </a:r>
          </a:p>
          <a:p>
            <a:pPr lvl="1"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Sunni</a:t>
            </a:r>
            <a:r>
              <a:rPr lang="cs-CZ" dirty="0"/>
              <a:t> </a:t>
            </a:r>
            <a:r>
              <a:rPr lang="cs-CZ" dirty="0" err="1"/>
              <a:t>vote-share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December</a:t>
            </a:r>
            <a:r>
              <a:rPr lang="cs-CZ" dirty="0"/>
              <a:t> 2005 </a:t>
            </a:r>
            <a:r>
              <a:rPr lang="cs-CZ" dirty="0" err="1"/>
              <a:t>election</a:t>
            </a:r>
            <a:r>
              <a:rPr lang="cs-CZ" dirty="0"/>
              <a:t> (</a:t>
            </a:r>
            <a:r>
              <a:rPr lang="cs-CZ" dirty="0" err="1"/>
              <a:t>Iraq</a:t>
            </a:r>
            <a:r>
              <a:rPr lang="cs-CZ" dirty="0"/>
              <a:t>); </a:t>
            </a:r>
          </a:p>
          <a:p>
            <a:pPr lvl="1" algn="just"/>
            <a:r>
              <a:rPr lang="cs-CZ" dirty="0" err="1"/>
              <a:t>the</a:t>
            </a:r>
            <a:r>
              <a:rPr lang="cs-CZ" dirty="0"/>
              <a:t> Muslim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r>
              <a:rPr lang="cs-CZ" dirty="0"/>
              <a:t>)</a:t>
            </a:r>
          </a:p>
          <a:p>
            <a:pPr marL="128016" indent="0" algn="just">
              <a:buNone/>
            </a:pPr>
            <a:r>
              <a:rPr lang="cs-CZ" dirty="0"/>
              <a:t>3) Region </a:t>
            </a:r>
            <a:r>
              <a:rPr lang="cs-CZ" dirty="0" err="1"/>
              <a:t>fixed-effects</a:t>
            </a:r>
            <a:r>
              <a:rPr lang="cs-CZ" dirty="0"/>
              <a:t>:</a:t>
            </a:r>
          </a:p>
          <a:p>
            <a:pPr lvl="1" algn="just"/>
            <a:r>
              <a:rPr lang="cs-CZ" dirty="0" err="1"/>
              <a:t>control</a:t>
            </a:r>
            <a:r>
              <a:rPr lang="cs-CZ" dirty="0"/>
              <a:t> invariant region-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ethnicity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pPr marL="82296" indent="0" algn="just">
              <a:buNone/>
            </a:pPr>
            <a:r>
              <a:rPr lang="cs-CZ" dirty="0"/>
              <a:t>2)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: </a:t>
            </a:r>
          </a:p>
          <a:p>
            <a:pPr lvl="1" algn="just"/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fixed-effects</a:t>
            </a:r>
            <a:r>
              <a:rPr lang="cs-CZ" dirty="0"/>
              <a:t>,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secular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 </a:t>
            </a:r>
            <a:r>
              <a:rPr lang="cs-CZ" dirty="0" err="1"/>
              <a:t>affecting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entire</a:t>
            </a:r>
            <a:r>
              <a:rPr lang="cs-CZ" dirty="0"/>
              <a:t> country</a:t>
            </a:r>
          </a:p>
          <a:p>
            <a:pPr marL="82296" indent="0" algn="just">
              <a:buNone/>
            </a:pPr>
            <a:r>
              <a:rPr lang="cs-CZ" dirty="0"/>
              <a:t>3)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: </a:t>
            </a:r>
          </a:p>
          <a:p>
            <a:pPr lvl="1" algn="just"/>
            <a:r>
              <a:rPr lang="cs-CZ" dirty="0" err="1"/>
              <a:t>Baghdad</a:t>
            </a:r>
            <a:r>
              <a:rPr lang="cs-CZ" dirty="0"/>
              <a:t> </a:t>
            </a:r>
          </a:p>
          <a:p>
            <a:pPr lvl="1" algn="just"/>
            <a:r>
              <a:rPr lang="cs-CZ" dirty="0" err="1"/>
              <a:t>Provinces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5% Muslim </a:t>
            </a:r>
            <a:r>
              <a:rPr lang="cs-CZ" dirty="0" err="1"/>
              <a:t>population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298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findings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cs-CZ" b="1" dirty="0" err="1"/>
              <a:t>Unemployment</a:t>
            </a:r>
            <a:r>
              <a:rPr lang="cs-CZ" b="1" dirty="0"/>
              <a:t> </a:t>
            </a:r>
            <a:r>
              <a:rPr lang="cs-CZ" b="1" dirty="0" err="1"/>
              <a:t>predicts</a:t>
            </a:r>
            <a:r>
              <a:rPr lang="cs-CZ" b="1" dirty="0"/>
              <a:t> </a:t>
            </a:r>
            <a:r>
              <a:rPr lang="cs-CZ" b="1" dirty="0" err="1"/>
              <a:t>less</a:t>
            </a:r>
            <a:r>
              <a:rPr lang="cs-CZ" b="1" dirty="0"/>
              <a:t> </a:t>
            </a:r>
            <a:r>
              <a:rPr lang="cs-CZ" b="1" dirty="0" err="1"/>
              <a:t>violence</a:t>
            </a:r>
            <a:r>
              <a:rPr lang="cs-CZ" b="1" dirty="0"/>
              <a:t>. </a:t>
            </a:r>
          </a:p>
          <a:p>
            <a:pPr marL="0" indent="0" algn="just">
              <a:buNone/>
            </a:pPr>
            <a:r>
              <a:rPr lang="cs-CZ" sz="2600" i="1" dirty="0">
                <a:sym typeface="Wingdings" panose="05000000000000000000" pitchFamily="2" charset="2"/>
              </a:rPr>
              <a:t> D</a:t>
            </a:r>
            <a:r>
              <a:rPr lang="cs-CZ" sz="2600" i="1" dirty="0"/>
              <a:t>o </a:t>
            </a:r>
            <a:r>
              <a:rPr lang="cs-CZ" sz="2600" i="1" dirty="0" err="1"/>
              <a:t>policies</a:t>
            </a:r>
            <a:r>
              <a:rPr lang="cs-CZ" sz="2600" i="1" dirty="0"/>
              <a:t> </a:t>
            </a:r>
            <a:r>
              <a:rPr lang="cs-CZ" sz="2600" i="1" dirty="0" err="1"/>
              <a:t>increasing</a:t>
            </a:r>
            <a:r>
              <a:rPr lang="cs-CZ" sz="2600" i="1" dirty="0"/>
              <a:t> </a:t>
            </a:r>
            <a:r>
              <a:rPr lang="cs-CZ" sz="2600" i="1" dirty="0" err="1"/>
              <a:t>employment</a:t>
            </a:r>
            <a:r>
              <a:rPr lang="cs-CZ" sz="2600" i="1" dirty="0"/>
              <a:t> cause </a:t>
            </a:r>
            <a:r>
              <a:rPr lang="cs-CZ" sz="2600" i="1" dirty="0" err="1"/>
              <a:t>violence</a:t>
            </a:r>
            <a:r>
              <a:rPr lang="cs-CZ" sz="2600" i="1" dirty="0"/>
              <a:t>? 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negative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and </a:t>
            </a:r>
            <a:r>
              <a:rPr lang="cs-CZ" dirty="0" err="1"/>
              <a:t>violence</a:t>
            </a:r>
            <a:r>
              <a:rPr lang="cs-CZ" dirty="0"/>
              <a:t>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stronger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difficult</a:t>
            </a:r>
            <a:r>
              <a:rPr lang="cs-CZ" dirty="0"/>
              <a:t>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insurgents</a:t>
            </a:r>
            <a:r>
              <a:rPr lang="cs-CZ" dirty="0"/>
              <a:t> </a:t>
            </a:r>
            <a:r>
              <a:rPr lang="cs-CZ" dirty="0" err="1"/>
              <a:t>because</a:t>
            </a:r>
            <a:endParaRPr lang="cs-CZ" dirty="0"/>
          </a:p>
          <a:p>
            <a:pPr lvl="1" algn="just"/>
            <a:r>
              <a:rPr lang="cs-CZ" dirty="0"/>
              <a:t>1)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side-effect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</a:p>
          <a:p>
            <a:pPr lvl="1" algn="just"/>
            <a:r>
              <a:rPr lang="cs-CZ" dirty="0"/>
              <a:t>2)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insurgency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in a </a:t>
            </a:r>
            <a:r>
              <a:rPr lang="cs-CZ" dirty="0" err="1"/>
              <a:t>depressed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926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Iraqi</a:t>
            </a:r>
            <a:r>
              <a:rPr lang="cs-CZ" dirty="0"/>
              <a:t> case: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Ruling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Surge</a:t>
            </a:r>
            <a:r>
              <a:rPr lang="cs-CZ" dirty="0"/>
              <a:t>“ and „</a:t>
            </a:r>
            <a:r>
              <a:rPr lang="cs-CZ" dirty="0" err="1"/>
              <a:t>Anbar</a:t>
            </a:r>
            <a:r>
              <a:rPr lang="cs-CZ" dirty="0"/>
              <a:t> </a:t>
            </a:r>
            <a:r>
              <a:rPr lang="cs-CZ" dirty="0" err="1"/>
              <a:t>Awakening</a:t>
            </a:r>
            <a:r>
              <a:rPr lang="cs-CZ" dirty="0"/>
              <a:t>“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other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factors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possible</a:t>
            </a:r>
            <a:endParaRPr lang="cs-CZ" dirty="0"/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restless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in 2007</a:t>
            </a:r>
            <a:r>
              <a:rPr lang="cs-CZ" dirty="0">
                <a:sym typeface="Wingdings" panose="05000000000000000000" pitchFamily="2" charset="2"/>
              </a:rPr>
              <a:t>;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violence</a:t>
            </a:r>
            <a:r>
              <a:rPr lang="cs-CZ" dirty="0">
                <a:sym typeface="Wingdings" panose="05000000000000000000" pitchFamily="2" charset="2"/>
              </a:rPr>
              <a:t> in </a:t>
            </a:r>
            <a:r>
              <a:rPr lang="cs-CZ" dirty="0" err="1">
                <a:sym typeface="Wingdings" panose="05000000000000000000" pitchFamily="2" charset="2"/>
              </a:rPr>
              <a:t>Sunni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areas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between</a:t>
            </a:r>
            <a:r>
              <a:rPr lang="cs-CZ" dirty="0">
                <a:sym typeface="Wingdings" panose="05000000000000000000" pitchFamily="2" charset="2"/>
              </a:rPr>
              <a:t> 2006 and 2007  </a:t>
            </a:r>
            <a:r>
              <a:rPr lang="cs-CZ" dirty="0" err="1">
                <a:sym typeface="Wingdings" panose="05000000000000000000" pitchFamily="2" charset="2"/>
              </a:rPr>
              <a:t>governmental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actions</a:t>
            </a:r>
            <a:endParaRPr lang="cs-CZ" dirty="0">
              <a:sym typeface="Wingdings" panose="05000000000000000000" pitchFamily="2" charset="2"/>
            </a:endParaRPr>
          </a:p>
          <a:p>
            <a:pPr algn="just"/>
            <a:endParaRPr lang="cs-CZ" dirty="0">
              <a:sym typeface="Wingdings" panose="05000000000000000000" pitchFamily="2" charset="2"/>
            </a:endParaRPr>
          </a:p>
          <a:p>
            <a:pPr algn="just"/>
            <a:r>
              <a:rPr lang="cs-CZ" dirty="0" err="1">
                <a:sym typeface="Wingdings" panose="05000000000000000000" pitchFamily="2" charset="2"/>
              </a:rPr>
              <a:t>Reduction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violence</a:t>
            </a:r>
            <a:endParaRPr lang="cs-CZ" dirty="0">
              <a:sym typeface="Wingdings" panose="05000000000000000000" pitchFamily="2" charset="2"/>
            </a:endParaRPr>
          </a:p>
          <a:p>
            <a:pPr marL="82296" indent="0" algn="just">
              <a:buNone/>
            </a:pPr>
            <a:r>
              <a:rPr lang="cs-CZ" dirty="0">
                <a:sym typeface="Wingdings" panose="05000000000000000000" pitchFamily="2" charset="2"/>
              </a:rPr>
              <a:t>			X</a:t>
            </a:r>
          </a:p>
          <a:p>
            <a:pPr algn="just"/>
            <a:r>
              <a:rPr lang="cs-CZ" dirty="0" err="1">
                <a:sym typeface="Wingdings" panose="05000000000000000000" pitchFamily="2" charset="2"/>
              </a:rPr>
              <a:t>Increation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81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r>
              <a:rPr lang="cs-CZ" dirty="0"/>
              <a:t>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As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</a:t>
            </a:r>
            <a:r>
              <a:rPr lang="cs-CZ" dirty="0" err="1"/>
              <a:t>deteriorate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allies</a:t>
            </a:r>
            <a:r>
              <a:rPr lang="cs-CZ" dirty="0"/>
              <a:t> are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more </a:t>
            </a:r>
            <a:r>
              <a:rPr lang="cs-CZ" dirty="0" err="1"/>
              <a:t>intelligence</a:t>
            </a:r>
            <a:r>
              <a:rPr lang="cs-CZ" dirty="0"/>
              <a:t> on </a:t>
            </a:r>
            <a:r>
              <a:rPr lang="cs-CZ" dirty="0" err="1"/>
              <a:t>insurgents</a:t>
            </a:r>
            <a:r>
              <a:rPr lang="cs-CZ" dirty="0"/>
              <a:t> and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Efforts</a:t>
            </a:r>
            <a:r>
              <a:rPr lang="cs-CZ" dirty="0"/>
              <a:t> to </a:t>
            </a:r>
            <a:r>
              <a:rPr lang="cs-CZ" dirty="0" err="1"/>
              <a:t>enhance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opportunity-cost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dominant in </a:t>
            </a:r>
            <a:r>
              <a:rPr lang="cs-CZ" dirty="0" err="1"/>
              <a:t>either</a:t>
            </a:r>
            <a:r>
              <a:rPr lang="cs-CZ" dirty="0"/>
              <a:t> case. </a:t>
            </a:r>
          </a:p>
        </p:txBody>
      </p:sp>
    </p:spTree>
    <p:extLst>
      <p:ext uri="{BB962C8B-B14F-4D97-AF65-F5344CB8AC3E}">
        <p14:creationId xmlns:p14="http://schemas.microsoft.com/office/powerpoint/2010/main" val="303722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err="1"/>
              <a:t>How</a:t>
            </a:r>
            <a:r>
              <a:rPr lang="cs-CZ" dirty="0"/>
              <a:t> to design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aid</a:t>
            </a:r>
            <a:r>
              <a:rPr lang="cs-CZ" dirty="0"/>
              <a:t> </a:t>
            </a:r>
            <a:r>
              <a:rPr lang="cs-CZ" dirty="0" err="1"/>
              <a:t>programs</a:t>
            </a:r>
            <a:r>
              <a:rPr lang="cs-CZ" dirty="0"/>
              <a:t> in </a:t>
            </a:r>
            <a:r>
              <a:rPr lang="cs-CZ" dirty="0" err="1"/>
              <a:t>efforts</a:t>
            </a:r>
            <a:r>
              <a:rPr lang="cs-CZ" dirty="0"/>
              <a:t> to </a:t>
            </a:r>
            <a:r>
              <a:rPr lang="cs-CZ" dirty="0" err="1"/>
              <a:t>rebuild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and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?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negative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</a:t>
            </a:r>
            <a:r>
              <a:rPr lang="cs-CZ" dirty="0" err="1"/>
              <a:t>indicates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aid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efforts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seek</a:t>
            </a:r>
            <a:r>
              <a:rPr lang="cs-CZ" dirty="0"/>
              <a:t> to </a:t>
            </a:r>
            <a:r>
              <a:rPr lang="cs-CZ" dirty="0" err="1"/>
              <a:t>enhance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stability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job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misleading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Instead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improving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non-</a:t>
            </a:r>
            <a:r>
              <a:rPr lang="cs-CZ" dirty="0" err="1"/>
              <a:t>combatants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more </a:t>
            </a:r>
            <a:r>
              <a:rPr lang="cs-CZ" dirty="0" err="1"/>
              <a:t>willing</a:t>
            </a:r>
            <a:r>
              <a:rPr lang="cs-CZ" dirty="0"/>
              <a:t> to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counterinsurgents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8837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Critique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 </a:t>
            </a:r>
            <a:r>
              <a:rPr lang="cs-CZ" dirty="0" err="1"/>
              <a:t>explanation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these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different</a:t>
            </a:r>
            <a:r>
              <a:rPr lang="cs-CZ" dirty="0"/>
              <a:t> period </a:t>
            </a:r>
            <a:r>
              <a:rPr lang="cs-CZ" dirty="0" err="1"/>
              <a:t>observed</a:t>
            </a:r>
            <a:endParaRPr lang="cs-CZ" dirty="0"/>
          </a:p>
          <a:p>
            <a:pPr lvl="1"/>
            <a:r>
              <a:rPr lang="cs-CZ" dirty="0"/>
              <a:t>+ </a:t>
            </a:r>
            <a:r>
              <a:rPr lang="cs-CZ" dirty="0" err="1"/>
              <a:t>different</a:t>
            </a:r>
            <a:r>
              <a:rPr lang="cs-CZ" dirty="0"/>
              <a:t> data </a:t>
            </a:r>
            <a:r>
              <a:rPr lang="cs-CZ" dirty="0" err="1"/>
              <a:t>sources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density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 X Muslim </a:t>
            </a:r>
            <a:r>
              <a:rPr lang="cs-CZ" dirty="0" err="1"/>
              <a:t>population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r>
              <a:rPr lang="cs-CZ" dirty="0"/>
              <a:t>)</a:t>
            </a:r>
          </a:p>
          <a:p>
            <a:r>
              <a:rPr lang="cs-CZ" dirty="0"/>
              <a:t>More </a:t>
            </a:r>
            <a:r>
              <a:rPr lang="cs-CZ" dirty="0" err="1"/>
              <a:t>focused</a:t>
            </a:r>
            <a:r>
              <a:rPr lang="cs-CZ" dirty="0"/>
              <a:t> on </a:t>
            </a:r>
            <a:r>
              <a:rPr lang="cs-CZ" dirty="0" err="1"/>
              <a:t>Iraq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support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08499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74960"/>
          </a:xfrm>
        </p:spPr>
        <p:txBody>
          <a:bodyPr>
            <a:normAutofit/>
          </a:bodyPr>
          <a:lstStyle/>
          <a:p>
            <a:pPr algn="ctr"/>
            <a:r>
              <a:rPr lang="cs-CZ" sz="5400" u="sng" dirty="0" err="1"/>
              <a:t>Thank</a:t>
            </a:r>
            <a:r>
              <a:rPr lang="cs-CZ" sz="5400" u="sng" dirty="0"/>
              <a:t> </a:t>
            </a:r>
            <a:r>
              <a:rPr lang="cs-CZ" sz="5400" u="sng" dirty="0" err="1"/>
              <a:t>you</a:t>
            </a:r>
            <a:r>
              <a:rPr lang="cs-CZ" sz="5400" u="sng" dirty="0"/>
              <a:t> </a:t>
            </a:r>
            <a:r>
              <a:rPr lang="cs-CZ" sz="5400" u="sng" dirty="0" err="1"/>
              <a:t>for</a:t>
            </a:r>
            <a:r>
              <a:rPr lang="cs-CZ" sz="5400" u="sng" dirty="0"/>
              <a:t> </a:t>
            </a:r>
            <a:r>
              <a:rPr lang="cs-CZ" sz="5400" u="sng" dirty="0" err="1"/>
              <a:t>your</a:t>
            </a:r>
            <a:r>
              <a:rPr lang="cs-CZ" sz="5400" u="sng" dirty="0"/>
              <a:t> </a:t>
            </a:r>
            <a:r>
              <a:rPr lang="cs-CZ" sz="5400" u="sng" dirty="0" err="1"/>
              <a:t>attention</a:t>
            </a:r>
            <a:endParaRPr lang="cs-CZ" sz="5400" u="sng" dirty="0"/>
          </a:p>
        </p:txBody>
      </p:sp>
    </p:spTree>
    <p:extLst>
      <p:ext uri="{BB962C8B-B14F-4D97-AF65-F5344CB8AC3E}">
        <p14:creationId xmlns:p14="http://schemas.microsoft.com/office/powerpoint/2010/main" val="144405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?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Case </a:t>
            </a:r>
            <a:r>
              <a:rPr lang="cs-CZ" dirty="0" err="1"/>
              <a:t>of</a:t>
            </a:r>
            <a:r>
              <a:rPr lang="cs-CZ" dirty="0"/>
              <a:t> study:</a:t>
            </a:r>
          </a:p>
          <a:p>
            <a:pPr lvl="1" algn="just"/>
            <a:r>
              <a:rPr lang="cs-CZ" dirty="0" err="1"/>
              <a:t>Iraq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:</a:t>
            </a:r>
          </a:p>
          <a:p>
            <a:pPr lvl="1" algn="just"/>
            <a:r>
              <a:rPr lang="cs-CZ" dirty="0"/>
              <a:t>A positive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unproved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43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47133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„</a:t>
            </a:r>
            <a:r>
              <a:rPr lang="cs-CZ" i="1" dirty="0" err="1"/>
              <a:t>Gainfully</a:t>
            </a:r>
            <a:r>
              <a:rPr lang="cs-CZ" i="1" dirty="0"/>
              <a:t> </a:t>
            </a:r>
            <a:r>
              <a:rPr lang="cs-CZ" i="1" dirty="0" err="1"/>
              <a:t>employed</a:t>
            </a:r>
            <a:r>
              <a:rPr lang="cs-CZ" i="1" dirty="0"/>
              <a:t> </a:t>
            </a:r>
            <a:r>
              <a:rPr lang="cs-CZ" i="1" dirty="0" err="1"/>
              <a:t>young</a:t>
            </a:r>
            <a:r>
              <a:rPr lang="cs-CZ" i="1" dirty="0"/>
              <a:t> </a:t>
            </a:r>
            <a:r>
              <a:rPr lang="cs-CZ" i="1" dirty="0" err="1"/>
              <a:t>men</a:t>
            </a:r>
            <a:r>
              <a:rPr lang="cs-CZ" i="1" dirty="0"/>
              <a:t> are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i="1" dirty="0" err="1"/>
              <a:t>likely</a:t>
            </a:r>
            <a:r>
              <a:rPr lang="cs-CZ" i="1" dirty="0"/>
              <a:t> to </a:t>
            </a:r>
            <a:r>
              <a:rPr lang="cs-CZ" i="1" dirty="0" err="1"/>
              <a:t>participate</a:t>
            </a:r>
            <a:r>
              <a:rPr lang="cs-CZ" i="1" dirty="0"/>
              <a:t> in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violence</a:t>
            </a:r>
            <a:r>
              <a:rPr lang="cs-CZ" dirty="0"/>
              <a:t>“ </a:t>
            </a:r>
          </a:p>
          <a:p>
            <a:pPr algn="just"/>
            <a:endParaRPr lang="cs-CZ" dirty="0"/>
          </a:p>
          <a:p>
            <a:pPr marL="731520" lvl="1" indent="-457200" algn="just">
              <a:buFont typeface="Wingdings"/>
              <a:buChar char="à"/>
            </a:pPr>
            <a:r>
              <a:rPr lang="cs-CZ" dirty="0" err="1">
                <a:sym typeface="Wingdings" panose="05000000000000000000" pitchFamily="2" charset="2"/>
              </a:rPr>
              <a:t>assumed</a:t>
            </a:r>
            <a:r>
              <a:rPr lang="cs-CZ" dirty="0">
                <a:sym typeface="Wingdings" panose="05000000000000000000" pitchFamily="2" charset="2"/>
              </a:rPr>
              <a:t> positive </a:t>
            </a:r>
            <a:r>
              <a:rPr lang="cs-CZ" dirty="0" err="1">
                <a:sym typeface="Wingdings" panose="05000000000000000000" pitchFamily="2" charset="2"/>
              </a:rPr>
              <a:t>correlation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between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violence</a:t>
            </a:r>
            <a:endParaRPr lang="cs-CZ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pPr algn="just"/>
            <a:r>
              <a:rPr lang="cs-CZ" dirty="0">
                <a:sym typeface="Wingdings" panose="05000000000000000000" pitchFamily="2" charset="2"/>
              </a:rPr>
              <a:t>Data: </a:t>
            </a:r>
          </a:p>
          <a:p>
            <a:pPr lvl="1" algn="just"/>
            <a:r>
              <a:rPr lang="cs-CZ" dirty="0" err="1">
                <a:sym typeface="Wingdings" panose="05000000000000000000" pitchFamily="2" charset="2"/>
              </a:rPr>
              <a:t>Survey</a:t>
            </a:r>
            <a:r>
              <a:rPr lang="cs-CZ" dirty="0">
                <a:sym typeface="Wingdings" panose="05000000000000000000" pitchFamily="2" charset="2"/>
              </a:rPr>
              <a:t> data on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r>
              <a:rPr lang="cs-CZ" dirty="0">
                <a:sym typeface="Wingdings" panose="05000000000000000000" pitchFamily="2" charset="2"/>
              </a:rPr>
              <a:t> in </a:t>
            </a:r>
            <a:r>
              <a:rPr lang="cs-CZ" dirty="0" err="1">
                <a:sym typeface="Wingdings" panose="05000000000000000000" pitchFamily="2" charset="2"/>
              </a:rPr>
              <a:t>both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countries</a:t>
            </a:r>
            <a:endParaRPr lang="cs-CZ" dirty="0">
              <a:sym typeface="Wingdings" panose="05000000000000000000" pitchFamily="2" charset="2"/>
            </a:endParaRPr>
          </a:p>
          <a:p>
            <a:pPr lvl="1" algn="just"/>
            <a:endParaRPr lang="cs-CZ" dirty="0">
              <a:sym typeface="Wingdings" panose="05000000000000000000" pitchFamily="2" charset="2"/>
            </a:endParaRPr>
          </a:p>
          <a:p>
            <a:pPr algn="just"/>
            <a:r>
              <a:rPr lang="cs-CZ" dirty="0" err="1">
                <a:sym typeface="Wingdings" panose="05000000000000000000" pitchFamily="2" charset="2"/>
              </a:rPr>
              <a:t>Measures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insurgency</a:t>
            </a:r>
            <a:r>
              <a:rPr lang="cs-CZ" dirty="0">
                <a:sym typeface="Wingdings" panose="05000000000000000000" pitchFamily="2" charset="2"/>
              </a:rPr>
              <a:t>: </a:t>
            </a:r>
          </a:p>
          <a:p>
            <a:pPr marL="457200" lvl="1" indent="0" algn="just">
              <a:buNone/>
            </a:pPr>
            <a:r>
              <a:rPr lang="cs-CZ" dirty="0">
                <a:sym typeface="Wingdings" panose="05000000000000000000" pitchFamily="2" charset="2"/>
              </a:rPr>
              <a:t>1) </a:t>
            </a:r>
            <a:r>
              <a:rPr lang="cs-CZ" dirty="0" err="1">
                <a:sym typeface="Wingdings" panose="05000000000000000000" pitchFamily="2" charset="2"/>
              </a:rPr>
              <a:t>attacks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against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governments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allied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forces</a:t>
            </a:r>
            <a:endParaRPr lang="cs-CZ" dirty="0"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r>
              <a:rPr lang="cs-CZ" dirty="0">
                <a:sym typeface="Wingdings" panose="05000000000000000000" pitchFamily="2" charset="2"/>
              </a:rPr>
              <a:t>2) </a:t>
            </a:r>
            <a:r>
              <a:rPr lang="cs-CZ" dirty="0" err="1">
                <a:sym typeface="Wingdings" panose="05000000000000000000" pitchFamily="2" charset="2"/>
              </a:rPr>
              <a:t>violence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that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kills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civilians</a:t>
            </a: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944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sym typeface="Wingdings" panose="05000000000000000000" pitchFamily="2" charset="2"/>
              </a:rPr>
              <a:t>Negative </a:t>
            </a:r>
            <a:r>
              <a:rPr lang="cs-CZ" dirty="0" err="1">
                <a:sym typeface="Wingdings" panose="05000000000000000000" pitchFamily="2" charset="2"/>
              </a:rPr>
              <a:t>correlation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between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attacks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against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government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allied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forces</a:t>
            </a:r>
            <a:r>
              <a:rPr lang="cs-CZ" dirty="0">
                <a:sym typeface="Wingdings" panose="05000000000000000000" pitchFamily="2" charset="2"/>
              </a:rPr>
              <a:t>; </a:t>
            </a:r>
          </a:p>
          <a:p>
            <a:pPr algn="just"/>
            <a:r>
              <a:rPr lang="cs-CZ" dirty="0">
                <a:sym typeface="Wingdings" panose="05000000000000000000" pitchFamily="2" charset="2"/>
              </a:rPr>
              <a:t>No </a:t>
            </a:r>
            <a:r>
              <a:rPr lang="cs-CZ" dirty="0" err="1">
                <a:sym typeface="Wingdings" panose="05000000000000000000" pitchFamily="2" charset="2"/>
              </a:rPr>
              <a:t>siginificant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relationship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between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rate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insurgent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attacks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that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kills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civilians</a:t>
            </a:r>
            <a:r>
              <a:rPr lang="cs-CZ" dirty="0">
                <a:sym typeface="Wingdings" panose="05000000000000000000" pitchFamily="2" charset="2"/>
              </a:rPr>
              <a:t>;</a:t>
            </a:r>
          </a:p>
          <a:p>
            <a:pPr algn="just"/>
            <a:r>
              <a:rPr lang="cs-CZ" dirty="0">
                <a:sym typeface="Wingdings" panose="05000000000000000000" pitchFamily="2" charset="2"/>
              </a:rPr>
              <a:t>A positive </a:t>
            </a:r>
            <a:r>
              <a:rPr lang="cs-CZ" dirty="0" err="1">
                <a:sym typeface="Wingdings" panose="05000000000000000000" pitchFamily="2" charset="2"/>
              </a:rPr>
              <a:t>correlation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between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unemployment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political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violence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unconfirmed</a:t>
            </a:r>
            <a:r>
              <a:rPr lang="cs-CZ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97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Opportunity-cost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logics</a:t>
            </a:r>
            <a:r>
              <a:rPr lang="cs-CZ" dirty="0"/>
              <a:t>:</a:t>
            </a:r>
          </a:p>
          <a:p>
            <a:pPr marL="82296" indent="0" algn="just">
              <a:buNone/>
            </a:pPr>
            <a:r>
              <a:rPr lang="cs-CZ" dirty="0"/>
              <a:t>1)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gainfully</a:t>
            </a:r>
            <a:r>
              <a:rPr lang="cs-CZ" dirty="0"/>
              <a:t> </a:t>
            </a:r>
            <a:r>
              <a:rPr lang="cs-CZ" dirty="0" err="1"/>
              <a:t>employed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are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likely</a:t>
            </a:r>
            <a:r>
              <a:rPr lang="cs-CZ" dirty="0"/>
              <a:t> to </a:t>
            </a:r>
            <a:r>
              <a:rPr lang="cs-CZ" dirty="0" err="1"/>
              <a:t>participate</a:t>
            </a:r>
            <a:r>
              <a:rPr lang="cs-CZ" dirty="0"/>
              <a:t> in </a:t>
            </a:r>
            <a:r>
              <a:rPr lang="cs-CZ" dirty="0" err="1"/>
              <a:t>insurgent</a:t>
            </a:r>
            <a:r>
              <a:rPr lang="cs-CZ" dirty="0"/>
              <a:t> </a:t>
            </a:r>
            <a:r>
              <a:rPr lang="cs-CZ" dirty="0" err="1"/>
              <a:t>violence</a:t>
            </a:r>
            <a:endParaRPr lang="cs-CZ" dirty="0"/>
          </a:p>
          <a:p>
            <a:pPr marL="82296" indent="0" algn="just">
              <a:buNone/>
            </a:pPr>
            <a:r>
              <a:rPr lang="cs-CZ" dirty="0"/>
              <a:t>2)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</a:t>
            </a:r>
            <a:r>
              <a:rPr lang="cs-CZ" dirty="0" err="1"/>
              <a:t>grievances</a:t>
            </a:r>
            <a:r>
              <a:rPr lang="cs-CZ" dirty="0"/>
              <a:t>, </a:t>
            </a:r>
            <a:r>
              <a:rPr lang="cs-CZ" dirty="0" err="1"/>
              <a:t>generating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violence</a:t>
            </a:r>
            <a:endParaRPr lang="cs-CZ" dirty="0"/>
          </a:p>
          <a:p>
            <a:pPr marL="82296" indent="0" algn="just">
              <a:buNone/>
            </a:pPr>
            <a:endParaRPr lang="cs-CZ" dirty="0"/>
          </a:p>
          <a:p>
            <a:pPr algn="just"/>
            <a:r>
              <a:rPr lang="cs-CZ" dirty="0" err="1"/>
              <a:t>Therefore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majority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spent</a:t>
            </a:r>
            <a:r>
              <a:rPr lang="cs-CZ" dirty="0"/>
              <a:t> to </a:t>
            </a:r>
            <a:r>
              <a:rPr lang="cs-CZ" dirty="0" err="1"/>
              <a:t>distract</a:t>
            </a:r>
            <a:r>
              <a:rPr lang="cs-CZ" dirty="0"/>
              <a:t> </a:t>
            </a:r>
            <a:r>
              <a:rPr lang="cs-CZ" dirty="0" err="1"/>
              <a:t>recruits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. 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</a:t>
            </a:r>
            <a:r>
              <a:rPr lang="cs-CZ" dirty="0" err="1"/>
              <a:t>rates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87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Opportunity-Cost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Participation</a:t>
            </a:r>
            <a:r>
              <a:rPr lang="cs-CZ" dirty="0"/>
              <a:t> in </a:t>
            </a:r>
            <a:r>
              <a:rPr lang="cs-CZ" dirty="0" err="1"/>
              <a:t>insurgency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full-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occupation</a:t>
            </a:r>
            <a:r>
              <a:rPr lang="cs-CZ" dirty="0"/>
              <a:t>: </a:t>
            </a:r>
            <a:r>
              <a:rPr lang="cs-CZ" dirty="0" err="1"/>
              <a:t>Individuals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legitimately</a:t>
            </a:r>
            <a:r>
              <a:rPr lang="cs-CZ" dirty="0"/>
              <a:t> </a:t>
            </a:r>
            <a:r>
              <a:rPr lang="cs-CZ" dirty="0" err="1"/>
              <a:t>employed</a:t>
            </a:r>
            <a:r>
              <a:rPr lang="cs-CZ" dirty="0"/>
              <a:t> and </a:t>
            </a:r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insurgents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.</a:t>
            </a:r>
          </a:p>
          <a:p>
            <a:pPr algn="just"/>
            <a:r>
              <a:rPr lang="cs-CZ" dirty="0" err="1"/>
              <a:t>Insurgency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low-skill</a:t>
            </a:r>
            <a:r>
              <a:rPr lang="cs-CZ" dirty="0"/>
              <a:t> </a:t>
            </a:r>
            <a:r>
              <a:rPr lang="cs-CZ" dirty="0" err="1"/>
              <a:t>occupation</a:t>
            </a:r>
            <a:r>
              <a:rPr lang="cs-CZ" dirty="0"/>
              <a:t> so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unemployed</a:t>
            </a:r>
            <a:r>
              <a:rPr lang="cs-CZ" dirty="0"/>
              <a:t> </a:t>
            </a:r>
            <a:r>
              <a:rPr lang="cs-CZ" dirty="0" err="1"/>
              <a:t>reduces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pool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recruits</a:t>
            </a:r>
            <a:r>
              <a:rPr lang="cs-CZ" dirty="0"/>
              <a:t>.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labor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constraint</a:t>
            </a:r>
            <a:r>
              <a:rPr lang="cs-CZ" dirty="0"/>
              <a:t> on </a:t>
            </a:r>
            <a:r>
              <a:rPr lang="cs-CZ" dirty="0" err="1"/>
              <a:t>insurgent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59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Heart</a:t>
            </a:r>
            <a:r>
              <a:rPr lang="cs-CZ" dirty="0"/>
              <a:t>-and-</a:t>
            </a:r>
            <a:r>
              <a:rPr lang="cs-CZ" dirty="0" err="1"/>
              <a:t>minds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Contrast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opportunity-cost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predictor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attitude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government</a:t>
            </a:r>
            <a:endParaRPr lang="cs-CZ" dirty="0"/>
          </a:p>
          <a:p>
            <a:pPr algn="just"/>
            <a:r>
              <a:rPr lang="cs-CZ" dirty="0" err="1"/>
              <a:t>Mao</a:t>
            </a:r>
            <a:r>
              <a:rPr lang="cs-CZ" dirty="0"/>
              <a:t> </a:t>
            </a:r>
            <a:r>
              <a:rPr lang="cs-CZ" dirty="0" err="1"/>
              <a:t>Tse</a:t>
            </a:r>
            <a:r>
              <a:rPr lang="cs-CZ" dirty="0"/>
              <a:t>-Tung: „</a:t>
            </a:r>
            <a:r>
              <a:rPr lang="cs-CZ" i="1" dirty="0" err="1"/>
              <a:t>People</a:t>
            </a:r>
            <a:r>
              <a:rPr lang="cs-CZ" i="1" dirty="0"/>
              <a:t> are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sea</a:t>
            </a:r>
            <a:r>
              <a:rPr lang="cs-CZ" i="1" dirty="0"/>
              <a:t> in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rebels</a:t>
            </a:r>
            <a:r>
              <a:rPr lang="cs-CZ" i="1" dirty="0"/>
              <a:t> </a:t>
            </a:r>
            <a:r>
              <a:rPr lang="cs-CZ" i="1" dirty="0" err="1"/>
              <a:t>must</a:t>
            </a:r>
            <a:r>
              <a:rPr lang="cs-CZ" i="1" dirty="0"/>
              <a:t> </a:t>
            </a:r>
            <a:r>
              <a:rPr lang="cs-CZ" i="1" dirty="0" err="1"/>
              <a:t>swim</a:t>
            </a:r>
            <a:r>
              <a:rPr lang="cs-CZ" dirty="0"/>
              <a:t>.“</a:t>
            </a:r>
          </a:p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non-</a:t>
            </a:r>
            <a:r>
              <a:rPr lang="cs-CZ" dirty="0" err="1"/>
              <a:t>combatants</a:t>
            </a:r>
            <a:r>
              <a:rPr lang="cs-CZ" dirty="0"/>
              <a:t> to </a:t>
            </a:r>
            <a:r>
              <a:rPr lang="cs-CZ" dirty="0" err="1"/>
              <a:t>withhold</a:t>
            </a:r>
            <a:r>
              <a:rPr lang="cs-CZ" dirty="0"/>
              <a:t> </a:t>
            </a:r>
            <a:r>
              <a:rPr lang="cs-CZ" dirty="0" err="1"/>
              <a:t>infromation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counterinsurgents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34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Prediction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negative </a:t>
            </a:r>
            <a:r>
              <a:rPr lang="cs-CZ" dirty="0" err="1"/>
              <a:t>correlation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constraint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to </a:t>
            </a:r>
            <a:r>
              <a:rPr lang="cs-CZ" dirty="0" err="1"/>
              <a:t>which</a:t>
            </a:r>
            <a:r>
              <a:rPr lang="cs-CZ" dirty="0"/>
              <a:t> non-</a:t>
            </a:r>
            <a:r>
              <a:rPr lang="cs-CZ" dirty="0" err="1"/>
              <a:t>combatants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insurgents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governments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efforts</a:t>
            </a:r>
            <a:r>
              <a:rPr lang="cs-CZ" dirty="0"/>
              <a:t>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 but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by </a:t>
            </a:r>
            <a:r>
              <a:rPr lang="cs-CZ" dirty="0" err="1"/>
              <a:t>impeding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840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Districts</a:t>
            </a:r>
            <a:r>
              <a:rPr lang="cs-CZ" dirty="0"/>
              <a:t> in </a:t>
            </a:r>
            <a:r>
              <a:rPr lang="cs-CZ" dirty="0" err="1"/>
              <a:t>Iraq</a:t>
            </a:r>
            <a:r>
              <a:rPr lang="cs-CZ" dirty="0"/>
              <a:t> and </a:t>
            </a:r>
            <a:r>
              <a:rPr lang="cs-CZ" dirty="0" err="1"/>
              <a:t>provinces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Philippines</a:t>
            </a:r>
            <a:endParaRPr lang="cs-CZ" dirty="0"/>
          </a:p>
          <a:p>
            <a:pPr algn="just"/>
            <a:r>
              <a:rPr lang="cs-CZ" b="1" dirty="0" err="1"/>
              <a:t>Dependent</a:t>
            </a:r>
            <a:r>
              <a:rPr lang="cs-CZ" b="1" dirty="0"/>
              <a:t> </a:t>
            </a:r>
            <a:r>
              <a:rPr lang="cs-CZ" b="1" dirty="0" err="1"/>
              <a:t>variable</a:t>
            </a:r>
            <a:r>
              <a:rPr lang="cs-CZ" b="1" dirty="0"/>
              <a:t> </a:t>
            </a:r>
            <a:r>
              <a:rPr lang="cs-CZ" dirty="0"/>
              <a:t>– intensity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insurgent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attacks</a:t>
            </a:r>
            <a:r>
              <a:rPr lang="cs-CZ" dirty="0"/>
              <a:t> per capita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allies</a:t>
            </a:r>
            <a:endParaRPr lang="cs-CZ" dirty="0"/>
          </a:p>
          <a:p>
            <a:pPr algn="just"/>
            <a:r>
              <a:rPr lang="cs-CZ" b="1" dirty="0"/>
              <a:t>Independent </a:t>
            </a:r>
            <a:r>
              <a:rPr lang="cs-CZ" b="1" dirty="0" err="1"/>
              <a:t>variable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in </a:t>
            </a:r>
            <a:r>
              <a:rPr lang="cs-CZ" dirty="0" err="1"/>
              <a:t>Iraqi</a:t>
            </a:r>
            <a:r>
              <a:rPr lang="cs-CZ" dirty="0"/>
              <a:t> </a:t>
            </a:r>
            <a:r>
              <a:rPr lang="cs-CZ" dirty="0" err="1"/>
              <a:t>district</a:t>
            </a:r>
            <a:r>
              <a:rPr lang="cs-CZ" dirty="0"/>
              <a:t>/</a:t>
            </a:r>
            <a:r>
              <a:rPr lang="cs-CZ" dirty="0" err="1"/>
              <a:t>quarter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Philippine</a:t>
            </a:r>
            <a:r>
              <a:rPr lang="cs-CZ" dirty="0"/>
              <a:t> </a:t>
            </a:r>
            <a:r>
              <a:rPr lang="cs-CZ" dirty="0" err="1"/>
              <a:t>province</a:t>
            </a:r>
            <a:r>
              <a:rPr lang="cs-CZ" dirty="0"/>
              <a:t>/</a:t>
            </a:r>
            <a:r>
              <a:rPr lang="cs-CZ" dirty="0" err="1"/>
              <a:t>year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14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453</TotalTime>
  <Words>771</Words>
  <Application>Microsoft Office PowerPoint</Application>
  <PresentationFormat>Předvádění na obrazovce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Gill Sans MT</vt:lpstr>
      <vt:lpstr>Verdana</vt:lpstr>
      <vt:lpstr>Wingdings</vt:lpstr>
      <vt:lpstr>Wingdings 2</vt:lpstr>
      <vt:lpstr>Slunovrat</vt:lpstr>
      <vt:lpstr>Do Working Men Rebel? Insurgency and Unemployment in Iraq and the Philippines</vt:lpstr>
      <vt:lpstr>Introduction</vt:lpstr>
      <vt:lpstr>Hypothesis</vt:lpstr>
      <vt:lpstr>Results</vt:lpstr>
      <vt:lpstr>Opportunity-cost theory:</vt:lpstr>
      <vt:lpstr>Assumptions of Opportunity-Cost Theory: </vt:lpstr>
      <vt:lpstr>Heart-and-minds approach</vt:lpstr>
      <vt:lpstr>Prediction of a negative correlation</vt:lpstr>
      <vt:lpstr>Data</vt:lpstr>
      <vt:lpstr>Inter-findings</vt:lpstr>
      <vt:lpstr>Limitations of the research:</vt:lpstr>
      <vt:lpstr>Key findings</vt:lpstr>
      <vt:lpstr>Iraqi case: </vt:lpstr>
      <vt:lpstr>Summary: </vt:lpstr>
      <vt:lpstr>Why is this important? </vt:lpstr>
      <vt:lpstr>Critique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working men rebel? Insurgency and Unemployment in Iraq and the Philippines</dc:title>
  <dc:creator>Eva Beránková</dc:creator>
  <cp:lastModifiedBy>Eva Beránková</cp:lastModifiedBy>
  <cp:revision>29</cp:revision>
  <dcterms:created xsi:type="dcterms:W3CDTF">2016-03-13T16:01:29Z</dcterms:created>
  <dcterms:modified xsi:type="dcterms:W3CDTF">2016-04-04T13:55:11Z</dcterms:modified>
</cp:coreProperties>
</file>