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5" r:id="rId4"/>
    <p:sldId id="266" r:id="rId5"/>
    <p:sldId id="258" r:id="rId6"/>
    <p:sldId id="267" r:id="rId7"/>
    <p:sldId id="268" r:id="rId8"/>
    <p:sldId id="259" r:id="rId9"/>
    <p:sldId id="260" r:id="rId10"/>
    <p:sldId id="261" r:id="rId11"/>
    <p:sldId id="262" r:id="rId12"/>
    <p:sldId id="263" r:id="rId13"/>
    <p:sldId id="269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92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72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032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21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282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551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387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004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95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49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03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72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96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28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96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57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60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1A2929E-32A1-44A4-BC47-93A69418F04D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A3B3E52-7324-4EAC-878F-41AFEA6A2B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84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Economic Development, Inequality, War and State Violence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Wayne e. </a:t>
            </a:r>
            <a:r>
              <a:rPr lang="en-GB" dirty="0" err="1" smtClean="0"/>
              <a:t>nafziger</a:t>
            </a:r>
            <a:r>
              <a:rPr lang="en-GB" dirty="0" smtClean="0"/>
              <a:t> and </a:t>
            </a:r>
            <a:r>
              <a:rPr lang="en-GB" dirty="0" err="1" smtClean="0"/>
              <a:t>juha</a:t>
            </a:r>
            <a:r>
              <a:rPr lang="en-GB" dirty="0" smtClean="0"/>
              <a:t> </a:t>
            </a:r>
            <a:r>
              <a:rPr lang="en-GB" dirty="0" err="1" smtClean="0"/>
              <a:t>auvinen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340958" y="5499279"/>
            <a:ext cx="3773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Andrea </a:t>
            </a:r>
            <a:r>
              <a:rPr lang="en-GB" b="1" dirty="0" err="1" smtClean="0">
                <a:solidFill>
                  <a:schemeClr val="bg1"/>
                </a:solidFill>
              </a:rPr>
              <a:t>Bittnerová</a:t>
            </a:r>
            <a:r>
              <a:rPr lang="en-GB" b="1" dirty="0" smtClean="0">
                <a:solidFill>
                  <a:schemeClr val="bg1"/>
                </a:solidFill>
              </a:rPr>
              <a:t>, 397711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25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Oher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Military centrality</a:t>
            </a:r>
          </a:p>
          <a:p>
            <a:r>
              <a:rPr lang="en-GB" dirty="0" smtClean="0"/>
              <a:t>A strong military can overthrow either a democratic or authoritarian regime =&gt;political instability, humanitarian crises</a:t>
            </a:r>
          </a:p>
          <a:p>
            <a:r>
              <a:rPr lang="en-GB" dirty="0" smtClean="0"/>
              <a:t>Powerful armed forces = constant threat to civilian regimes</a:t>
            </a:r>
          </a:p>
          <a:p>
            <a:r>
              <a:rPr lang="en-GB" dirty="0" smtClean="0"/>
              <a:t>Regimes afraid to cut back military spending</a:t>
            </a:r>
          </a:p>
          <a:p>
            <a:r>
              <a:rPr lang="en-GB" b="1" dirty="0" smtClean="0"/>
              <a:t>Conflict tradition is an indicator of the legitimacy of political violence!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Strengthen military to save off threats from the opposition =&gt;heavy socioeconomic risks on the population =&gt;further discontent =&gt; risk of rebellion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1364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Ethnicity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Ethnicity is artificial</a:t>
            </a:r>
          </a:p>
          <a:p>
            <a:r>
              <a:rPr lang="en-GB" dirty="0" smtClean="0"/>
              <a:t>In many instances, ethnic antagonism emerges during a conflict rather than being the cause of the conflict!</a:t>
            </a:r>
          </a:p>
          <a:p>
            <a:r>
              <a:rPr lang="en-GB" dirty="0" smtClean="0"/>
              <a:t>Ethnic grievance is actively manufactured by the rebel organizations as a necessary way  of motivating its forces</a:t>
            </a:r>
          </a:p>
          <a:p>
            <a:pPr marL="0" indent="0">
              <a:buNone/>
            </a:pPr>
            <a:r>
              <a:rPr lang="en-GB" dirty="0" smtClean="0"/>
              <a:t>=&gt;where conflicts occur in ethnically diverse societies, they will look and sound as though they were caused by ethnic hatreds</a:t>
            </a:r>
          </a:p>
          <a:p>
            <a:pPr marL="0" indent="0">
              <a:buNone/>
            </a:pPr>
            <a:r>
              <a:rPr lang="en-GB" dirty="0" smtClean="0"/>
              <a:t>=&gt;the parties to the conflict have used the discourse of group hatred to build fighting organizations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17091" cy="3951846"/>
          </a:xfrm>
        </p:spPr>
        <p:txBody>
          <a:bodyPr>
            <a:normAutofit/>
          </a:bodyPr>
          <a:lstStyle/>
          <a:p>
            <a:r>
              <a:rPr lang="en-GB" dirty="0" smtClean="0"/>
              <a:t>Third World states, together with the international community, must strengthen and restructure the political economy of poor and weak states</a:t>
            </a:r>
          </a:p>
          <a:p>
            <a:r>
              <a:rPr lang="en-GB" dirty="0" smtClean="0"/>
              <a:t>Economic and political changes needed:</a:t>
            </a:r>
          </a:p>
          <a:p>
            <a:pPr lvl="1"/>
            <a:r>
              <a:rPr lang="en-GB" dirty="0" smtClean="0"/>
              <a:t>Development of a legal system</a:t>
            </a:r>
          </a:p>
          <a:p>
            <a:pPr lvl="1"/>
            <a:r>
              <a:rPr lang="en-GB" dirty="0" smtClean="0"/>
              <a:t>Enhanced financial institutions</a:t>
            </a:r>
          </a:p>
          <a:p>
            <a:pPr lvl="1"/>
            <a:r>
              <a:rPr lang="en-GB" dirty="0" smtClean="0"/>
              <a:t>Increased taxing capacity</a:t>
            </a:r>
          </a:p>
          <a:p>
            <a:pPr lvl="1"/>
            <a:r>
              <a:rPr lang="en-GB" dirty="0" smtClean="0"/>
              <a:t>Greater investment in basic education and other forms of social capital</a:t>
            </a:r>
          </a:p>
          <a:p>
            <a:pPr lvl="1"/>
            <a:r>
              <a:rPr lang="en-GB" dirty="0" smtClean="0"/>
              <a:t>Well-functioning resource and exchange markets</a:t>
            </a:r>
          </a:p>
          <a:p>
            <a:pPr lvl="1"/>
            <a:r>
              <a:rPr lang="en-GB" dirty="0" smtClean="0"/>
              <a:t>Programs to target weaker segments of the population</a:t>
            </a:r>
          </a:p>
          <a:p>
            <a:pPr lvl="1"/>
            <a:r>
              <a:rPr lang="en-GB" dirty="0" smtClean="0"/>
              <a:t>Democratic institutions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92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Industrialized countries and international agencies bear substantial responsibility for modifying the international  economic order</a:t>
            </a:r>
          </a:p>
          <a:p>
            <a:r>
              <a:rPr lang="en-GB" dirty="0" smtClean="0"/>
              <a:t>What can they do to help?</a:t>
            </a:r>
          </a:p>
          <a:p>
            <a:pPr lvl="1"/>
            <a:r>
              <a:rPr lang="en-GB" dirty="0" smtClean="0"/>
              <a:t>Shift in the goals and openness of IMF and WB</a:t>
            </a:r>
          </a:p>
          <a:p>
            <a:pPr lvl="1"/>
            <a:r>
              <a:rPr lang="en-GB" dirty="0" smtClean="0"/>
              <a:t>Restructuring of the international economic system for trade and capital flows</a:t>
            </a:r>
          </a:p>
          <a:p>
            <a:pPr lvl="1"/>
            <a:r>
              <a:rPr lang="en-GB" dirty="0" smtClean="0"/>
              <a:t>Opening of rich countries’ markets</a:t>
            </a:r>
          </a:p>
          <a:p>
            <a:pPr lvl="1"/>
            <a:r>
              <a:rPr lang="en-GB" dirty="0" smtClean="0"/>
              <a:t>More technological transfer by foreign companies</a:t>
            </a:r>
          </a:p>
          <a:p>
            <a:pPr lvl="1"/>
            <a:r>
              <a:rPr lang="en-GB" dirty="0" smtClean="0"/>
              <a:t>Bilateral donors and international agencies</a:t>
            </a:r>
          </a:p>
          <a:p>
            <a:pPr lvl="1"/>
            <a:r>
              <a:rPr lang="en-GB" dirty="0" smtClean="0"/>
              <a:t>Greater coherence of aid programs</a:t>
            </a:r>
          </a:p>
          <a:p>
            <a:pPr lvl="1"/>
            <a:r>
              <a:rPr lang="en-GB" dirty="0" smtClean="0"/>
              <a:t>Increased international funding to food crises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4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reflection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Overall understandable, a lot of known </a:t>
            </a:r>
            <a:r>
              <a:rPr lang="en-GB" dirty="0" smtClean="0"/>
              <a:t>and logical information</a:t>
            </a:r>
          </a:p>
          <a:p>
            <a:r>
              <a:rPr lang="en-GB" dirty="0" smtClean="0"/>
              <a:t>A recommendation in the conclusion</a:t>
            </a:r>
          </a:p>
          <a:p>
            <a:r>
              <a:rPr lang="en-GB" dirty="0" smtClean="0"/>
              <a:t>Many case studies</a:t>
            </a:r>
          </a:p>
          <a:p>
            <a:endParaRPr lang="en-GB" dirty="0"/>
          </a:p>
          <a:p>
            <a:r>
              <a:rPr lang="en-GB" dirty="0"/>
              <a:t>All the main points mentioned in the </a:t>
            </a:r>
            <a:r>
              <a:rPr lang="en-GB" dirty="0" smtClean="0"/>
              <a:t>conclusion</a:t>
            </a:r>
          </a:p>
          <a:p>
            <a:r>
              <a:rPr lang="en-GB" dirty="0" smtClean="0"/>
              <a:t>Methodology not so </a:t>
            </a:r>
            <a:r>
              <a:rPr lang="en-GB" dirty="0" smtClean="0"/>
              <a:t>clear (research based on 13 case studies 1980-2000    x different authors)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404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Aim:</a:t>
            </a:r>
            <a:r>
              <a:rPr lang="en-GB" dirty="0" smtClean="0"/>
              <a:t> how various factors within the political economy lead to humanitarian emergencies characterized by war, state violence, and refugee displacement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Areas of interest:</a:t>
            </a:r>
          </a:p>
          <a:p>
            <a:pPr lvl="1"/>
            <a:r>
              <a:rPr lang="en-GB" dirty="0" smtClean="0"/>
              <a:t>Stagnation and decline in incomes</a:t>
            </a:r>
          </a:p>
          <a:p>
            <a:pPr lvl="1"/>
            <a:r>
              <a:rPr lang="en-GB" dirty="0" smtClean="0"/>
              <a:t>Income inequality</a:t>
            </a:r>
          </a:p>
          <a:p>
            <a:pPr lvl="1"/>
            <a:r>
              <a:rPr lang="en-GB" dirty="0" smtClean="0"/>
              <a:t>Competition for natural resources</a:t>
            </a:r>
          </a:p>
          <a:p>
            <a:pPr lvl="1"/>
            <a:r>
              <a:rPr lang="en-GB" dirty="0" smtClean="0"/>
              <a:t>Other factors</a:t>
            </a:r>
          </a:p>
          <a:p>
            <a:pPr lvl="1"/>
            <a:r>
              <a:rPr lang="en-GB" dirty="0" smtClean="0"/>
              <a:t>Ethnicity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1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Concepts:</a:t>
            </a:r>
          </a:p>
          <a:p>
            <a:pPr lvl="1"/>
            <a:r>
              <a:rPr lang="en-GB" dirty="0" smtClean="0"/>
              <a:t>Economic stagnation</a:t>
            </a:r>
          </a:p>
          <a:p>
            <a:pPr lvl="1"/>
            <a:r>
              <a:rPr lang="en-GB" dirty="0" smtClean="0"/>
              <a:t>Political decay</a:t>
            </a:r>
          </a:p>
          <a:p>
            <a:pPr lvl="1"/>
            <a:r>
              <a:rPr lang="en-GB" dirty="0" smtClean="0"/>
              <a:t>Deadly political violence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b="1" dirty="0" smtClean="0"/>
              <a:t>Economic and political factors =&gt; WAR =&gt; adverse effect on economic growth and political development</a:t>
            </a:r>
          </a:p>
          <a:p>
            <a:pPr marL="457200" lvl="1" indent="0">
              <a:buNone/>
            </a:pPr>
            <a:endParaRPr lang="en-GB" b="1" dirty="0"/>
          </a:p>
          <a:p>
            <a:pPr marL="457200" lvl="1" indent="0">
              <a:buNone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76064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III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Economic factors</a:t>
            </a:r>
          </a:p>
          <a:p>
            <a:pPr lvl="1"/>
            <a:r>
              <a:rPr lang="en-GB" dirty="0"/>
              <a:t>Stagnation and decline in real GDP</a:t>
            </a:r>
          </a:p>
          <a:p>
            <a:pPr lvl="1"/>
            <a:r>
              <a:rPr lang="en-GB" dirty="0"/>
              <a:t>High income inequality</a:t>
            </a:r>
          </a:p>
          <a:p>
            <a:pPr lvl="1"/>
            <a:r>
              <a:rPr lang="en-GB" dirty="0"/>
              <a:t>High ratio of military expenditures to national income</a:t>
            </a:r>
          </a:p>
          <a:p>
            <a:pPr lvl="1"/>
            <a:r>
              <a:rPr lang="en-GB" dirty="0"/>
              <a:t>Tradition of violent conflict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Political factors</a:t>
            </a:r>
          </a:p>
          <a:p>
            <a:pPr lvl="1"/>
            <a:r>
              <a:rPr lang="en-GB" dirty="0" smtClean="0"/>
              <a:t>Predatory rule</a:t>
            </a:r>
          </a:p>
          <a:p>
            <a:pPr lvl="1"/>
            <a:r>
              <a:rPr lang="en-GB" dirty="0" smtClean="0"/>
              <a:t>Authoritarianism</a:t>
            </a:r>
          </a:p>
          <a:p>
            <a:pPr lvl="1"/>
            <a:r>
              <a:rPr lang="en-GB" dirty="0" smtClean="0"/>
              <a:t>State decay and collapse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42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Stagnation and decline in incomes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Low and middle-income countries</a:t>
            </a:r>
          </a:p>
          <a:p>
            <a:pPr marL="742950" lvl="2" indent="-342900"/>
            <a:r>
              <a:rPr lang="en-GB" dirty="0"/>
              <a:t>Weak or </a:t>
            </a:r>
            <a:r>
              <a:rPr lang="en-GB" dirty="0" smtClean="0"/>
              <a:t>failing</a:t>
            </a:r>
          </a:p>
          <a:p>
            <a:r>
              <a:rPr lang="en-GB" dirty="0" smtClean="0"/>
              <a:t>Stagnation in real GDP (+trade deficit and growing external debt)</a:t>
            </a:r>
          </a:p>
          <a:p>
            <a:r>
              <a:rPr lang="en-GB" dirty="0" smtClean="0"/>
              <a:t>Breakdown in law and public services</a:t>
            </a:r>
          </a:p>
          <a:p>
            <a:r>
              <a:rPr lang="en-GB" dirty="0" smtClean="0"/>
              <a:t>Inequality</a:t>
            </a:r>
          </a:p>
          <a:p>
            <a:pPr lvl="1"/>
            <a:r>
              <a:rPr lang="en-GB" dirty="0" smtClean="0"/>
              <a:t>Vertical (class)</a:t>
            </a:r>
          </a:p>
          <a:p>
            <a:pPr lvl="1"/>
            <a:r>
              <a:rPr lang="en-GB" dirty="0" smtClean="0"/>
              <a:t>Horizontal (regional or communal)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0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Stagnation and decline in incomes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dirty="0" smtClean="0"/>
              <a:t>relative </a:t>
            </a:r>
            <a:r>
              <a:rPr lang="en-GB" dirty="0"/>
              <a:t>deprivation =&gt; </a:t>
            </a:r>
            <a:endParaRPr lang="en-GB" dirty="0" smtClean="0"/>
          </a:p>
          <a:p>
            <a:pPr marL="0" lvl="1" indent="0">
              <a:buNone/>
            </a:pPr>
            <a:r>
              <a:rPr lang="en-GB" dirty="0" smtClean="0"/>
              <a:t>social </a:t>
            </a:r>
            <a:r>
              <a:rPr lang="en-GB" dirty="0"/>
              <a:t>discontent </a:t>
            </a:r>
            <a:r>
              <a:rPr lang="en-GB" dirty="0" smtClean="0"/>
              <a:t>=&gt;</a:t>
            </a:r>
          </a:p>
          <a:p>
            <a:pPr marL="0" lvl="1" indent="0">
              <a:buNone/>
            </a:pPr>
            <a:r>
              <a:rPr lang="en-GB" dirty="0" smtClean="0"/>
              <a:t>motivation </a:t>
            </a:r>
            <a:r>
              <a:rPr lang="en-GB" dirty="0"/>
              <a:t>for collective </a:t>
            </a:r>
            <a:r>
              <a:rPr lang="en-GB" dirty="0" smtClean="0"/>
              <a:t>violence</a:t>
            </a:r>
          </a:p>
          <a:p>
            <a:pPr marL="342900" lvl="1" indent="-342900" algn="ctr"/>
            <a:r>
              <a:rPr lang="en-GB" b="1" dirty="0" smtClean="0"/>
              <a:t>WAR AND VIOLENCE</a:t>
            </a:r>
            <a:endParaRPr lang="en-GB" b="1" dirty="0"/>
          </a:p>
          <a:p>
            <a:pPr marL="0" lvl="1" indent="0">
              <a:buNone/>
            </a:pPr>
            <a:r>
              <a:rPr lang="en-GB" dirty="0" smtClean="0"/>
              <a:t>=&gt;social disruption</a:t>
            </a:r>
          </a:p>
          <a:p>
            <a:pPr marL="0" lvl="1" indent="0">
              <a:buNone/>
            </a:pPr>
            <a:r>
              <a:rPr lang="en-GB" dirty="0" smtClean="0"/>
              <a:t>=&gt;political instability</a:t>
            </a:r>
          </a:p>
          <a:p>
            <a:pPr marL="0" lvl="1" indent="0">
              <a:buNone/>
            </a:pPr>
            <a:r>
              <a:rPr lang="en-GB" dirty="0" smtClean="0"/>
              <a:t>=&gt;undermining economic activity</a:t>
            </a:r>
          </a:p>
          <a:p>
            <a:pPr marL="0" lvl="1" indent="0">
              <a:buNone/>
            </a:pPr>
            <a:r>
              <a:rPr lang="en-GB" dirty="0" smtClean="0"/>
              <a:t>=&gt;spreading hunger and disease</a:t>
            </a:r>
          </a:p>
          <a:p>
            <a:pPr marL="0" lvl="1" indent="0">
              <a:buNone/>
            </a:pPr>
            <a:r>
              <a:rPr lang="en-GB" dirty="0" smtClean="0"/>
              <a:t>=&gt;fuelling refugee flows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3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Stagnation and decline in incomes III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Only a portion of violence results from insurgent action</a:t>
            </a:r>
          </a:p>
          <a:p>
            <a:r>
              <a:rPr lang="en-GB" dirty="0" smtClean="0"/>
              <a:t>Policies of governing elites are at the root of most humanitarian emergencies</a:t>
            </a:r>
          </a:p>
          <a:p>
            <a:pPr marL="742950" lvl="2" indent="-342900"/>
            <a:r>
              <a:rPr lang="en-GB" dirty="0"/>
              <a:t>E. g. direct violence or withholding </a:t>
            </a:r>
            <a:r>
              <a:rPr lang="en-GB" dirty="0" smtClean="0"/>
              <a:t>food</a:t>
            </a:r>
          </a:p>
          <a:p>
            <a:r>
              <a:rPr lang="en-GB" dirty="0" smtClean="0"/>
              <a:t>Case study: Africa</a:t>
            </a:r>
          </a:p>
          <a:p>
            <a:pPr lvl="1"/>
            <a:r>
              <a:rPr lang="en-GB" dirty="0" smtClean="0"/>
              <a:t>Negative per capita growth in the 1970s and 1980s</a:t>
            </a:r>
          </a:p>
          <a:p>
            <a:pPr lvl="1"/>
            <a:r>
              <a:rPr lang="en-GB" dirty="0" smtClean="0"/>
              <a:t>Virtual stagnation in the 1990s</a:t>
            </a:r>
          </a:p>
          <a:p>
            <a:pPr marL="457200" lvl="1" indent="0">
              <a:buNone/>
            </a:pPr>
            <a:r>
              <a:rPr lang="en-GB" dirty="0" smtClean="0"/>
              <a:t>=&gt;intrastate political conflict and humanitarian emergencies</a:t>
            </a:r>
          </a:p>
          <a:p>
            <a:pPr marL="457200" lvl="1" indent="0">
              <a:buNone/>
            </a:pPr>
            <a:r>
              <a:rPr lang="en-GB" dirty="0" smtClean="0"/>
              <a:t>=&gt;highest death rates from wars</a:t>
            </a:r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4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Income inequality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Policies of predatory and authoritarian rules</a:t>
            </a:r>
          </a:p>
          <a:p>
            <a:r>
              <a:rPr lang="en-GB" dirty="0" smtClean="0"/>
              <a:t>Severe social tensions may even arise under conditions of positive growth</a:t>
            </a:r>
          </a:p>
          <a:p>
            <a:r>
              <a:rPr lang="en-GB" dirty="0" smtClean="0"/>
              <a:t>Influence:</a:t>
            </a:r>
          </a:p>
          <a:p>
            <a:pPr lvl="1"/>
            <a:r>
              <a:rPr lang="en-GB" dirty="0" smtClean="0"/>
              <a:t>Historical legacies of discrimination (colonialism)</a:t>
            </a:r>
          </a:p>
          <a:p>
            <a:pPr lvl="1"/>
            <a:r>
              <a:rPr lang="en-GB" dirty="0" smtClean="0"/>
              <a:t>Distributing land and other assets</a:t>
            </a:r>
          </a:p>
          <a:p>
            <a:pPr lvl="1"/>
            <a:r>
              <a:rPr lang="en-GB" dirty="0" smtClean="0"/>
              <a:t>Taxation</a:t>
            </a:r>
          </a:p>
          <a:p>
            <a:pPr lvl="1"/>
            <a:r>
              <a:rPr lang="en-GB" dirty="0" smtClean="0"/>
              <a:t>Benefits of public expenditure</a:t>
            </a:r>
          </a:p>
          <a:p>
            <a:pPr lvl="1"/>
            <a:r>
              <a:rPr lang="en-GB" dirty="0" smtClean="0"/>
              <a:t>Regional and ethnic economic competition (education and employment differentials)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48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Competition for natural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Possession of primary commodities (especially exports – agricultural, mineral) increases the occurrence and duration of civil war</a:t>
            </a:r>
          </a:p>
          <a:p>
            <a:r>
              <a:rPr lang="en-GB" dirty="0" smtClean="0"/>
              <a:t>The higher the per capita availability…of mineral wealth, the greater the incidence of conflict</a:t>
            </a:r>
          </a:p>
          <a:p>
            <a:r>
              <a:rPr lang="en-GB" dirty="0" smtClean="0"/>
              <a:t>Rulers and </a:t>
            </a:r>
            <a:r>
              <a:rPr lang="en-GB" dirty="0" smtClean="0"/>
              <a:t>warlords </a:t>
            </a:r>
            <a:r>
              <a:rPr lang="en-GB" dirty="0" smtClean="0"/>
              <a:t>use exclusive contracts with foreign firms for diamonds and other minerals to regularize sources of revenue</a:t>
            </a:r>
          </a:p>
          <a:p>
            <a:r>
              <a:rPr lang="en-GB" dirty="0" smtClean="0"/>
              <a:t>In weak or failed state =&gt;warlords and traders more likely to profit from violence and war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3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306</TotalTime>
  <Words>728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 Boardroom</vt:lpstr>
      <vt:lpstr>Economic Development, Inequality, War and State Violence</vt:lpstr>
      <vt:lpstr>Introduction I</vt:lpstr>
      <vt:lpstr>Introduction II</vt:lpstr>
      <vt:lpstr>Introduction III</vt:lpstr>
      <vt:lpstr>Stagnation and decline in incomes I</vt:lpstr>
      <vt:lpstr>Stagnation and decline in incomes II</vt:lpstr>
      <vt:lpstr>Stagnation and decline in incomes III</vt:lpstr>
      <vt:lpstr>Income inequality</vt:lpstr>
      <vt:lpstr>Competition for natural resources</vt:lpstr>
      <vt:lpstr>Oher factors</vt:lpstr>
      <vt:lpstr>Ethnicity</vt:lpstr>
      <vt:lpstr>Conclusion I</vt:lpstr>
      <vt:lpstr>Conclusion II</vt:lpstr>
      <vt:lpstr>Critical reflection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</dc:creator>
  <cp:lastModifiedBy>Andy</cp:lastModifiedBy>
  <cp:revision>26</cp:revision>
  <dcterms:created xsi:type="dcterms:W3CDTF">2016-03-13T08:16:50Z</dcterms:created>
  <dcterms:modified xsi:type="dcterms:W3CDTF">2016-03-13T22:10:44Z</dcterms:modified>
</cp:coreProperties>
</file>