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D6CE724-6AD6-4F87-AAED-ADDE4D04A599}" type="datetimeFigureOut">
              <a:rPr lang="sr-Latn-CS" smtClean="0"/>
              <a:pPr/>
              <a:t>18.4.2016</a:t>
            </a:fld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A233CB9-CA69-4997-BC57-20CB30F4944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HOW ‘’FREE’’ IS FREE RIDING IN CIVIL WARS?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681434"/>
          </a:xfrm>
        </p:spPr>
        <p:txBody>
          <a:bodyPr>
            <a:normAutofit/>
          </a:bodyPr>
          <a:lstStyle/>
          <a:p>
            <a:r>
              <a:rPr lang="hr-HR" dirty="0" err="1" smtClean="0"/>
              <a:t>Violence</a:t>
            </a:r>
            <a:r>
              <a:rPr lang="hr-HR" dirty="0" smtClean="0"/>
              <a:t>, </a:t>
            </a:r>
            <a:r>
              <a:rPr lang="hr-HR" dirty="0" err="1" smtClean="0"/>
              <a:t>Insurgency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Problem</a:t>
            </a:r>
          </a:p>
          <a:p>
            <a:endParaRPr lang="hr-HR" dirty="0" smtClean="0"/>
          </a:p>
          <a:p>
            <a:r>
              <a:rPr lang="hr-HR" dirty="0" err="1" smtClean="0"/>
              <a:t>By</a:t>
            </a:r>
            <a:r>
              <a:rPr lang="hr-HR" dirty="0" smtClean="0"/>
              <a:t> STATHIS N. KALYVAS </a:t>
            </a:r>
            <a:r>
              <a:rPr lang="hr-HR" dirty="0" err="1" smtClean="0"/>
              <a:t>and</a:t>
            </a:r>
            <a:r>
              <a:rPr lang="hr-HR" dirty="0" smtClean="0"/>
              <a:t> MATTHEW ADAM KOCHER</a:t>
            </a:r>
          </a:p>
          <a:p>
            <a:endParaRPr lang="hr-HR" dirty="0" smtClean="0"/>
          </a:p>
          <a:p>
            <a:r>
              <a:rPr lang="hr-HR" dirty="0" smtClean="0"/>
              <a:t>Lea </a:t>
            </a:r>
            <a:r>
              <a:rPr lang="hr-HR" dirty="0" err="1" smtClean="0"/>
              <a:t>Štranjgar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VICTIMS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Total </a:t>
            </a:r>
            <a:r>
              <a:rPr lang="hr-HR" dirty="0" err="1" smtClean="0"/>
              <a:t>rural</a:t>
            </a:r>
            <a:r>
              <a:rPr lang="hr-HR" dirty="0" smtClean="0"/>
              <a:t> </a:t>
            </a:r>
            <a:r>
              <a:rPr lang="hr-HR" dirty="0" err="1" smtClean="0"/>
              <a:t>civilian</a:t>
            </a:r>
            <a:r>
              <a:rPr lang="hr-HR" dirty="0" smtClean="0"/>
              <a:t> </a:t>
            </a:r>
            <a:r>
              <a:rPr lang="hr-HR" dirty="0" err="1" smtClean="0"/>
              <a:t>population</a:t>
            </a:r>
            <a:r>
              <a:rPr lang="hr-HR" dirty="0" smtClean="0"/>
              <a:t> – 45, 140 </a:t>
            </a:r>
          </a:p>
          <a:p>
            <a:r>
              <a:rPr lang="hr-HR" dirty="0" err="1" smtClean="0"/>
              <a:t>Estimate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military</a:t>
            </a:r>
            <a:r>
              <a:rPr lang="hr-HR" dirty="0" smtClean="0"/>
              <a:t>-age </a:t>
            </a:r>
            <a:r>
              <a:rPr lang="hr-HR" dirty="0" err="1" smtClean="0"/>
              <a:t>men</a:t>
            </a:r>
            <a:r>
              <a:rPr lang="hr-HR" dirty="0" smtClean="0"/>
              <a:t> -13,542</a:t>
            </a:r>
          </a:p>
          <a:p>
            <a:endParaRPr lang="hr-HR" dirty="0" smtClean="0"/>
          </a:p>
          <a:p>
            <a:r>
              <a:rPr lang="hr-HR" dirty="0" err="1" smtClean="0"/>
              <a:t>Estimate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local</a:t>
            </a:r>
            <a:r>
              <a:rPr lang="hr-HR" dirty="0" smtClean="0"/>
              <a:t> </a:t>
            </a:r>
            <a:r>
              <a:rPr lang="hr-HR" dirty="0" err="1" smtClean="0"/>
              <a:t>rebel</a:t>
            </a:r>
            <a:r>
              <a:rPr lang="hr-HR" dirty="0" smtClean="0"/>
              <a:t> </a:t>
            </a:r>
            <a:r>
              <a:rPr lang="hr-HR" dirty="0" err="1" smtClean="0"/>
              <a:t>combatant</a:t>
            </a:r>
            <a:r>
              <a:rPr lang="hr-HR" dirty="0" smtClean="0"/>
              <a:t> – 500</a:t>
            </a:r>
          </a:p>
          <a:p>
            <a:r>
              <a:rPr lang="hr-HR" dirty="0" err="1" smtClean="0"/>
              <a:t>Estimate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local</a:t>
            </a:r>
            <a:r>
              <a:rPr lang="hr-HR" dirty="0" smtClean="0"/>
              <a:t> </a:t>
            </a:r>
            <a:r>
              <a:rPr lang="hr-HR" dirty="0" err="1" smtClean="0"/>
              <a:t>militia</a:t>
            </a:r>
            <a:r>
              <a:rPr lang="hr-HR" dirty="0" smtClean="0"/>
              <a:t> </a:t>
            </a:r>
            <a:r>
              <a:rPr lang="hr-HR" dirty="0" err="1" smtClean="0"/>
              <a:t>combatants</a:t>
            </a:r>
            <a:r>
              <a:rPr lang="hr-HR" dirty="0" smtClean="0"/>
              <a:t> - 300</a:t>
            </a:r>
          </a:p>
          <a:p>
            <a:r>
              <a:rPr lang="hr-HR" dirty="0" smtClean="0"/>
              <a:t>Male </a:t>
            </a:r>
            <a:r>
              <a:rPr lang="hr-HR" dirty="0" err="1" smtClean="0"/>
              <a:t>victims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militiamen</a:t>
            </a:r>
            <a:r>
              <a:rPr lang="hr-HR" dirty="0" smtClean="0"/>
              <a:t>/</a:t>
            </a:r>
            <a:r>
              <a:rPr lang="hr-HR" dirty="0" err="1" smtClean="0"/>
              <a:t>Germans</a:t>
            </a:r>
            <a:r>
              <a:rPr lang="hr-HR" dirty="0" smtClean="0"/>
              <a:t> - </a:t>
            </a:r>
            <a:r>
              <a:rPr lang="hr-HR" b="1" dirty="0" smtClean="0"/>
              <a:t>318</a:t>
            </a:r>
          </a:p>
          <a:p>
            <a:r>
              <a:rPr lang="hr-HR" dirty="0" err="1" smtClean="0"/>
              <a:t>Local</a:t>
            </a:r>
            <a:r>
              <a:rPr lang="hr-HR" dirty="0" smtClean="0"/>
              <a:t> </a:t>
            </a:r>
            <a:r>
              <a:rPr lang="hr-HR" dirty="0" err="1" smtClean="0"/>
              <a:t>rebels</a:t>
            </a:r>
            <a:r>
              <a:rPr lang="hr-HR" dirty="0" smtClean="0"/>
              <a:t> </a:t>
            </a:r>
            <a:r>
              <a:rPr lang="hr-HR" dirty="0" err="1" smtClean="0"/>
              <a:t>killed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– </a:t>
            </a:r>
            <a:r>
              <a:rPr lang="hr-HR" b="1" dirty="0" smtClean="0"/>
              <a:t>20</a:t>
            </a:r>
          </a:p>
          <a:p>
            <a:endParaRPr lang="hr-HR" dirty="0" smtClean="0"/>
          </a:p>
          <a:p>
            <a:r>
              <a:rPr lang="hr-HR" dirty="0" err="1" smtClean="0"/>
              <a:t>Civilian</a:t>
            </a:r>
            <a:r>
              <a:rPr lang="hr-HR" dirty="0" smtClean="0"/>
              <a:t> </a:t>
            </a:r>
            <a:r>
              <a:rPr lang="hr-HR" dirty="0" err="1" smtClean="0"/>
              <a:t>victims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rebel</a:t>
            </a:r>
            <a:r>
              <a:rPr lang="hr-HR" dirty="0" smtClean="0"/>
              <a:t> </a:t>
            </a:r>
            <a:r>
              <a:rPr lang="hr-HR" dirty="0" err="1" smtClean="0"/>
              <a:t>violence</a:t>
            </a:r>
            <a:r>
              <a:rPr lang="hr-HR" dirty="0" smtClean="0"/>
              <a:t> – </a:t>
            </a:r>
            <a:r>
              <a:rPr lang="hr-HR" b="1" dirty="0" smtClean="0"/>
              <a:t>353</a:t>
            </a:r>
          </a:p>
          <a:p>
            <a:endParaRPr lang="hr-HR" dirty="0" smtClean="0"/>
          </a:p>
          <a:p>
            <a:r>
              <a:rPr lang="hr-HR" dirty="0" smtClean="0"/>
              <a:t>A </a:t>
            </a:r>
            <a:r>
              <a:rPr lang="hr-HR" dirty="0" err="1" smtClean="0"/>
              <a:t>civilian</a:t>
            </a:r>
            <a:r>
              <a:rPr lang="hr-HR" dirty="0" smtClean="0"/>
              <a:t> </a:t>
            </a:r>
            <a:r>
              <a:rPr lang="hr-HR" dirty="0" err="1" smtClean="0"/>
              <a:t>man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military</a:t>
            </a:r>
            <a:r>
              <a:rPr lang="hr-HR" dirty="0" smtClean="0"/>
              <a:t> age </a:t>
            </a:r>
            <a:r>
              <a:rPr lang="hr-HR" dirty="0" err="1" smtClean="0"/>
              <a:t>was</a:t>
            </a:r>
            <a:r>
              <a:rPr lang="hr-HR" dirty="0" smtClean="0"/>
              <a:t> more </a:t>
            </a:r>
            <a:r>
              <a:rPr lang="hr-HR" dirty="0" err="1" smtClean="0"/>
              <a:t>likely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killed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one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sides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actual</a:t>
            </a:r>
            <a:r>
              <a:rPr lang="hr-HR" dirty="0" smtClean="0"/>
              <a:t> </a:t>
            </a:r>
            <a:r>
              <a:rPr lang="hr-HR" dirty="0" err="1" smtClean="0"/>
              <a:t>combatant</a:t>
            </a:r>
            <a:r>
              <a:rPr lang="hr-HR" dirty="0" smtClean="0"/>
              <a:t> </a:t>
            </a:r>
            <a:r>
              <a:rPr lang="hr-HR" dirty="0" smtClean="0">
                <a:sym typeface="Wingdings" pitchFamily="2" charset="2"/>
              </a:rPr>
              <a:t> it </a:t>
            </a:r>
            <a:r>
              <a:rPr lang="hr-HR" dirty="0" err="1" smtClean="0">
                <a:sym typeface="Wingdings" pitchFamily="2" charset="2"/>
              </a:rPr>
              <a:t>was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safer</a:t>
            </a:r>
            <a:r>
              <a:rPr lang="hr-HR" dirty="0" smtClean="0">
                <a:sym typeface="Wingdings" pitchFamily="2" charset="2"/>
              </a:rPr>
              <a:t> to </a:t>
            </a:r>
            <a:r>
              <a:rPr lang="hr-HR" dirty="0" err="1" smtClean="0">
                <a:sym typeface="Wingdings" pitchFamily="2" charset="2"/>
              </a:rPr>
              <a:t>be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combatant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than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civilian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CONCLUSION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Free</a:t>
            </a:r>
            <a:r>
              <a:rPr lang="hr-HR" dirty="0" smtClean="0"/>
              <a:t> </a:t>
            </a:r>
            <a:r>
              <a:rPr lang="hr-HR" dirty="0" err="1" smtClean="0"/>
              <a:t>riding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civil </a:t>
            </a:r>
            <a:r>
              <a:rPr lang="hr-HR" dirty="0" err="1" smtClean="0"/>
              <a:t>wars</a:t>
            </a:r>
            <a:r>
              <a:rPr lang="hr-HR" dirty="0" smtClean="0"/>
              <a:t> is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attractive</a:t>
            </a:r>
            <a:r>
              <a:rPr lang="hr-HR" dirty="0" smtClean="0"/>
              <a:t> </a:t>
            </a:r>
            <a:r>
              <a:rPr lang="hr-HR" dirty="0" err="1" smtClean="0"/>
              <a:t>option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term</a:t>
            </a:r>
            <a:r>
              <a:rPr lang="hr-HR" dirty="0" smtClean="0"/>
              <a:t> </a:t>
            </a:r>
            <a:r>
              <a:rPr lang="hr-HR" dirty="0" err="1" smtClean="0"/>
              <a:t>implies</a:t>
            </a:r>
            <a:endParaRPr lang="hr-HR" dirty="0" smtClean="0"/>
          </a:p>
          <a:p>
            <a:r>
              <a:rPr lang="hr-HR" dirty="0" err="1" smtClean="0"/>
              <a:t>Sometimes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real </a:t>
            </a:r>
            <a:r>
              <a:rPr lang="hr-HR" dirty="0" err="1" smtClean="0"/>
              <a:t>puzzle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civil </a:t>
            </a:r>
            <a:r>
              <a:rPr lang="hr-HR" dirty="0" err="1" smtClean="0"/>
              <a:t>wars</a:t>
            </a:r>
            <a:r>
              <a:rPr lang="hr-HR" dirty="0" smtClean="0"/>
              <a:t> is </a:t>
            </a:r>
            <a:r>
              <a:rPr lang="hr-HR" dirty="0" err="1" smtClean="0"/>
              <a:t>nonparticipation</a:t>
            </a:r>
            <a:r>
              <a:rPr lang="hr-HR" dirty="0" smtClean="0"/>
              <a:t> </a:t>
            </a:r>
            <a:r>
              <a:rPr lang="hr-HR" dirty="0" err="1" smtClean="0"/>
              <a:t>rather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endParaRPr lang="hr-HR" dirty="0" smtClean="0"/>
          </a:p>
          <a:p>
            <a:r>
              <a:rPr lang="hr-HR" dirty="0" err="1" smtClean="0"/>
              <a:t>Recruitment</a:t>
            </a:r>
            <a:r>
              <a:rPr lang="hr-HR" dirty="0" smtClean="0"/>
              <a:t> </a:t>
            </a:r>
            <a:r>
              <a:rPr lang="hr-HR" dirty="0" err="1" smtClean="0"/>
              <a:t>increases</a:t>
            </a:r>
            <a:r>
              <a:rPr lang="hr-HR" dirty="0" smtClean="0"/>
              <a:t> </a:t>
            </a:r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state is </a:t>
            </a:r>
            <a:r>
              <a:rPr lang="hr-HR" dirty="0" err="1" smtClean="0"/>
              <a:t>totally</a:t>
            </a:r>
            <a:r>
              <a:rPr lang="hr-HR" dirty="0" smtClean="0"/>
              <a:t> </a:t>
            </a:r>
            <a:r>
              <a:rPr lang="hr-HR" dirty="0" err="1" smtClean="0"/>
              <a:t>absent</a:t>
            </a:r>
            <a:r>
              <a:rPr lang="hr-HR" dirty="0" smtClean="0"/>
              <a:t> OR </a:t>
            </a:r>
            <a:r>
              <a:rPr lang="hr-HR" dirty="0" err="1" smtClean="0"/>
              <a:t>under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extreme</a:t>
            </a:r>
            <a:r>
              <a:rPr lang="hr-HR" dirty="0" smtClean="0"/>
              <a:t> </a:t>
            </a:r>
            <a:r>
              <a:rPr lang="hr-HR" dirty="0" err="1" smtClean="0"/>
              <a:t>violence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143000"/>
          </a:xfrm>
        </p:spPr>
        <p:txBody>
          <a:bodyPr/>
          <a:lstStyle/>
          <a:p>
            <a:r>
              <a:rPr lang="hr-HR" dirty="0" smtClean="0"/>
              <a:t>THANK YOU!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MAIN POINTS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Using</a:t>
            </a:r>
            <a:r>
              <a:rPr lang="hr-HR" dirty="0" smtClean="0"/>
              <a:t> </a:t>
            </a:r>
            <a:r>
              <a:rPr lang="hr-HR" dirty="0" smtClean="0"/>
              <a:t>data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Vietnam</a:t>
            </a:r>
            <a:r>
              <a:rPr lang="hr-HR" dirty="0" smtClean="0"/>
              <a:t> </a:t>
            </a:r>
            <a:r>
              <a:rPr lang="hr-HR" dirty="0" err="1" smtClean="0"/>
              <a:t>war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Greek</a:t>
            </a:r>
            <a:r>
              <a:rPr lang="hr-HR" dirty="0" smtClean="0"/>
              <a:t> Civil </a:t>
            </a:r>
            <a:r>
              <a:rPr lang="hr-HR" dirty="0" err="1" smtClean="0"/>
              <a:t>war</a:t>
            </a:r>
            <a:r>
              <a:rPr lang="hr-HR" dirty="0" smtClean="0"/>
              <a:t> </a:t>
            </a:r>
            <a:r>
              <a:rPr lang="hr-HR" dirty="0" err="1" smtClean="0"/>
              <a:t>authors</a:t>
            </a:r>
            <a:r>
              <a:rPr lang="hr-HR" dirty="0" smtClean="0"/>
              <a:t> </a:t>
            </a:r>
            <a:r>
              <a:rPr lang="hr-HR" dirty="0" err="1" smtClean="0"/>
              <a:t>revisit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</a:t>
            </a:r>
            <a:r>
              <a:rPr lang="hr-HR" dirty="0" err="1" smtClean="0"/>
              <a:t>paradigm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</a:t>
            </a:r>
            <a:r>
              <a:rPr lang="hr-HR" dirty="0" err="1" smtClean="0"/>
              <a:t>paradigm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gorunds</a:t>
            </a:r>
            <a:r>
              <a:rPr lang="hr-HR" dirty="0" smtClean="0"/>
              <a:t>: </a:t>
            </a:r>
          </a:p>
          <a:p>
            <a:r>
              <a:rPr lang="hr-HR" dirty="0" smtClean="0"/>
              <a:t>1.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free</a:t>
            </a:r>
            <a:r>
              <a:rPr lang="hr-HR" dirty="0" smtClean="0"/>
              <a:t>-</a:t>
            </a:r>
            <a:r>
              <a:rPr lang="hr-HR" dirty="0" err="1" smtClean="0"/>
              <a:t>riding</a:t>
            </a:r>
            <a:r>
              <a:rPr lang="hr-HR" dirty="0" smtClean="0"/>
              <a:t> </a:t>
            </a:r>
            <a:r>
              <a:rPr lang="hr-HR" dirty="0" err="1" smtClean="0"/>
              <a:t>incentive</a:t>
            </a:r>
            <a:r>
              <a:rPr lang="hr-HR" dirty="0" smtClean="0"/>
              <a:t> </a:t>
            </a:r>
            <a:r>
              <a:rPr lang="hr-HR" dirty="0" err="1" smtClean="0"/>
              <a:t>generated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goods</a:t>
            </a:r>
            <a:r>
              <a:rPr lang="hr-HR" dirty="0" smtClean="0"/>
              <a:t> </a:t>
            </a:r>
            <a:r>
              <a:rPr lang="hr-HR" dirty="0" err="1" smtClean="0"/>
              <a:t>dimension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insurgency</a:t>
            </a:r>
            <a:endParaRPr lang="hr-HR" dirty="0" smtClean="0"/>
          </a:p>
          <a:p>
            <a:r>
              <a:rPr lang="hr-HR" dirty="0" smtClean="0"/>
              <a:t>2.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risk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individual</a:t>
            </a:r>
            <a:r>
              <a:rPr lang="hr-HR" dirty="0" smtClean="0"/>
              <a:t> </a:t>
            </a:r>
            <a:r>
              <a:rPr lang="hr-HR" dirty="0" err="1" smtClean="0"/>
              <a:t>participation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insurgent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500" dirty="0" smtClean="0"/>
              <a:t>COLLECTIVE ACTION AND CIVIL WAR</a:t>
            </a:r>
            <a:endParaRPr lang="hr-HR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problem (</a:t>
            </a:r>
            <a:r>
              <a:rPr lang="hr-HR" dirty="0" err="1" smtClean="0"/>
              <a:t>Olson</a:t>
            </a:r>
            <a:r>
              <a:rPr lang="hr-HR" dirty="0" smtClean="0"/>
              <a:t>, 1960s)</a:t>
            </a:r>
          </a:p>
          <a:p>
            <a:r>
              <a:rPr lang="hr-HR" dirty="0" smtClean="0"/>
              <a:t>It </a:t>
            </a:r>
            <a:r>
              <a:rPr lang="hr-HR" dirty="0" err="1" smtClean="0"/>
              <a:t>pays</a:t>
            </a:r>
            <a:r>
              <a:rPr lang="hr-HR" dirty="0" smtClean="0"/>
              <a:t> </a:t>
            </a:r>
            <a:r>
              <a:rPr lang="hr-HR" dirty="0" err="1" smtClean="0"/>
              <a:t>attention</a:t>
            </a:r>
            <a:r>
              <a:rPr lang="hr-HR" dirty="0" smtClean="0"/>
              <a:t> to </a:t>
            </a:r>
            <a:r>
              <a:rPr lang="hr-HR" dirty="0" err="1" smtClean="0"/>
              <a:t>violence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Focuses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costs</a:t>
            </a:r>
            <a:r>
              <a:rPr lang="hr-HR" dirty="0" smtClean="0"/>
              <a:t> </a:t>
            </a:r>
            <a:r>
              <a:rPr lang="hr-HR" dirty="0" err="1" smtClean="0"/>
              <a:t>associated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insurgent</a:t>
            </a:r>
            <a:r>
              <a:rPr lang="hr-HR" dirty="0" smtClean="0"/>
              <a:t> </a:t>
            </a:r>
            <a:r>
              <a:rPr lang="hr-HR" dirty="0" err="1" smtClean="0"/>
              <a:t>participation</a:t>
            </a:r>
            <a:endParaRPr lang="hr-HR" dirty="0" smtClean="0"/>
          </a:p>
          <a:p>
            <a:r>
              <a:rPr lang="hr-HR" dirty="0" err="1" smtClean="0"/>
              <a:t>Obstacles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launching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sustaining</a:t>
            </a:r>
            <a:r>
              <a:rPr lang="hr-HR" dirty="0" smtClean="0"/>
              <a:t> </a:t>
            </a:r>
            <a:r>
              <a:rPr lang="hr-HR" dirty="0" err="1" smtClean="0"/>
              <a:t>insurgencies</a:t>
            </a:r>
            <a:r>
              <a:rPr lang="hr-HR" dirty="0" smtClean="0"/>
              <a:t> </a:t>
            </a:r>
            <a:r>
              <a:rPr lang="hr-HR" dirty="0" smtClean="0">
                <a:sym typeface="Wingdings" pitchFamily="2" charset="2"/>
              </a:rPr>
              <a:t> ‘’first </a:t>
            </a:r>
            <a:r>
              <a:rPr lang="hr-HR" dirty="0" err="1" smtClean="0">
                <a:sym typeface="Wingdings" pitchFamily="2" charset="2"/>
              </a:rPr>
              <a:t>movers</a:t>
            </a:r>
            <a:r>
              <a:rPr lang="hr-HR" dirty="0" smtClean="0">
                <a:sym typeface="Wingdings" pitchFamily="2" charset="2"/>
              </a:rPr>
              <a:t>’’ or </a:t>
            </a:r>
            <a:r>
              <a:rPr lang="hr-HR" u="sng" dirty="0" smtClean="0">
                <a:sym typeface="Wingdings" pitchFamily="2" charset="2"/>
              </a:rPr>
              <a:t>‘’late </a:t>
            </a:r>
            <a:r>
              <a:rPr lang="hr-HR" u="sng" dirty="0" err="1" smtClean="0">
                <a:sym typeface="Wingdings" pitchFamily="2" charset="2"/>
              </a:rPr>
              <a:t>joiners</a:t>
            </a:r>
            <a:r>
              <a:rPr lang="hr-HR" u="sng" dirty="0" smtClean="0">
                <a:sym typeface="Wingdings" pitchFamily="2" charset="2"/>
              </a:rPr>
              <a:t>’’</a:t>
            </a:r>
            <a:endParaRPr lang="hr-H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72475"/>
          </a:xfrm>
        </p:spPr>
        <p:txBody>
          <a:bodyPr/>
          <a:lstStyle/>
          <a:p>
            <a:r>
              <a:rPr lang="hr-HR" dirty="0" err="1" smtClean="0"/>
              <a:t>Costs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nonparticipation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free</a:t>
            </a:r>
            <a:r>
              <a:rPr lang="hr-HR" dirty="0" smtClean="0"/>
              <a:t> </a:t>
            </a:r>
            <a:r>
              <a:rPr lang="hr-HR" dirty="0" err="1" smtClean="0"/>
              <a:t>riding</a:t>
            </a:r>
            <a:r>
              <a:rPr lang="hr-HR" dirty="0" smtClean="0"/>
              <a:t> </a:t>
            </a:r>
            <a:r>
              <a:rPr lang="hr-HR" dirty="0" err="1" smtClean="0"/>
              <a:t>often</a:t>
            </a:r>
            <a:r>
              <a:rPr lang="hr-HR" dirty="0" smtClean="0"/>
              <a:t> </a:t>
            </a:r>
            <a:r>
              <a:rPr lang="hr-HR" dirty="0" err="1" smtClean="0"/>
              <a:t>equal</a:t>
            </a:r>
            <a:r>
              <a:rPr lang="hr-HR" dirty="0" smtClean="0"/>
              <a:t> or </a:t>
            </a:r>
            <a:r>
              <a:rPr lang="hr-HR" dirty="0" err="1" smtClean="0"/>
              <a:t>exceed</a:t>
            </a:r>
            <a:r>
              <a:rPr lang="hr-HR" dirty="0" smtClean="0"/>
              <a:t> </a:t>
            </a:r>
            <a:r>
              <a:rPr lang="hr-HR" dirty="0" err="1" smtClean="0"/>
              <a:t>those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participation</a:t>
            </a:r>
            <a:endParaRPr lang="hr-HR" dirty="0" smtClean="0"/>
          </a:p>
          <a:p>
            <a:r>
              <a:rPr lang="hr-HR" dirty="0" err="1" smtClean="0"/>
              <a:t>Linear</a:t>
            </a:r>
            <a:r>
              <a:rPr lang="hr-HR" dirty="0" smtClean="0"/>
              <a:t>, </a:t>
            </a:r>
            <a:r>
              <a:rPr lang="hr-HR" dirty="0" err="1" smtClean="0"/>
              <a:t>concave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convex</a:t>
            </a:r>
            <a:r>
              <a:rPr lang="hr-HR" dirty="0" smtClean="0"/>
              <a:t> </a:t>
            </a:r>
            <a:r>
              <a:rPr lang="hr-HR" dirty="0" err="1" smtClean="0"/>
              <a:t>functions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participations</a:t>
            </a:r>
            <a:endParaRPr lang="hr-HR" dirty="0" smtClean="0"/>
          </a:p>
          <a:p>
            <a:r>
              <a:rPr lang="hr-HR" dirty="0" err="1" smtClean="0"/>
              <a:t>Authors</a:t>
            </a:r>
            <a:r>
              <a:rPr lang="hr-HR" dirty="0" smtClean="0"/>
              <a:t> </a:t>
            </a:r>
            <a:r>
              <a:rPr lang="hr-HR" dirty="0" err="1" smtClean="0"/>
              <a:t>claim</a:t>
            </a:r>
            <a:r>
              <a:rPr lang="hr-HR" dirty="0" smtClean="0"/>
              <a:t>: </a:t>
            </a:r>
            <a:r>
              <a:rPr lang="hr-HR" dirty="0" err="1" smtClean="0"/>
              <a:t>insurgent</a:t>
            </a:r>
            <a:r>
              <a:rPr lang="hr-HR" dirty="0" smtClean="0"/>
              <a:t> </a:t>
            </a:r>
            <a:r>
              <a:rPr lang="hr-HR" dirty="0" err="1" smtClean="0"/>
              <a:t>participation</a:t>
            </a:r>
            <a:r>
              <a:rPr lang="hr-HR" dirty="0" smtClean="0"/>
              <a:t> is </a:t>
            </a:r>
            <a:r>
              <a:rPr lang="hr-HR" dirty="0" err="1" smtClean="0"/>
              <a:t>much</a:t>
            </a:r>
            <a:r>
              <a:rPr lang="hr-HR" dirty="0" smtClean="0"/>
              <a:t> </a:t>
            </a:r>
            <a:r>
              <a:rPr lang="hr-HR" dirty="0" err="1" smtClean="0"/>
              <a:t>less</a:t>
            </a:r>
            <a:r>
              <a:rPr lang="hr-HR" dirty="0" smtClean="0"/>
              <a:t> </a:t>
            </a:r>
            <a:r>
              <a:rPr lang="hr-HR" dirty="0" err="1" smtClean="0"/>
              <a:t>dangerous</a:t>
            </a:r>
            <a:r>
              <a:rPr lang="hr-HR" dirty="0" smtClean="0"/>
              <a:t> </a:t>
            </a:r>
            <a:r>
              <a:rPr lang="hr-HR" dirty="0" err="1" smtClean="0"/>
              <a:t>relative</a:t>
            </a:r>
            <a:r>
              <a:rPr lang="hr-HR" dirty="0" smtClean="0"/>
              <a:t> to </a:t>
            </a:r>
            <a:r>
              <a:rPr lang="hr-HR" dirty="0" err="1" smtClean="0"/>
              <a:t>nonparticipation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is </a:t>
            </a:r>
            <a:r>
              <a:rPr lang="hr-HR" dirty="0" err="1" smtClean="0"/>
              <a:t>posited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</a:t>
            </a:r>
            <a:r>
              <a:rPr lang="hr-HR" dirty="0" err="1" smtClean="0"/>
              <a:t>paradigm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</a:t>
            </a:r>
            <a:r>
              <a:rPr lang="hr-HR" dirty="0" err="1" smtClean="0"/>
              <a:t>generally</a:t>
            </a:r>
            <a:r>
              <a:rPr lang="hr-HR" dirty="0" smtClean="0"/>
              <a:t> </a:t>
            </a:r>
            <a:r>
              <a:rPr lang="hr-HR" dirty="0" err="1" smtClean="0"/>
              <a:t>thought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5529599"/>
          </a:xfrm>
        </p:spPr>
        <p:txBody>
          <a:bodyPr/>
          <a:lstStyle/>
          <a:p>
            <a:r>
              <a:rPr lang="hr-HR" dirty="0" err="1" smtClean="0"/>
              <a:t>War</a:t>
            </a:r>
            <a:r>
              <a:rPr lang="hr-HR" dirty="0" smtClean="0"/>
              <a:t> </a:t>
            </a:r>
            <a:r>
              <a:rPr lang="hr-HR" dirty="0" err="1" smtClean="0"/>
              <a:t>differs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violence</a:t>
            </a:r>
            <a:r>
              <a:rPr lang="hr-HR" dirty="0" smtClean="0"/>
              <a:t>: </a:t>
            </a: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targeting</a:t>
            </a:r>
            <a:r>
              <a:rPr lang="hr-HR" dirty="0" smtClean="0"/>
              <a:t> – </a:t>
            </a:r>
            <a:r>
              <a:rPr lang="hr-HR" dirty="0" err="1" smtClean="0"/>
              <a:t>higher</a:t>
            </a:r>
            <a:r>
              <a:rPr lang="hr-HR" dirty="0" smtClean="0"/>
              <a:t> </a:t>
            </a:r>
            <a:r>
              <a:rPr lang="hr-HR" dirty="0" err="1" smtClean="0"/>
              <a:t>individual</a:t>
            </a:r>
            <a:r>
              <a:rPr lang="hr-HR" dirty="0" smtClean="0"/>
              <a:t> </a:t>
            </a:r>
            <a:r>
              <a:rPr lang="hr-HR" dirty="0" err="1" smtClean="0"/>
              <a:t>risk</a:t>
            </a:r>
            <a:endParaRPr lang="hr-HR" dirty="0" smtClean="0"/>
          </a:p>
          <a:p>
            <a:r>
              <a:rPr lang="hr-HR" dirty="0" err="1" smtClean="0"/>
              <a:t>Risk</a:t>
            </a:r>
            <a:r>
              <a:rPr lang="hr-HR" dirty="0" smtClean="0"/>
              <a:t>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varies</a:t>
            </a:r>
            <a:r>
              <a:rPr lang="hr-HR" dirty="0" smtClean="0"/>
              <a:t> </a:t>
            </a:r>
            <a:r>
              <a:rPr lang="hr-HR" dirty="0" err="1" smtClean="0"/>
              <a:t>across</a:t>
            </a:r>
            <a:r>
              <a:rPr lang="hr-HR" dirty="0" smtClean="0"/>
              <a:t>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warfare</a:t>
            </a:r>
            <a:r>
              <a:rPr lang="hr-HR" dirty="0" smtClean="0"/>
              <a:t> (</a:t>
            </a:r>
            <a:r>
              <a:rPr lang="hr-HR" dirty="0" err="1" smtClean="0"/>
              <a:t>conventional</a:t>
            </a:r>
            <a:r>
              <a:rPr lang="hr-HR" dirty="0" smtClean="0"/>
              <a:t>, </a:t>
            </a:r>
            <a:r>
              <a:rPr lang="hr-HR" dirty="0" err="1" smtClean="0"/>
              <a:t>irregular</a:t>
            </a:r>
            <a:r>
              <a:rPr lang="hr-HR" dirty="0" smtClean="0"/>
              <a:t> </a:t>
            </a:r>
            <a:r>
              <a:rPr lang="hr-HR" dirty="0" err="1" smtClean="0"/>
              <a:t>war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Identification</a:t>
            </a:r>
            <a:r>
              <a:rPr lang="hr-HR" dirty="0" smtClean="0"/>
              <a:t> problem </a:t>
            </a:r>
            <a:r>
              <a:rPr lang="hr-HR" dirty="0" smtClean="0">
                <a:sym typeface="Wingdings" pitchFamily="2" charset="2"/>
              </a:rPr>
              <a:t> </a:t>
            </a:r>
            <a:r>
              <a:rPr lang="hr-HR" dirty="0" err="1" smtClean="0">
                <a:sym typeface="Wingdings" pitchFamily="2" charset="2"/>
              </a:rPr>
              <a:t>selective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and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indisciriminate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violence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THE PHOENIX PROGRAM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Vietnam</a:t>
            </a:r>
            <a:r>
              <a:rPr lang="hr-HR" dirty="0" smtClean="0"/>
              <a:t> </a:t>
            </a:r>
            <a:r>
              <a:rPr lang="hr-HR" dirty="0" err="1" smtClean="0"/>
              <a:t>war</a:t>
            </a:r>
            <a:r>
              <a:rPr lang="hr-HR" dirty="0" smtClean="0"/>
              <a:t> – rate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victimisation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participants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violent</a:t>
            </a:r>
            <a:r>
              <a:rPr lang="hr-HR" dirty="0" smtClean="0"/>
              <a:t> </a:t>
            </a:r>
            <a:r>
              <a:rPr lang="hr-HR" dirty="0" err="1" smtClean="0"/>
              <a:t>collective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Analysis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U.S</a:t>
            </a:r>
            <a:r>
              <a:rPr lang="hr-HR" dirty="0" smtClean="0"/>
              <a:t>. Phoenix Program data</a:t>
            </a:r>
          </a:p>
          <a:p>
            <a:r>
              <a:rPr lang="hr-HR" dirty="0" err="1" smtClean="0"/>
              <a:t>Attempt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U.S</a:t>
            </a:r>
            <a:r>
              <a:rPr lang="hr-HR" dirty="0" smtClean="0"/>
              <a:t>.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South</a:t>
            </a:r>
            <a:r>
              <a:rPr lang="hr-HR" dirty="0" smtClean="0"/>
              <a:t> </a:t>
            </a:r>
            <a:r>
              <a:rPr lang="hr-HR" dirty="0" err="1" smtClean="0"/>
              <a:t>Vietnamese</a:t>
            </a:r>
            <a:r>
              <a:rPr lang="hr-HR" dirty="0" smtClean="0"/>
              <a:t> </a:t>
            </a:r>
            <a:r>
              <a:rPr lang="hr-HR" dirty="0" err="1" smtClean="0"/>
              <a:t>governments</a:t>
            </a:r>
            <a:r>
              <a:rPr lang="hr-HR" dirty="0" smtClean="0"/>
              <a:t> to target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Vietcong</a:t>
            </a:r>
            <a:r>
              <a:rPr lang="hr-HR" dirty="0" smtClean="0"/>
              <a:t> – TO AVOID CIVILIAN VICTIMS</a:t>
            </a:r>
          </a:p>
          <a:p>
            <a:r>
              <a:rPr lang="hr-HR" dirty="0" smtClean="0"/>
              <a:t>‘’</a:t>
            </a:r>
            <a:r>
              <a:rPr lang="hr-HR" dirty="0" err="1" smtClean="0"/>
              <a:t>whom</a:t>
            </a:r>
            <a:r>
              <a:rPr lang="hr-HR" dirty="0" smtClean="0"/>
              <a:t> </a:t>
            </a:r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killed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far more </a:t>
            </a:r>
            <a:r>
              <a:rPr lang="hr-HR" dirty="0" err="1" smtClean="0"/>
              <a:t>important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how </a:t>
            </a:r>
            <a:r>
              <a:rPr lang="hr-HR" dirty="0" err="1" smtClean="0"/>
              <a:t>many</a:t>
            </a:r>
            <a:r>
              <a:rPr lang="hr-HR" dirty="0" smtClean="0"/>
              <a:t> </a:t>
            </a:r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killed</a:t>
            </a:r>
            <a:r>
              <a:rPr lang="hr-HR" dirty="0" smtClean="0"/>
              <a:t>’’</a:t>
            </a:r>
          </a:p>
          <a:p>
            <a:r>
              <a:rPr lang="hr-HR" dirty="0" err="1" smtClean="0"/>
              <a:t>Systematic</a:t>
            </a:r>
            <a:r>
              <a:rPr lang="hr-HR" dirty="0" smtClean="0"/>
              <a:t> </a:t>
            </a:r>
            <a:r>
              <a:rPr lang="hr-HR" dirty="0" err="1" smtClean="0"/>
              <a:t>record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intended</a:t>
            </a:r>
            <a:r>
              <a:rPr lang="hr-HR" dirty="0" smtClean="0"/>
              <a:t> </a:t>
            </a:r>
            <a:r>
              <a:rPr lang="hr-HR" dirty="0" err="1" smtClean="0"/>
              <a:t>victims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72475"/>
          </a:xfrm>
        </p:spPr>
        <p:txBody>
          <a:bodyPr/>
          <a:lstStyle/>
          <a:p>
            <a:r>
              <a:rPr lang="hr-HR" dirty="0" smtClean="0"/>
              <a:t>73, 697 </a:t>
            </a:r>
            <a:r>
              <a:rPr lang="hr-HR" dirty="0" err="1" smtClean="0"/>
              <a:t>individuals</a:t>
            </a:r>
            <a:r>
              <a:rPr lang="hr-HR" dirty="0" smtClean="0"/>
              <a:t> (</a:t>
            </a:r>
            <a:r>
              <a:rPr lang="hr-HR" dirty="0" err="1" smtClean="0"/>
              <a:t>members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Vietcong</a:t>
            </a:r>
            <a:r>
              <a:rPr lang="hr-HR" dirty="0" smtClean="0"/>
              <a:t>) as </a:t>
            </a:r>
            <a:r>
              <a:rPr lang="hr-HR" dirty="0" err="1" smtClean="0"/>
              <a:t>targets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21%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those</a:t>
            </a:r>
            <a:r>
              <a:rPr lang="hr-HR" dirty="0" smtClean="0"/>
              <a:t> </a:t>
            </a:r>
            <a:r>
              <a:rPr lang="hr-HR" dirty="0" err="1" smtClean="0"/>
              <a:t>killed</a:t>
            </a:r>
            <a:endParaRPr lang="hr-HR" dirty="0" smtClean="0"/>
          </a:p>
          <a:p>
            <a:r>
              <a:rPr lang="hr-HR" dirty="0" err="1" smtClean="0"/>
              <a:t>Unknown</a:t>
            </a:r>
            <a:r>
              <a:rPr lang="hr-HR" dirty="0" smtClean="0"/>
              <a:t> </a:t>
            </a:r>
            <a:r>
              <a:rPr lang="hr-HR" dirty="0" err="1" smtClean="0"/>
              <a:t>method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selecting</a:t>
            </a:r>
            <a:r>
              <a:rPr lang="hr-HR" dirty="0" smtClean="0"/>
              <a:t> </a:t>
            </a:r>
            <a:r>
              <a:rPr lang="hr-HR" dirty="0" err="1" smtClean="0"/>
              <a:t>victims</a:t>
            </a:r>
            <a:r>
              <a:rPr lang="hr-HR" dirty="0" smtClean="0"/>
              <a:t> </a:t>
            </a:r>
            <a:r>
              <a:rPr lang="hr-HR" dirty="0" smtClean="0">
                <a:sym typeface="Wingdings" pitchFamily="2" charset="2"/>
              </a:rPr>
              <a:t> </a:t>
            </a:r>
            <a:r>
              <a:rPr lang="hr-HR" dirty="0" err="1" smtClean="0">
                <a:sym typeface="Wingdings" pitchFamily="2" charset="2"/>
              </a:rPr>
              <a:t>those</a:t>
            </a:r>
            <a:r>
              <a:rPr lang="hr-HR" dirty="0" smtClean="0">
                <a:sym typeface="Wingdings" pitchFamily="2" charset="2"/>
              </a:rPr>
              <a:t> most </a:t>
            </a:r>
            <a:r>
              <a:rPr lang="hr-HR" dirty="0" err="1" smtClean="0">
                <a:sym typeface="Wingdings" pitchFamily="2" charset="2"/>
              </a:rPr>
              <a:t>likely</a:t>
            </a:r>
            <a:r>
              <a:rPr lang="hr-HR" dirty="0" smtClean="0">
                <a:sym typeface="Wingdings" pitchFamily="2" charset="2"/>
              </a:rPr>
              <a:t> to </a:t>
            </a:r>
            <a:r>
              <a:rPr lang="hr-HR" dirty="0" err="1" smtClean="0">
                <a:sym typeface="Wingdings" pitchFamily="2" charset="2"/>
              </a:rPr>
              <a:t>be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innocent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were</a:t>
            </a:r>
            <a:r>
              <a:rPr lang="hr-HR" dirty="0" smtClean="0">
                <a:sym typeface="Wingdings" pitchFamily="2" charset="2"/>
              </a:rPr>
              <a:t> most </a:t>
            </a:r>
            <a:r>
              <a:rPr lang="hr-HR" dirty="0" err="1" smtClean="0">
                <a:sym typeface="Wingdings" pitchFamily="2" charset="2"/>
              </a:rPr>
              <a:t>likely</a:t>
            </a:r>
            <a:r>
              <a:rPr lang="hr-HR" dirty="0" smtClean="0">
                <a:sym typeface="Wingdings" pitchFamily="2" charset="2"/>
              </a:rPr>
              <a:t> to </a:t>
            </a:r>
            <a:r>
              <a:rPr lang="hr-HR" dirty="0" err="1" smtClean="0">
                <a:sym typeface="Wingdings" pitchFamily="2" charset="2"/>
              </a:rPr>
              <a:t>be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victimized</a:t>
            </a:r>
            <a:endParaRPr lang="hr-HR" dirty="0" smtClean="0">
              <a:sym typeface="Wingdings" pitchFamily="2" charset="2"/>
            </a:endParaRPr>
          </a:p>
          <a:p>
            <a:r>
              <a:rPr lang="hr-HR" dirty="0" err="1" smtClean="0">
                <a:sym typeface="Wingdings" pitchFamily="2" charset="2"/>
              </a:rPr>
              <a:t>Two</a:t>
            </a:r>
            <a:r>
              <a:rPr lang="hr-HR" dirty="0" smtClean="0">
                <a:sym typeface="Wingdings" pitchFamily="2" charset="2"/>
              </a:rPr>
              <a:t> groups: </a:t>
            </a:r>
          </a:p>
          <a:p>
            <a:r>
              <a:rPr lang="hr-HR" dirty="0" smtClean="0">
                <a:sym typeface="Wingdings" pitchFamily="2" charset="2"/>
              </a:rPr>
              <a:t>1. </a:t>
            </a:r>
            <a:r>
              <a:rPr lang="hr-HR" dirty="0" err="1" smtClean="0">
                <a:sym typeface="Wingdings" pitchFamily="2" charset="2"/>
              </a:rPr>
              <a:t>those</a:t>
            </a:r>
            <a:r>
              <a:rPr lang="hr-HR" dirty="0" smtClean="0">
                <a:sym typeface="Wingdings" pitchFamily="2" charset="2"/>
              </a:rPr>
              <a:t> on </a:t>
            </a:r>
            <a:r>
              <a:rPr lang="hr-HR" dirty="0" err="1" smtClean="0">
                <a:sym typeface="Wingdings" pitchFamily="2" charset="2"/>
              </a:rPr>
              <a:t>the</a:t>
            </a:r>
            <a:r>
              <a:rPr lang="hr-HR" dirty="0" smtClean="0">
                <a:sym typeface="Wingdings" pitchFamily="2" charset="2"/>
              </a:rPr>
              <a:t> list: 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</a:t>
            </a:r>
            <a:r>
              <a:rPr lang="hr-HR" dirty="0" err="1" smtClean="0">
                <a:sym typeface="Wingdings" pitchFamily="2" charset="2"/>
              </a:rPr>
              <a:t>confirmed</a:t>
            </a:r>
            <a:r>
              <a:rPr lang="hr-HR" dirty="0" smtClean="0">
                <a:sym typeface="Wingdings" pitchFamily="2" charset="2"/>
              </a:rPr>
              <a:t> - 5,88% </a:t>
            </a:r>
            <a:r>
              <a:rPr lang="hr-HR" dirty="0" err="1" smtClean="0">
                <a:sym typeface="Wingdings" pitchFamily="2" charset="2"/>
              </a:rPr>
              <a:t>killed</a:t>
            </a:r>
            <a:r>
              <a:rPr lang="hr-HR" dirty="0" smtClean="0">
                <a:sym typeface="Wingdings" pitchFamily="2" charset="2"/>
              </a:rPr>
              <a:t> + </a:t>
            </a:r>
            <a:r>
              <a:rPr lang="hr-HR" dirty="0" err="1" smtClean="0">
                <a:sym typeface="Wingdings" pitchFamily="2" charset="2"/>
              </a:rPr>
              <a:t>captured</a:t>
            </a:r>
            <a:endParaRPr lang="hr-HR" dirty="0" smtClean="0">
              <a:sym typeface="Wingdings" pitchFamily="2" charset="2"/>
            </a:endParaRP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</a:t>
            </a:r>
            <a:r>
              <a:rPr lang="hr-HR" dirty="0" err="1" smtClean="0">
                <a:sym typeface="Wingdings" pitchFamily="2" charset="2"/>
              </a:rPr>
              <a:t>unconfirmed</a:t>
            </a:r>
            <a:r>
              <a:rPr lang="hr-HR" dirty="0" smtClean="0">
                <a:sym typeface="Wingdings" pitchFamily="2" charset="2"/>
              </a:rPr>
              <a:t> – 52,53% </a:t>
            </a:r>
            <a:r>
              <a:rPr lang="hr-HR" dirty="0" err="1" smtClean="0">
                <a:sym typeface="Wingdings" pitchFamily="2" charset="2"/>
              </a:rPr>
              <a:t>killed</a:t>
            </a:r>
            <a:r>
              <a:rPr lang="hr-HR" dirty="0" smtClean="0">
                <a:sym typeface="Wingdings" pitchFamily="2" charset="2"/>
              </a:rPr>
              <a:t> + </a:t>
            </a:r>
            <a:r>
              <a:rPr lang="hr-HR" dirty="0" err="1" smtClean="0">
                <a:sym typeface="Wingdings" pitchFamily="2" charset="2"/>
              </a:rPr>
              <a:t>captured</a:t>
            </a:r>
            <a:endParaRPr lang="hr-HR" dirty="0" smtClean="0">
              <a:sym typeface="Wingdings" pitchFamily="2" charset="2"/>
            </a:endParaRPr>
          </a:p>
          <a:p>
            <a:r>
              <a:rPr lang="hr-HR" dirty="0" smtClean="0">
                <a:sym typeface="Wingdings" pitchFamily="2" charset="2"/>
              </a:rPr>
              <a:t>2. </a:t>
            </a:r>
            <a:r>
              <a:rPr lang="hr-HR" dirty="0" err="1" smtClean="0">
                <a:sym typeface="Wingdings" pitchFamily="2" charset="2"/>
              </a:rPr>
              <a:t>those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off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the</a:t>
            </a:r>
            <a:r>
              <a:rPr lang="hr-HR" dirty="0" smtClean="0">
                <a:sym typeface="Wingdings" pitchFamily="2" charset="2"/>
              </a:rPr>
              <a:t> list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01037"/>
          </a:xfrm>
        </p:spPr>
        <p:txBody>
          <a:bodyPr/>
          <a:lstStyle/>
          <a:p>
            <a:r>
              <a:rPr lang="hr-HR" dirty="0" smtClean="0"/>
              <a:t>HOW?</a:t>
            </a:r>
          </a:p>
          <a:p>
            <a:r>
              <a:rPr lang="hr-HR" dirty="0" err="1" smtClean="0"/>
              <a:t>Inoccents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</a:t>
            </a:r>
            <a:r>
              <a:rPr lang="hr-HR" dirty="0" err="1" smtClean="0"/>
              <a:t>easier</a:t>
            </a:r>
            <a:r>
              <a:rPr lang="hr-HR" dirty="0" smtClean="0"/>
              <a:t> to </a:t>
            </a:r>
            <a:r>
              <a:rPr lang="hr-HR" dirty="0" err="1" smtClean="0"/>
              <a:t>find</a:t>
            </a:r>
            <a:endParaRPr lang="hr-HR" dirty="0" smtClean="0"/>
          </a:p>
          <a:p>
            <a:r>
              <a:rPr lang="hr-HR" dirty="0" err="1" smtClean="0"/>
              <a:t>Vietcong</a:t>
            </a:r>
            <a:r>
              <a:rPr lang="hr-HR" dirty="0" smtClean="0"/>
              <a:t> </a:t>
            </a:r>
            <a:r>
              <a:rPr lang="hr-HR" dirty="0" err="1" smtClean="0"/>
              <a:t>agents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</a:t>
            </a:r>
            <a:r>
              <a:rPr lang="hr-HR" dirty="0" err="1" smtClean="0"/>
              <a:t>able</a:t>
            </a:r>
            <a:r>
              <a:rPr lang="hr-HR" dirty="0" smtClean="0"/>
              <a:t> to </a:t>
            </a:r>
            <a:r>
              <a:rPr lang="hr-HR" dirty="0" err="1" smtClean="0"/>
              <a:t>escape</a:t>
            </a:r>
            <a:r>
              <a:rPr lang="hr-HR" dirty="0" smtClean="0"/>
              <a:t> </a:t>
            </a:r>
            <a:r>
              <a:rPr lang="hr-HR" dirty="0" err="1" smtClean="0"/>
              <a:t>capture</a:t>
            </a:r>
            <a:r>
              <a:rPr lang="hr-HR" dirty="0" smtClean="0"/>
              <a:t> or </a:t>
            </a:r>
            <a:r>
              <a:rPr lang="hr-HR" dirty="0" err="1" smtClean="0"/>
              <a:t>assassination</a:t>
            </a:r>
            <a:endParaRPr lang="hr-HR" dirty="0" smtClean="0"/>
          </a:p>
          <a:p>
            <a:r>
              <a:rPr lang="hr-HR" dirty="0" err="1" smtClean="0"/>
              <a:t>Full</a:t>
            </a:r>
            <a:r>
              <a:rPr lang="hr-HR" dirty="0" smtClean="0"/>
              <a:t> </a:t>
            </a:r>
            <a:r>
              <a:rPr lang="hr-HR" dirty="0" err="1" smtClean="0"/>
              <a:t>party</a:t>
            </a:r>
            <a:r>
              <a:rPr lang="hr-HR" dirty="0" smtClean="0"/>
              <a:t> </a:t>
            </a:r>
            <a:r>
              <a:rPr lang="hr-HR" dirty="0" err="1" smtClean="0"/>
              <a:t>members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</a:t>
            </a:r>
            <a:r>
              <a:rPr lang="hr-HR" dirty="0" err="1" smtClean="0"/>
              <a:t>less</a:t>
            </a:r>
            <a:r>
              <a:rPr lang="hr-HR" dirty="0" smtClean="0"/>
              <a:t> </a:t>
            </a:r>
            <a:r>
              <a:rPr lang="hr-HR" dirty="0" err="1" smtClean="0"/>
              <a:t>likely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captured</a:t>
            </a:r>
            <a:r>
              <a:rPr lang="hr-HR" dirty="0" smtClean="0"/>
              <a:t> but more </a:t>
            </a:r>
            <a:r>
              <a:rPr lang="hr-HR" dirty="0" err="1" smtClean="0"/>
              <a:t>likely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killed</a:t>
            </a:r>
            <a:endParaRPr lang="hr-HR" dirty="0" smtClean="0"/>
          </a:p>
          <a:p>
            <a:r>
              <a:rPr lang="hr-HR" dirty="0" err="1" smtClean="0"/>
              <a:t>Confirmation</a:t>
            </a:r>
            <a:r>
              <a:rPr lang="hr-HR" dirty="0" smtClean="0"/>
              <a:t> </a:t>
            </a:r>
            <a:r>
              <a:rPr lang="hr-HR" dirty="0" err="1" smtClean="0"/>
              <a:t>took</a:t>
            </a:r>
            <a:r>
              <a:rPr lang="hr-HR" dirty="0" smtClean="0"/>
              <a:t> time: </a:t>
            </a:r>
            <a:r>
              <a:rPr lang="hr-HR" dirty="0" err="1" smtClean="0"/>
              <a:t>everyone</a:t>
            </a:r>
            <a:r>
              <a:rPr lang="hr-HR" dirty="0" smtClean="0"/>
              <a:t> </a:t>
            </a:r>
            <a:r>
              <a:rPr lang="hr-HR" dirty="0" err="1" smtClean="0"/>
              <a:t>entered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base as ‘’</a:t>
            </a:r>
            <a:r>
              <a:rPr lang="hr-HR" dirty="0" err="1" smtClean="0"/>
              <a:t>unconfirmed</a:t>
            </a:r>
            <a:r>
              <a:rPr lang="hr-HR" dirty="0" smtClean="0"/>
              <a:t>’’</a:t>
            </a:r>
          </a:p>
          <a:p>
            <a:r>
              <a:rPr lang="hr-HR" dirty="0" smtClean="0"/>
              <a:t>‘’</a:t>
            </a:r>
            <a:r>
              <a:rPr lang="hr-HR" dirty="0" err="1" smtClean="0"/>
              <a:t>Better</a:t>
            </a:r>
            <a:r>
              <a:rPr lang="hr-HR" dirty="0" smtClean="0"/>
              <a:t> to </a:t>
            </a:r>
            <a:r>
              <a:rPr lang="hr-HR" dirty="0" err="1" smtClean="0"/>
              <a:t>kill</a:t>
            </a:r>
            <a:r>
              <a:rPr lang="hr-HR" dirty="0" smtClean="0"/>
              <a:t> </a:t>
            </a:r>
            <a:r>
              <a:rPr lang="hr-HR" dirty="0" err="1" smtClean="0"/>
              <a:t>mistakenly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</a:t>
            </a:r>
            <a:r>
              <a:rPr lang="hr-HR" dirty="0" err="1" smtClean="0"/>
              <a:t>release</a:t>
            </a:r>
            <a:r>
              <a:rPr lang="hr-HR" dirty="0" smtClean="0"/>
              <a:t> </a:t>
            </a:r>
            <a:r>
              <a:rPr lang="hr-HR" dirty="0" err="1" smtClean="0"/>
              <a:t>mistakenly</a:t>
            </a:r>
            <a:r>
              <a:rPr lang="hr-HR" dirty="0" smtClean="0"/>
              <a:t>’’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THE GREEK CIVIL WAR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Extensive</a:t>
            </a:r>
            <a:r>
              <a:rPr lang="hr-HR" dirty="0" smtClean="0"/>
              <a:t> </a:t>
            </a:r>
            <a:r>
              <a:rPr lang="hr-HR" dirty="0" err="1" smtClean="0"/>
              <a:t>archival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smtClean="0">
                <a:sym typeface="Wingdings" pitchFamily="2" charset="2"/>
              </a:rPr>
              <a:t> </a:t>
            </a:r>
            <a:r>
              <a:rPr lang="hr-HR" dirty="0" err="1" smtClean="0">
                <a:sym typeface="Wingdings" pitchFamily="2" charset="2"/>
              </a:rPr>
              <a:t>exact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toll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of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violence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in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Argolid</a:t>
            </a:r>
            <a:r>
              <a:rPr lang="hr-HR" dirty="0" smtClean="0">
                <a:sym typeface="Wingdings" pitchFamily="2" charset="2"/>
              </a:rPr>
              <a:t> (</a:t>
            </a:r>
            <a:r>
              <a:rPr lang="hr-HR" dirty="0" err="1" smtClean="0">
                <a:sym typeface="Wingdings" pitchFamily="2" charset="2"/>
              </a:rPr>
              <a:t>region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in</a:t>
            </a:r>
            <a:r>
              <a:rPr lang="hr-HR" dirty="0" smtClean="0">
                <a:sym typeface="Wingdings" pitchFamily="2" charset="2"/>
              </a:rPr>
              <a:t> southern </a:t>
            </a:r>
            <a:r>
              <a:rPr lang="hr-HR" dirty="0" err="1" smtClean="0">
                <a:sym typeface="Wingdings" pitchFamily="2" charset="2"/>
              </a:rPr>
              <a:t>Greece</a:t>
            </a:r>
            <a:r>
              <a:rPr lang="hr-HR" dirty="0" smtClean="0">
                <a:sym typeface="Wingdings" pitchFamily="2" charset="2"/>
              </a:rPr>
              <a:t>)</a:t>
            </a:r>
          </a:p>
          <a:p>
            <a:r>
              <a:rPr lang="hr-HR" dirty="0" err="1" smtClean="0">
                <a:sym typeface="Wingdings" pitchFamily="2" charset="2"/>
              </a:rPr>
              <a:t>Procommunist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resistance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army</a:t>
            </a:r>
            <a:r>
              <a:rPr lang="hr-HR" dirty="0" smtClean="0">
                <a:sym typeface="Wingdings" pitchFamily="2" charset="2"/>
              </a:rPr>
              <a:t> ELAS vs. </a:t>
            </a:r>
            <a:r>
              <a:rPr lang="hr-HR" dirty="0" err="1" smtClean="0">
                <a:sym typeface="Wingdings" pitchFamily="2" charset="2"/>
              </a:rPr>
              <a:t>right</a:t>
            </a:r>
            <a:r>
              <a:rPr lang="hr-HR" dirty="0" smtClean="0">
                <a:sym typeface="Wingdings" pitchFamily="2" charset="2"/>
              </a:rPr>
              <a:t>-</a:t>
            </a:r>
            <a:r>
              <a:rPr lang="hr-HR" dirty="0" err="1" smtClean="0">
                <a:sym typeface="Wingdings" pitchFamily="2" charset="2"/>
              </a:rPr>
              <a:t>wing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collaborationalist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militias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supported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by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the</a:t>
            </a:r>
            <a:r>
              <a:rPr lang="hr-HR" dirty="0" smtClean="0">
                <a:sym typeface="Wingdings" pitchFamily="2" charset="2"/>
              </a:rPr>
              <a:t> German </a:t>
            </a:r>
            <a:r>
              <a:rPr lang="hr-HR" dirty="0" err="1" smtClean="0">
                <a:sym typeface="Wingdings" pitchFamily="2" charset="2"/>
              </a:rPr>
              <a:t>occupation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troops</a:t>
            </a:r>
            <a:endParaRPr lang="hr-HR" dirty="0" smtClean="0">
              <a:sym typeface="Wingdings" pitchFamily="2" charset="2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139</TotalTime>
  <Words>542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HOW ‘’FREE’’ IS FREE RIDING IN CIVIL WARS? </vt:lpstr>
      <vt:lpstr>MAIN POINTS</vt:lpstr>
      <vt:lpstr>COLLECTIVE ACTION AND CIVIL WAR</vt:lpstr>
      <vt:lpstr>Slide 4</vt:lpstr>
      <vt:lpstr>Slide 5</vt:lpstr>
      <vt:lpstr>THE PHOENIX PROGRAM</vt:lpstr>
      <vt:lpstr>Slide 7</vt:lpstr>
      <vt:lpstr>Slide 8</vt:lpstr>
      <vt:lpstr>THE GREEK CIVIL WAR</vt:lpstr>
      <vt:lpstr>VICTIMS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‘’FREE’’ IS FREE RIDING IN CIVIL WARS?</dc:title>
  <dc:creator>Lea</dc:creator>
  <cp:lastModifiedBy>Lea</cp:lastModifiedBy>
  <cp:revision>16</cp:revision>
  <dcterms:created xsi:type="dcterms:W3CDTF">2016-04-17T23:28:51Z</dcterms:created>
  <dcterms:modified xsi:type="dcterms:W3CDTF">2016-04-18T06:18:49Z</dcterms:modified>
</cp:coreProperties>
</file>