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97" autoAdjust="0"/>
  </p:normalViewPr>
  <p:slideViewPr>
    <p:cSldViewPr snapToGrid="0">
      <p:cViewPr varScale="1">
        <p:scale>
          <a:sx n="74" d="100"/>
          <a:sy n="74" d="100"/>
        </p:scale>
        <p:origin x="3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952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3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74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9358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463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63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54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9422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99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367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82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163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020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191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065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893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6838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6FB00-DBBF-4F19-AA02-71AB717ADA63}" type="datetimeFigureOut">
              <a:rPr lang="en-GB" smtClean="0"/>
              <a:t>01/05/2016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C06F3-0104-470D-A57E-DE6F711E80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6675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9462"/>
                    </a14:imgEffect>
                    <a14:imgEffect>
                      <a14:saturation sat="268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220" y="-640080"/>
            <a:ext cx="12351412" cy="8214360"/>
          </a:xfrm>
          <a:prstGeom prst="rect">
            <a:avLst/>
          </a:prstGeom>
          <a:noFill/>
          <a:effectLst>
            <a:reflection stA="26000" endPos="65000" dist="508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1569720"/>
            <a:ext cx="9301878" cy="2537059"/>
          </a:xfrm>
        </p:spPr>
        <p:txBody>
          <a:bodyPr/>
          <a:lstStyle/>
          <a:p>
            <a:pPr algn="ctr"/>
            <a:r>
              <a:rPr lang="en-GB" dirty="0"/>
              <a:t>The Political Salience of Cultural Difference: Why </a:t>
            </a:r>
            <a:r>
              <a:rPr lang="en-GB" dirty="0" err="1"/>
              <a:t>Chewas</a:t>
            </a:r>
            <a:r>
              <a:rPr lang="en-GB" dirty="0"/>
              <a:t> and </a:t>
            </a:r>
            <a:r>
              <a:rPr lang="en-GB" dirty="0" err="1"/>
              <a:t>Tumbukas</a:t>
            </a:r>
            <a:r>
              <a:rPr lang="en-GB" dirty="0"/>
              <a:t> Are Allies in Zambia</a:t>
            </a:r>
            <a:br>
              <a:rPr lang="en-GB" dirty="0"/>
            </a:br>
            <a:r>
              <a:rPr lang="en-GB" dirty="0"/>
              <a:t>and Adversaries in Malawi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37138" y="4312921"/>
            <a:ext cx="6287318" cy="1198806"/>
          </a:xfrm>
        </p:spPr>
        <p:txBody>
          <a:bodyPr/>
          <a:lstStyle/>
          <a:p>
            <a:pPr algn="ctr"/>
            <a:r>
              <a:rPr lang="hu-HU" dirty="0" smtClean="0"/>
              <a:t>Zsolt Szabó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4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1996440"/>
            <a:ext cx="10140079" cy="5669280"/>
          </a:xfrm>
        </p:spPr>
        <p:txBody>
          <a:bodyPr>
            <a:normAutofit/>
          </a:bodyPr>
          <a:lstStyle/>
          <a:p>
            <a:r>
              <a:rPr lang="en-GB" dirty="0"/>
              <a:t>ethnic diversity is a poor predictor of actual animosity, let alone violent </a:t>
            </a:r>
            <a:r>
              <a:rPr lang="en-GB" dirty="0" smtClean="0"/>
              <a:t>conflict</a:t>
            </a:r>
            <a:endParaRPr lang="hu-HU" dirty="0" smtClean="0"/>
          </a:p>
          <a:p>
            <a:r>
              <a:rPr lang="en-GB" dirty="0"/>
              <a:t>In The Malawi-Zambia </a:t>
            </a:r>
            <a:r>
              <a:rPr lang="en-GB" dirty="0" smtClean="0"/>
              <a:t>example</a:t>
            </a:r>
            <a:r>
              <a:rPr lang="hu-HU" dirty="0" smtClean="0"/>
              <a:t>,</a:t>
            </a:r>
            <a:r>
              <a:rPr lang="en-GB" dirty="0" smtClean="0"/>
              <a:t> </a:t>
            </a:r>
            <a:r>
              <a:rPr lang="en-GB" dirty="0"/>
              <a:t>the real reason of non-violent conflict is access to resources and politicians attempt to mobilize support along </a:t>
            </a:r>
            <a:r>
              <a:rPr lang="en-GB" dirty="0" smtClean="0"/>
              <a:t>cleavages</a:t>
            </a:r>
            <a:r>
              <a:rPr lang="en-GB" dirty="0"/>
              <a:t>, with ethnic cleavages being the most obvious cleavage to </a:t>
            </a:r>
            <a:r>
              <a:rPr lang="en-GB" dirty="0" smtClean="0"/>
              <a:t>exploit</a:t>
            </a:r>
            <a:r>
              <a:rPr lang="hu-HU" dirty="0" smtClean="0"/>
              <a:t> as they already exist,</a:t>
            </a:r>
            <a:r>
              <a:rPr lang="en-GB" dirty="0" smtClean="0"/>
              <a:t> </a:t>
            </a:r>
            <a:r>
              <a:rPr lang="en-GB" dirty="0"/>
              <a:t>but cleavages can be created artificially (by drawing a border arbitrarily</a:t>
            </a:r>
            <a:r>
              <a:rPr lang="en-GB" dirty="0" smtClean="0"/>
              <a:t>)</a:t>
            </a:r>
            <a:r>
              <a:rPr lang="hu-HU" dirty="0" smtClean="0"/>
              <a:t>.</a:t>
            </a:r>
            <a:r>
              <a:rPr lang="en-GB" dirty="0" smtClean="0"/>
              <a:t> </a:t>
            </a:r>
            <a:r>
              <a:rPr lang="en-GB" dirty="0"/>
              <a:t>However, </a:t>
            </a:r>
            <a:r>
              <a:rPr lang="en-GB" dirty="0" smtClean="0"/>
              <a:t>cultural differences</a:t>
            </a:r>
            <a:r>
              <a:rPr lang="hu-HU" dirty="0" smtClean="0"/>
              <a:t> alone,</a:t>
            </a:r>
            <a:r>
              <a:rPr lang="en-GB" dirty="0" smtClean="0"/>
              <a:t> </a:t>
            </a:r>
            <a:r>
              <a:rPr lang="en-GB" dirty="0"/>
              <a:t>without politicians playing the “ethnic cards” are not </a:t>
            </a:r>
            <a:r>
              <a:rPr lang="en-GB" dirty="0" smtClean="0"/>
              <a:t>enough </a:t>
            </a:r>
            <a:r>
              <a:rPr lang="en-GB" dirty="0"/>
              <a:t>for </a:t>
            </a:r>
            <a:r>
              <a:rPr lang="en-GB" dirty="0" smtClean="0"/>
              <a:t>conflict</a:t>
            </a:r>
            <a:endParaRPr lang="hu-HU" dirty="0" smtClean="0"/>
          </a:p>
          <a:p>
            <a:r>
              <a:rPr lang="en-GB" dirty="0"/>
              <a:t>Conflicts rarely start out as ethnic, but they can become one after politicians </a:t>
            </a:r>
            <a:r>
              <a:rPr lang="en-GB" dirty="0" err="1"/>
              <a:t>instrumentalize</a:t>
            </a:r>
            <a:r>
              <a:rPr lang="en-GB" dirty="0"/>
              <a:t> cultural differences to mobilize support and thus divide their country along ethnic lines</a:t>
            </a:r>
          </a:p>
        </p:txBody>
      </p:sp>
    </p:spTree>
    <p:extLst>
      <p:ext uri="{BB962C8B-B14F-4D97-AF65-F5344CB8AC3E}">
        <p14:creationId xmlns:p14="http://schemas.microsoft.com/office/powerpoint/2010/main" val="11458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Critical notes and questions for discussion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521127"/>
          </a:xfrm>
        </p:spPr>
        <p:txBody>
          <a:bodyPr/>
          <a:lstStyle/>
          <a:p>
            <a:r>
              <a:rPr lang="en-GB" dirty="0" smtClean="0"/>
              <a:t> a well-written article about an often neglected region</a:t>
            </a:r>
          </a:p>
          <a:p>
            <a:r>
              <a:rPr lang="en-GB" dirty="0" smtClean="0"/>
              <a:t>It shows that the </a:t>
            </a:r>
            <a:r>
              <a:rPr lang="en-GB" dirty="0" err="1" smtClean="0"/>
              <a:t>instrumentalization</a:t>
            </a:r>
            <a:r>
              <a:rPr lang="en-GB" dirty="0" smtClean="0"/>
              <a:t> of cleavages by elites is critical for the emergence of animosity </a:t>
            </a:r>
          </a:p>
          <a:p>
            <a:r>
              <a:rPr lang="en-GB" dirty="0" smtClean="0"/>
              <a:t>It is also a clear example against the essentialist “ancient hatreds” argument</a:t>
            </a:r>
          </a:p>
          <a:p>
            <a:r>
              <a:rPr lang="en-GB" dirty="0" smtClean="0"/>
              <a:t>It also suggests interesting questions: if identity is seemingly so easily created, why couldn’t other states, that were carved out arbitrarily by colonial masters, ignoring ethnic-cultural realities (Sudan, Iraq) come up with a common identity?</a:t>
            </a:r>
          </a:p>
          <a:p>
            <a:r>
              <a:rPr lang="en-GB" dirty="0" smtClean="0"/>
              <a:t>Thanks to what factors didn’t the hostilities in Malawi </a:t>
            </a:r>
            <a:r>
              <a:rPr lang="en-GB" smtClean="0"/>
              <a:t>turn violent?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578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The Chewas and Tumbukas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Both</a:t>
            </a:r>
            <a:r>
              <a:rPr lang="hu-HU" sz="3200" dirty="0" smtClean="0"/>
              <a:t> groups</a:t>
            </a:r>
            <a:r>
              <a:rPr lang="en-GB" sz="3200" dirty="0" smtClean="0"/>
              <a:t> </a:t>
            </a:r>
            <a:r>
              <a:rPr lang="en-GB" sz="3200" dirty="0"/>
              <a:t>divided by the Zambia-Malawi </a:t>
            </a:r>
            <a:r>
              <a:rPr lang="en-GB" sz="3200" dirty="0" smtClean="0"/>
              <a:t>border</a:t>
            </a:r>
            <a:endParaRPr lang="hu-HU" sz="3200" dirty="0" smtClean="0"/>
          </a:p>
          <a:p>
            <a:r>
              <a:rPr lang="hu-HU" sz="3200" dirty="0" smtClean="0"/>
              <a:t>Border exists since the British conquest, set arbitrarily</a:t>
            </a:r>
          </a:p>
          <a:p>
            <a:r>
              <a:rPr lang="hu-HU" sz="3200" dirty="0" smtClean="0"/>
              <a:t>In Malawi relations between these groups are largely hostile, in Zambia friendly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08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Cultural differences as sources of conflict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cultural differences </a:t>
            </a:r>
            <a:r>
              <a:rPr lang="hu-HU" dirty="0" smtClean="0"/>
              <a:t>often evoked when conflicts are analyzed, yet they </a:t>
            </a:r>
            <a:r>
              <a:rPr lang="en-GB" dirty="0" smtClean="0"/>
              <a:t>cannot </a:t>
            </a:r>
            <a:r>
              <a:rPr lang="en-GB" dirty="0"/>
              <a:t>fully explain the emergence of </a:t>
            </a:r>
            <a:r>
              <a:rPr lang="en-GB" dirty="0" smtClean="0"/>
              <a:t>conflicts</a:t>
            </a:r>
            <a:endParaRPr lang="hu-HU" dirty="0" smtClean="0"/>
          </a:p>
          <a:p>
            <a:r>
              <a:rPr lang="en-GB" dirty="0"/>
              <a:t>Why some cleavages matter </a:t>
            </a:r>
            <a:r>
              <a:rPr lang="en-GB" dirty="0" smtClean="0"/>
              <a:t>more</a:t>
            </a:r>
            <a:r>
              <a:rPr lang="hu-HU" dirty="0" smtClean="0"/>
              <a:t>? </a:t>
            </a:r>
          </a:p>
          <a:p>
            <a:r>
              <a:rPr lang="hu-HU" dirty="0" smtClean="0"/>
              <a:t>Suggested explanations:</a:t>
            </a:r>
          </a:p>
          <a:p>
            <a:r>
              <a:rPr lang="hu-HU" dirty="0" smtClean="0"/>
              <a:t>- Degree of cultural differences, progress in society</a:t>
            </a:r>
          </a:p>
          <a:p>
            <a:r>
              <a:rPr lang="hu-HU" dirty="0" smtClean="0"/>
              <a:t>The Malawi-Zambia situation seems to contradict the „Culturalistic” approach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03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Research setup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042160"/>
            <a:ext cx="10551559" cy="5562600"/>
          </a:xfrm>
        </p:spPr>
        <p:txBody>
          <a:bodyPr>
            <a:normAutofit/>
          </a:bodyPr>
          <a:lstStyle/>
          <a:p>
            <a:r>
              <a:rPr lang="hu-HU" sz="2800" dirty="0" smtClean="0"/>
              <a:t>Members of both groups were interviewed on both sides of the border</a:t>
            </a:r>
          </a:p>
          <a:p>
            <a:r>
              <a:rPr lang="hu-HU" sz="2800" dirty="0" smtClean="0"/>
              <a:t>Villages were similar: homogenous, no variation in geography and economy</a:t>
            </a:r>
          </a:p>
          <a:p>
            <a:r>
              <a:rPr lang="hu-HU" sz="2800" dirty="0" smtClean="0"/>
              <a:t>Questions: </a:t>
            </a:r>
            <a:r>
              <a:rPr lang="en-GB" sz="2800" dirty="0"/>
              <a:t>5 questions: what makes </a:t>
            </a:r>
            <a:r>
              <a:rPr lang="en-GB" sz="2800" dirty="0" err="1"/>
              <a:t>Chewas</a:t>
            </a:r>
            <a:r>
              <a:rPr lang="en-GB" sz="2800" dirty="0"/>
              <a:t> different from </a:t>
            </a:r>
            <a:r>
              <a:rPr lang="en-GB" sz="2800" dirty="0" err="1"/>
              <a:t>Tumbukas</a:t>
            </a:r>
            <a:r>
              <a:rPr lang="en-GB" sz="2800" dirty="0"/>
              <a:t>? Would a member of your tribe vote for a member of the other tribe in the case this person stood for president? Would you personally? Are you married to a member of the other group? </a:t>
            </a:r>
            <a:r>
              <a:rPr lang="en-GB" sz="2800" dirty="0" smtClean="0"/>
              <a:t>Would </a:t>
            </a:r>
            <a:r>
              <a:rPr lang="en-GB" sz="2800" dirty="0"/>
              <a:t>you consider it?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8943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small differences in </a:t>
            </a:r>
            <a:r>
              <a:rPr lang="hu-HU" dirty="0" smtClean="0"/>
              <a:t>language and culture</a:t>
            </a:r>
          </a:p>
          <a:p>
            <a:r>
              <a:rPr lang="en-GB" dirty="0"/>
              <a:t>61 % in Malawi thought their group would not support a presidential candidate from the other group, just 21 % in Zambia, similar </a:t>
            </a:r>
            <a:r>
              <a:rPr lang="hu-HU" dirty="0" smtClean="0"/>
              <a:t>pattern by </a:t>
            </a:r>
            <a:r>
              <a:rPr lang="en-GB" dirty="0" smtClean="0"/>
              <a:t>the </a:t>
            </a:r>
            <a:r>
              <a:rPr lang="en-GB" dirty="0"/>
              <a:t>marriage question</a:t>
            </a:r>
          </a:p>
        </p:txBody>
      </p:sp>
    </p:spTree>
    <p:extLst>
      <p:ext uri="{BB962C8B-B14F-4D97-AF65-F5344CB8AC3E}">
        <p14:creationId xmlns:p14="http://schemas.microsoft.com/office/powerpoint/2010/main" val="69753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How to explain this discrepancy?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Political system</a:t>
            </a:r>
          </a:p>
          <a:p>
            <a:r>
              <a:rPr lang="hu-HU" dirty="0" smtClean="0"/>
              <a:t>Electoral cycle</a:t>
            </a:r>
          </a:p>
          <a:p>
            <a:r>
              <a:rPr lang="hu-HU" dirty="0" smtClean="0"/>
              <a:t>Different experience during colonialism</a:t>
            </a:r>
          </a:p>
          <a:p>
            <a:r>
              <a:rPr lang="hu-HU" dirty="0" smtClean="0"/>
              <a:t>Higher relevancy of ethnicity in Malawi</a:t>
            </a:r>
          </a:p>
          <a:p>
            <a:endParaRPr lang="hu-HU" dirty="0"/>
          </a:p>
          <a:p>
            <a:r>
              <a:rPr lang="hu-HU" dirty="0" smtClean="0"/>
              <a:t>None of the approaches above is satisfactory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82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Relative size of the ethnic groups in their countries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166"/>
            <a:ext cx="5131655" cy="53702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873" y="1243207"/>
            <a:ext cx="6859127" cy="588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1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Ethnicity as a basis for political mobilization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Both countries work on the basis of patronage networks</a:t>
            </a:r>
          </a:p>
          <a:p>
            <a:r>
              <a:rPr lang="hu-HU" dirty="0" smtClean="0"/>
              <a:t>In Zambia, when the „ethnic card” is played, Chewas and Tumbukas are relatively small and are lumped together as „Easterns”</a:t>
            </a:r>
          </a:p>
          <a:p>
            <a:r>
              <a:rPr lang="hu-HU" dirty="0" smtClean="0"/>
              <a:t>In Malawi, they are the biggest ethnic groups and are played out against each other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111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Other findings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Political hostility spills over to social situations</a:t>
            </a:r>
          </a:p>
          <a:p>
            <a:r>
              <a:rPr lang="hu-HU" dirty="0" smtClean="0"/>
              <a:t>An arbitrary drawing of a border just as potent in creating a sense of belonging as cultural differences (the case of the Tongas) – this fits constructivism better than primordialism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64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239</TotalTime>
  <Words>571</Words>
  <Application>Microsoft Office PowerPoint</Application>
  <PresentationFormat>Widescreen</PresentationFormat>
  <Paragraphs>44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The Political Salience of Cultural Difference: Why Chewas and Tumbukas Are Allies in Zambia and Adversaries in Malawi</vt:lpstr>
      <vt:lpstr>The Chewas and Tumbukas</vt:lpstr>
      <vt:lpstr>Cultural differences as sources of conflict</vt:lpstr>
      <vt:lpstr>Research setup</vt:lpstr>
      <vt:lpstr>Findings</vt:lpstr>
      <vt:lpstr>How to explain this discrepancy?</vt:lpstr>
      <vt:lpstr>Relative size of the ethnic groups in their countries</vt:lpstr>
      <vt:lpstr>Ethnicity as a basis for political mobilization </vt:lpstr>
      <vt:lpstr>Other findings</vt:lpstr>
      <vt:lpstr>Conclusion</vt:lpstr>
      <vt:lpstr>Critical notes and questions for discussion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Political Salience of Cultural Difference: Why Chewas and Tumbukas Are Allies in Zambia and Adversaries in Malawi</dc:title>
  <dc:creator>Zsolti</dc:creator>
  <cp:lastModifiedBy>Zsolti</cp:lastModifiedBy>
  <cp:revision>9</cp:revision>
  <dcterms:created xsi:type="dcterms:W3CDTF">2016-04-22T15:51:56Z</dcterms:created>
  <dcterms:modified xsi:type="dcterms:W3CDTF">2016-05-01T11:00:35Z</dcterms:modified>
</cp:coreProperties>
</file>