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5" r:id="rId9"/>
    <p:sldId id="266" r:id="rId10"/>
    <p:sldId id="261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9DD397-0B4C-4685-8BC9-CE42B0B3041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E7F8B76-9A94-4228-99A8-B00363440F10}">
      <dgm:prSet phldrT="[Text]" custT="1"/>
      <dgm:spPr/>
      <dgm:t>
        <a:bodyPr/>
        <a:lstStyle/>
        <a:p>
          <a:r>
            <a:rPr lang="cs-CZ" sz="1800" dirty="0" err="1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Main</a:t>
          </a:r>
          <a:r>
            <a:rPr lang="cs-CZ" sz="1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dirty="0" err="1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concepts</a:t>
          </a:r>
          <a:endParaRPr lang="cs-CZ" sz="1800" dirty="0">
            <a:solidFill>
              <a:schemeClr val="bg2">
                <a:lumMod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5C449A-E66F-4BCC-9467-0C2BA302574F}" type="parTrans" cxnId="{C4D968E9-6467-49A4-83B1-F859BC35636D}">
      <dgm:prSet/>
      <dgm:spPr/>
      <dgm:t>
        <a:bodyPr/>
        <a:lstStyle/>
        <a:p>
          <a:endParaRPr lang="cs-CZ"/>
        </a:p>
      </dgm:t>
    </dgm:pt>
    <dgm:pt modelId="{99A54C21-BAEF-4A23-9353-2F342F93C130}" type="sibTrans" cxnId="{C4D968E9-6467-49A4-83B1-F859BC35636D}">
      <dgm:prSet/>
      <dgm:spPr/>
      <dgm:t>
        <a:bodyPr/>
        <a:lstStyle/>
        <a:p>
          <a:endParaRPr lang="cs-CZ"/>
        </a:p>
      </dgm:t>
    </dgm:pt>
    <dgm:pt modelId="{7727AE51-9B19-4AE5-901F-45B320A87BBE}">
      <dgm:prSet phldrT="[Text]" custT="1"/>
      <dgm:spPr/>
      <dgm:t>
        <a:bodyPr/>
        <a:lstStyle/>
        <a:p>
          <a:r>
            <a:rPr 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Civil </a:t>
          </a:r>
          <a:r>
            <a:rPr lang="cs-CZ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war</a:t>
          </a:r>
          <a:r>
            <a:rPr 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consequences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A7A18C-ADEC-4E19-866E-E72EB6E3547F}" type="parTrans" cxnId="{7CDBDCD8-EBE0-4639-BC0B-060737A30E54}">
      <dgm:prSet/>
      <dgm:spPr/>
      <dgm:t>
        <a:bodyPr/>
        <a:lstStyle/>
        <a:p>
          <a:endParaRPr lang="cs-CZ"/>
        </a:p>
      </dgm:t>
    </dgm:pt>
    <dgm:pt modelId="{34D700A4-606C-4A6C-89D6-2AA8C4ED9AF8}" type="sibTrans" cxnId="{7CDBDCD8-EBE0-4639-BC0B-060737A30E54}">
      <dgm:prSet/>
      <dgm:spPr/>
      <dgm:t>
        <a:bodyPr/>
        <a:lstStyle/>
        <a:p>
          <a:endParaRPr lang="cs-CZ"/>
        </a:p>
      </dgm:t>
    </dgm:pt>
    <dgm:pt modelId="{094F77B0-6108-402F-80D8-D3FCDB612AB3}">
      <dgm:prSet phldrT="[Text]" custT="1"/>
      <dgm:spPr/>
      <dgm:t>
        <a:bodyPr/>
        <a:lstStyle/>
        <a:p>
          <a:r>
            <a:rPr lang="cs-CZ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Military</a:t>
          </a:r>
          <a:r>
            <a:rPr 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spending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F9BBD5-4051-465D-A2D6-809A8043871F}" type="parTrans" cxnId="{D1832F9B-F32E-477E-92E5-C8C15EB9BF74}">
      <dgm:prSet/>
      <dgm:spPr/>
      <dgm:t>
        <a:bodyPr/>
        <a:lstStyle/>
        <a:p>
          <a:endParaRPr lang="cs-CZ"/>
        </a:p>
      </dgm:t>
    </dgm:pt>
    <dgm:pt modelId="{803BF79C-BD82-44B3-B83C-042A3623342C}" type="sibTrans" cxnId="{D1832F9B-F32E-477E-92E5-C8C15EB9BF74}">
      <dgm:prSet/>
      <dgm:spPr/>
      <dgm:t>
        <a:bodyPr/>
        <a:lstStyle/>
        <a:p>
          <a:endParaRPr lang="cs-CZ"/>
        </a:p>
      </dgm:t>
    </dgm:pt>
    <dgm:pt modelId="{50497364-CF27-470F-98B1-F4DB2F9FF73B}">
      <dgm:prSet phldrT="[Text]" custT="1"/>
      <dgm:spPr/>
      <dgm:t>
        <a:bodyPr/>
        <a:lstStyle/>
        <a:p>
          <a:r>
            <a:rPr lang="cs-CZ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Spillover</a:t>
          </a:r>
          <a:r>
            <a:rPr 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effect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A06778-C8C7-4686-A59F-E6ED887E92B7}" type="parTrans" cxnId="{FFE44298-4644-4992-8903-A513079141BF}">
      <dgm:prSet/>
      <dgm:spPr/>
      <dgm:t>
        <a:bodyPr/>
        <a:lstStyle/>
        <a:p>
          <a:endParaRPr lang="cs-CZ"/>
        </a:p>
      </dgm:t>
    </dgm:pt>
    <dgm:pt modelId="{AFA6BECD-7F11-41E2-A8C6-5CA9C8EB21A0}" type="sibTrans" cxnId="{FFE44298-4644-4992-8903-A513079141BF}">
      <dgm:prSet/>
      <dgm:spPr/>
      <dgm:t>
        <a:bodyPr/>
        <a:lstStyle/>
        <a:p>
          <a:endParaRPr lang="cs-CZ"/>
        </a:p>
      </dgm:t>
    </dgm:pt>
    <dgm:pt modelId="{5F5D9A19-69A8-493C-9B68-211DCE8A6EEF}">
      <dgm:prSet phldrT="[Text]" custT="1"/>
      <dgm:spPr/>
      <dgm:t>
        <a:bodyPr/>
        <a:lstStyle/>
        <a:p>
          <a:r>
            <a:rPr lang="cs-CZ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Geography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6FAC6B-3E46-4C01-8250-39BCDA7BA53B}" type="parTrans" cxnId="{9F778CCB-A62B-4413-B53B-876010FFD326}">
      <dgm:prSet/>
      <dgm:spPr/>
      <dgm:t>
        <a:bodyPr/>
        <a:lstStyle/>
        <a:p>
          <a:endParaRPr lang="cs-CZ"/>
        </a:p>
      </dgm:t>
    </dgm:pt>
    <dgm:pt modelId="{E6A8F740-4FF6-468C-A8E7-64688BB761A4}" type="sibTrans" cxnId="{9F778CCB-A62B-4413-B53B-876010FFD326}">
      <dgm:prSet/>
      <dgm:spPr/>
      <dgm:t>
        <a:bodyPr/>
        <a:lstStyle/>
        <a:p>
          <a:endParaRPr lang="cs-CZ"/>
        </a:p>
      </dgm:t>
    </dgm:pt>
    <dgm:pt modelId="{BCEDD0AB-E6BC-43AB-9748-1DD39DE7CB72}" type="pres">
      <dgm:prSet presAssocID="{8C9DD397-0B4C-4685-8BC9-CE42B0B3041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64E8762-DE16-430F-AA8C-EF6BE7A21519}" type="pres">
      <dgm:prSet presAssocID="{8C9DD397-0B4C-4685-8BC9-CE42B0B30415}" presName="matrix" presStyleCnt="0"/>
      <dgm:spPr/>
    </dgm:pt>
    <dgm:pt modelId="{3A623F0D-AAF8-4365-82F3-47F53FCC9807}" type="pres">
      <dgm:prSet presAssocID="{8C9DD397-0B4C-4685-8BC9-CE42B0B30415}" presName="tile1" presStyleLbl="node1" presStyleIdx="0" presStyleCnt="4" custLinFactNeighborX="0"/>
      <dgm:spPr/>
      <dgm:t>
        <a:bodyPr/>
        <a:lstStyle/>
        <a:p>
          <a:endParaRPr lang="cs-CZ"/>
        </a:p>
      </dgm:t>
    </dgm:pt>
    <dgm:pt modelId="{41A30034-6F47-4B35-B44B-1F3A3791AE22}" type="pres">
      <dgm:prSet presAssocID="{8C9DD397-0B4C-4685-8BC9-CE42B0B3041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9465F0-A6C8-44A1-924A-A1DB25707D97}" type="pres">
      <dgm:prSet presAssocID="{8C9DD397-0B4C-4685-8BC9-CE42B0B30415}" presName="tile2" presStyleLbl="node1" presStyleIdx="1" presStyleCnt="4"/>
      <dgm:spPr/>
      <dgm:t>
        <a:bodyPr/>
        <a:lstStyle/>
        <a:p>
          <a:endParaRPr lang="cs-CZ"/>
        </a:p>
      </dgm:t>
    </dgm:pt>
    <dgm:pt modelId="{32748146-BED5-4063-A6CC-B8758EACE189}" type="pres">
      <dgm:prSet presAssocID="{8C9DD397-0B4C-4685-8BC9-CE42B0B3041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40C558-7C5D-4850-8657-D208CF2D9D52}" type="pres">
      <dgm:prSet presAssocID="{8C9DD397-0B4C-4685-8BC9-CE42B0B30415}" presName="tile3" presStyleLbl="node1" presStyleIdx="2" presStyleCnt="4"/>
      <dgm:spPr/>
      <dgm:t>
        <a:bodyPr/>
        <a:lstStyle/>
        <a:p>
          <a:endParaRPr lang="cs-CZ"/>
        </a:p>
      </dgm:t>
    </dgm:pt>
    <dgm:pt modelId="{FA560326-EA2F-46B1-A4C2-73486F9455AC}" type="pres">
      <dgm:prSet presAssocID="{8C9DD397-0B4C-4685-8BC9-CE42B0B3041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32B0CC-D32D-47C0-9620-2D48D8FA0CD7}" type="pres">
      <dgm:prSet presAssocID="{8C9DD397-0B4C-4685-8BC9-CE42B0B30415}" presName="tile4" presStyleLbl="node1" presStyleIdx="3" presStyleCnt="4"/>
      <dgm:spPr/>
      <dgm:t>
        <a:bodyPr/>
        <a:lstStyle/>
        <a:p>
          <a:endParaRPr lang="cs-CZ"/>
        </a:p>
      </dgm:t>
    </dgm:pt>
    <dgm:pt modelId="{C6BAEE16-DEAE-4B1B-B6B7-29D43DE401E2}" type="pres">
      <dgm:prSet presAssocID="{8C9DD397-0B4C-4685-8BC9-CE42B0B3041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57A170-6327-4537-AB19-1A18F2DE1F75}" type="pres">
      <dgm:prSet presAssocID="{8C9DD397-0B4C-4685-8BC9-CE42B0B30415}" presName="centerTile" presStyleLbl="fgShp" presStyleIdx="0" presStyleCnt="1" custLinFactNeighborX="861" custLinFactNeighborY="452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0709FBDF-B39E-43EA-BE12-08E7349B7372}" type="presOf" srcId="{094F77B0-6108-402F-80D8-D3FCDB612AB3}" destId="{799465F0-A6C8-44A1-924A-A1DB25707D97}" srcOrd="0" destOrd="0" presId="urn:microsoft.com/office/officeart/2005/8/layout/matrix1"/>
    <dgm:cxn modelId="{7D8AB1CC-82BC-4C27-BE7C-2A637549A8E8}" type="presOf" srcId="{8C9DD397-0B4C-4685-8BC9-CE42B0B30415}" destId="{BCEDD0AB-E6BC-43AB-9748-1DD39DE7CB72}" srcOrd="0" destOrd="0" presId="urn:microsoft.com/office/officeart/2005/8/layout/matrix1"/>
    <dgm:cxn modelId="{7CDBDCD8-EBE0-4639-BC0B-060737A30E54}" srcId="{CE7F8B76-9A94-4228-99A8-B00363440F10}" destId="{7727AE51-9B19-4AE5-901F-45B320A87BBE}" srcOrd="0" destOrd="0" parTransId="{88A7A18C-ADEC-4E19-866E-E72EB6E3547F}" sibTransId="{34D700A4-606C-4A6C-89D6-2AA8C4ED9AF8}"/>
    <dgm:cxn modelId="{FFE44298-4644-4992-8903-A513079141BF}" srcId="{CE7F8B76-9A94-4228-99A8-B00363440F10}" destId="{50497364-CF27-470F-98B1-F4DB2F9FF73B}" srcOrd="2" destOrd="0" parTransId="{F4A06778-C8C7-4686-A59F-E6ED887E92B7}" sibTransId="{AFA6BECD-7F11-41E2-A8C6-5CA9C8EB21A0}"/>
    <dgm:cxn modelId="{C4D968E9-6467-49A4-83B1-F859BC35636D}" srcId="{8C9DD397-0B4C-4685-8BC9-CE42B0B30415}" destId="{CE7F8B76-9A94-4228-99A8-B00363440F10}" srcOrd="0" destOrd="0" parTransId="{5B5C449A-E66F-4BCC-9467-0C2BA302574F}" sibTransId="{99A54C21-BAEF-4A23-9353-2F342F93C130}"/>
    <dgm:cxn modelId="{ECFBE00F-F389-445B-9795-7FAADD224A5D}" type="presOf" srcId="{7727AE51-9B19-4AE5-901F-45B320A87BBE}" destId="{41A30034-6F47-4B35-B44B-1F3A3791AE22}" srcOrd="1" destOrd="0" presId="urn:microsoft.com/office/officeart/2005/8/layout/matrix1"/>
    <dgm:cxn modelId="{9210A3C8-4377-4643-93CC-7077C7A6AC6E}" type="presOf" srcId="{50497364-CF27-470F-98B1-F4DB2F9FF73B}" destId="{FA560326-EA2F-46B1-A4C2-73486F9455AC}" srcOrd="1" destOrd="0" presId="urn:microsoft.com/office/officeart/2005/8/layout/matrix1"/>
    <dgm:cxn modelId="{43EE85D8-389B-4DBE-B6FA-40EA7E142634}" type="presOf" srcId="{7727AE51-9B19-4AE5-901F-45B320A87BBE}" destId="{3A623F0D-AAF8-4365-82F3-47F53FCC9807}" srcOrd="0" destOrd="0" presId="urn:microsoft.com/office/officeart/2005/8/layout/matrix1"/>
    <dgm:cxn modelId="{250280DF-0143-4140-8B18-CF92F31F2F29}" type="presOf" srcId="{5F5D9A19-69A8-493C-9B68-211DCE8A6EEF}" destId="{C6BAEE16-DEAE-4B1B-B6B7-29D43DE401E2}" srcOrd="1" destOrd="0" presId="urn:microsoft.com/office/officeart/2005/8/layout/matrix1"/>
    <dgm:cxn modelId="{4E15E277-DE0D-4855-BEDC-DDCD34832480}" type="presOf" srcId="{5F5D9A19-69A8-493C-9B68-211DCE8A6EEF}" destId="{B432B0CC-D32D-47C0-9620-2D48D8FA0CD7}" srcOrd="0" destOrd="0" presId="urn:microsoft.com/office/officeart/2005/8/layout/matrix1"/>
    <dgm:cxn modelId="{9F778CCB-A62B-4413-B53B-876010FFD326}" srcId="{CE7F8B76-9A94-4228-99A8-B00363440F10}" destId="{5F5D9A19-69A8-493C-9B68-211DCE8A6EEF}" srcOrd="3" destOrd="0" parTransId="{F36FAC6B-3E46-4C01-8250-39BCDA7BA53B}" sibTransId="{E6A8F740-4FF6-468C-A8E7-64688BB761A4}"/>
    <dgm:cxn modelId="{D1832F9B-F32E-477E-92E5-C8C15EB9BF74}" srcId="{CE7F8B76-9A94-4228-99A8-B00363440F10}" destId="{094F77B0-6108-402F-80D8-D3FCDB612AB3}" srcOrd="1" destOrd="0" parTransId="{C6F9BBD5-4051-465D-A2D6-809A8043871F}" sibTransId="{803BF79C-BD82-44B3-B83C-042A3623342C}"/>
    <dgm:cxn modelId="{C1ACA99A-2C83-4B36-AAFD-BDE7A82A4D52}" type="presOf" srcId="{50497364-CF27-470F-98B1-F4DB2F9FF73B}" destId="{4C40C558-7C5D-4850-8657-D208CF2D9D52}" srcOrd="0" destOrd="0" presId="urn:microsoft.com/office/officeart/2005/8/layout/matrix1"/>
    <dgm:cxn modelId="{4FC8D3A3-5477-4E24-8628-7AF8C743A5CA}" type="presOf" srcId="{094F77B0-6108-402F-80D8-D3FCDB612AB3}" destId="{32748146-BED5-4063-A6CC-B8758EACE189}" srcOrd="1" destOrd="0" presId="urn:microsoft.com/office/officeart/2005/8/layout/matrix1"/>
    <dgm:cxn modelId="{91AA1B91-20CA-4B13-9B7F-5D2C9BBD5D3C}" type="presOf" srcId="{CE7F8B76-9A94-4228-99A8-B00363440F10}" destId="{9F57A170-6327-4537-AB19-1A18F2DE1F75}" srcOrd="0" destOrd="0" presId="urn:microsoft.com/office/officeart/2005/8/layout/matrix1"/>
    <dgm:cxn modelId="{7612E7FC-02F7-4EB4-86EC-2394E483F480}" type="presParOf" srcId="{BCEDD0AB-E6BC-43AB-9748-1DD39DE7CB72}" destId="{164E8762-DE16-430F-AA8C-EF6BE7A21519}" srcOrd="0" destOrd="0" presId="urn:microsoft.com/office/officeart/2005/8/layout/matrix1"/>
    <dgm:cxn modelId="{08171F39-9050-467A-A13B-4B2562A21906}" type="presParOf" srcId="{164E8762-DE16-430F-AA8C-EF6BE7A21519}" destId="{3A623F0D-AAF8-4365-82F3-47F53FCC9807}" srcOrd="0" destOrd="0" presId="urn:microsoft.com/office/officeart/2005/8/layout/matrix1"/>
    <dgm:cxn modelId="{63AF6FFC-8AE5-4DDA-BE45-2501B98B441D}" type="presParOf" srcId="{164E8762-DE16-430F-AA8C-EF6BE7A21519}" destId="{41A30034-6F47-4B35-B44B-1F3A3791AE22}" srcOrd="1" destOrd="0" presId="urn:microsoft.com/office/officeart/2005/8/layout/matrix1"/>
    <dgm:cxn modelId="{CEC6552D-82B3-4471-8D5E-E342E452EB81}" type="presParOf" srcId="{164E8762-DE16-430F-AA8C-EF6BE7A21519}" destId="{799465F0-A6C8-44A1-924A-A1DB25707D97}" srcOrd="2" destOrd="0" presId="urn:microsoft.com/office/officeart/2005/8/layout/matrix1"/>
    <dgm:cxn modelId="{87A2D4F3-C3ED-48C6-B973-824CD21522F3}" type="presParOf" srcId="{164E8762-DE16-430F-AA8C-EF6BE7A21519}" destId="{32748146-BED5-4063-A6CC-B8758EACE189}" srcOrd="3" destOrd="0" presId="urn:microsoft.com/office/officeart/2005/8/layout/matrix1"/>
    <dgm:cxn modelId="{A096C4D1-ADD1-44A0-B266-50A09EC72FAC}" type="presParOf" srcId="{164E8762-DE16-430F-AA8C-EF6BE7A21519}" destId="{4C40C558-7C5D-4850-8657-D208CF2D9D52}" srcOrd="4" destOrd="0" presId="urn:microsoft.com/office/officeart/2005/8/layout/matrix1"/>
    <dgm:cxn modelId="{37AD90DC-9945-45B7-B978-0AA94B368384}" type="presParOf" srcId="{164E8762-DE16-430F-AA8C-EF6BE7A21519}" destId="{FA560326-EA2F-46B1-A4C2-73486F9455AC}" srcOrd="5" destOrd="0" presId="urn:microsoft.com/office/officeart/2005/8/layout/matrix1"/>
    <dgm:cxn modelId="{F9A47E5B-0F61-4AE2-9356-83BCA341E9E4}" type="presParOf" srcId="{164E8762-DE16-430F-AA8C-EF6BE7A21519}" destId="{B432B0CC-D32D-47C0-9620-2D48D8FA0CD7}" srcOrd="6" destOrd="0" presId="urn:microsoft.com/office/officeart/2005/8/layout/matrix1"/>
    <dgm:cxn modelId="{AD975BC2-96E2-4882-9AD9-3918F1DF992C}" type="presParOf" srcId="{164E8762-DE16-430F-AA8C-EF6BE7A21519}" destId="{C6BAEE16-DEAE-4B1B-B6B7-29D43DE401E2}" srcOrd="7" destOrd="0" presId="urn:microsoft.com/office/officeart/2005/8/layout/matrix1"/>
    <dgm:cxn modelId="{5D55CBA9-B444-41E9-B294-A9EA86533055}" type="presParOf" srcId="{BCEDD0AB-E6BC-43AB-9748-1DD39DE7CB72}" destId="{9F57A170-6327-4537-AB19-1A18F2DE1F7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5C9CD9-0615-4915-B261-73B65D649F30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B8492-C854-4F4E-A01C-033FFAA66382}">
      <dgm:prSet phldrT="[Text]" custT="1"/>
      <dgm:spPr/>
      <dgm:t>
        <a:bodyPr/>
        <a:lstStyle/>
        <a:p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Replacing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other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spending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cs-CZ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education</a:t>
          </a:r>
          <a:r>
            <a:rPr lang="cs-CZ" sz="20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cs-CZ" sz="2000" dirty="0" err="1" smtClean="0">
              <a:latin typeface="Arial" panose="020B0604020202020204" pitchFamily="34" charset="0"/>
              <a:cs typeface="Arial" panose="020B0604020202020204" pitchFamily="34" charset="0"/>
            </a:rPr>
            <a:t>health</a:t>
          </a:r>
          <a:r>
            <a:rPr lang="cs-CZ" sz="20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cs-CZ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6D0711-D0C7-49E7-A093-D45A7AC7FF61}" type="parTrans" cxnId="{0E775117-8CB5-456A-87B9-74DB4865F44E}">
      <dgm:prSet/>
      <dgm:spPr/>
      <dgm:t>
        <a:bodyPr/>
        <a:lstStyle/>
        <a:p>
          <a:endParaRPr lang="cs-CZ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72929B-82FF-4E5F-95A0-F39C87FAC347}" type="sibTrans" cxnId="{0E775117-8CB5-456A-87B9-74DB4865F44E}">
      <dgm:prSet/>
      <dgm:spPr/>
      <dgm:t>
        <a:bodyPr/>
        <a:lstStyle/>
        <a:p>
          <a:endParaRPr lang="cs-CZ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E419DF-40F0-48DD-9C4D-047D5CE2AA2A}">
      <dgm:prSet phldrT="[Text]" custT="1"/>
      <dgm:spPr/>
      <dgm:t>
        <a:bodyPr/>
        <a:lstStyle/>
        <a:p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Inflation</a:t>
          </a:r>
          <a:endParaRPr lang="cs-CZ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4B6513-56D8-4E23-8A37-FCCF545DBA8C}" type="parTrans" cxnId="{B0F68E31-B020-4BC0-8BCE-389455A1B2C9}">
      <dgm:prSet/>
      <dgm:spPr/>
      <dgm:t>
        <a:bodyPr/>
        <a:lstStyle/>
        <a:p>
          <a:endParaRPr lang="cs-CZ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2E703-DFDF-432C-BC53-2CF7ED651E0F}" type="sibTrans" cxnId="{B0F68E31-B020-4BC0-8BCE-389455A1B2C9}">
      <dgm:prSet/>
      <dgm:spPr/>
      <dgm:t>
        <a:bodyPr/>
        <a:lstStyle/>
        <a:p>
          <a:endParaRPr lang="cs-CZ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A22E4B-00FB-4BE4-B7DE-4CB6F1C30475}">
      <dgm:prSet phldrT="[Text]" custT="1"/>
      <dgm:spPr/>
      <dgm:t>
        <a:bodyPr/>
        <a:lstStyle/>
        <a:p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Increasing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external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debt</a:t>
          </a:r>
          <a:endParaRPr lang="cs-CZ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6FA88A-DBBF-4C8D-8F83-A2FE07054C23}" type="parTrans" cxnId="{034E329E-B2EF-4C83-BC96-146B0C22FE20}">
      <dgm:prSet/>
      <dgm:spPr/>
      <dgm:t>
        <a:bodyPr/>
        <a:lstStyle/>
        <a:p>
          <a:endParaRPr lang="cs-CZ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2EC10D-B05C-4F32-BA2B-EB58F0D4C553}" type="sibTrans" cxnId="{034E329E-B2EF-4C83-BC96-146B0C22FE20}">
      <dgm:prSet/>
      <dgm:spPr/>
      <dgm:t>
        <a:bodyPr/>
        <a:lstStyle/>
        <a:p>
          <a:endParaRPr lang="cs-CZ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85C965-10E3-4B94-9D1D-AFA39B218C02}">
      <dgm:prSet phldrT="[Text]" custT="1"/>
      <dgm:spPr/>
      <dgm:t>
        <a:bodyPr/>
        <a:lstStyle/>
        <a:p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Foreign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exchange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for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armaments</a:t>
          </a:r>
          <a:endParaRPr lang="cs-CZ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5E6A9B-B4AF-4CE7-A994-2BBE06B199D9}" type="parTrans" cxnId="{4B67EDFD-AC96-4163-BF69-E61D88036EC2}">
      <dgm:prSet/>
      <dgm:spPr/>
      <dgm:t>
        <a:bodyPr/>
        <a:lstStyle/>
        <a:p>
          <a:endParaRPr lang="cs-CZ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BA435D-1785-4159-BDD5-A15E49F73F81}" type="sibTrans" cxnId="{4B67EDFD-AC96-4163-BF69-E61D88036EC2}">
      <dgm:prSet/>
      <dgm:spPr/>
      <dgm:t>
        <a:bodyPr/>
        <a:lstStyle/>
        <a:p>
          <a:endParaRPr lang="cs-CZ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E9650F-380D-43DC-A724-B21C299EFB32}">
      <dgm:prSet phldrT="[Text]" custT="1"/>
      <dgm:spPr/>
      <dgm:t>
        <a:bodyPr/>
        <a:lstStyle/>
        <a:p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Withdrawing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workers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from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other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sectors</a:t>
          </a:r>
          <a:r>
            <a:rPr lang="cs-C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dirty="0" smtClean="0">
              <a:latin typeface="Arial" panose="020B0604020202020204" pitchFamily="34" charset="0"/>
              <a:cs typeface="Arial" panose="020B0604020202020204" pitchFamily="34" charset="0"/>
            </a:rPr>
            <a:t>x </a:t>
          </a:r>
          <a:r>
            <a:rPr lang="cs-CZ" sz="2000" b="0" dirty="0" err="1" smtClean="0">
              <a:latin typeface="Arial" panose="020B0604020202020204" pitchFamily="34" charset="0"/>
              <a:cs typeface="Arial" panose="020B0604020202020204" pitchFamily="34" charset="0"/>
            </a:rPr>
            <a:t>reducing</a:t>
          </a:r>
          <a:r>
            <a:rPr lang="cs-CZ" sz="20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0" dirty="0" err="1" smtClean="0">
              <a:latin typeface="Arial" panose="020B0604020202020204" pitchFamily="34" charset="0"/>
              <a:cs typeface="Arial" panose="020B0604020202020204" pitchFamily="34" charset="0"/>
            </a:rPr>
            <a:t>unemployment</a:t>
          </a:r>
          <a:endParaRPr lang="cs-CZ" sz="20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214B33-9578-473E-A02D-FFD17820491B}" type="parTrans" cxnId="{587926F3-F364-4180-A64B-8A6FC04B3774}">
      <dgm:prSet/>
      <dgm:spPr/>
      <dgm:t>
        <a:bodyPr/>
        <a:lstStyle/>
        <a:p>
          <a:endParaRPr lang="cs-CZ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4EB827-47C4-4153-8D17-BE071EF1824C}" type="sibTrans" cxnId="{587926F3-F364-4180-A64B-8A6FC04B3774}">
      <dgm:prSet/>
      <dgm:spPr/>
      <dgm:t>
        <a:bodyPr/>
        <a:lstStyle/>
        <a:p>
          <a:endParaRPr lang="cs-CZ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B2EC11-3CB6-48A7-BEDF-9ED1FD19610D}" type="pres">
      <dgm:prSet presAssocID="{C55C9CD9-0615-4915-B261-73B65D649F3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6534D95-100A-49B6-A121-7303BBFC8461}" type="pres">
      <dgm:prSet presAssocID="{A18B8492-C854-4F4E-A01C-033FFAA6638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D0F592-7832-4AEF-918C-CD3BC862EE65}" type="pres">
      <dgm:prSet presAssocID="{6272929B-82FF-4E5F-95A0-F39C87FAC347}" presName="sibTrans" presStyleCnt="0"/>
      <dgm:spPr/>
    </dgm:pt>
    <dgm:pt modelId="{279BFFC3-562F-4676-9E4C-61FE5CB4563E}" type="pres">
      <dgm:prSet presAssocID="{BEE419DF-40F0-48DD-9C4D-047D5CE2AA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B08F8A-40D6-407A-B5AA-537F32A88866}" type="pres">
      <dgm:prSet presAssocID="{BA02E703-DFDF-432C-BC53-2CF7ED651E0F}" presName="sibTrans" presStyleCnt="0"/>
      <dgm:spPr/>
    </dgm:pt>
    <dgm:pt modelId="{DEFDFE2F-1232-4DFC-945C-EAC9A5D74AD1}" type="pres">
      <dgm:prSet presAssocID="{54A22E4B-00FB-4BE4-B7DE-4CB6F1C3047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821EAA-F869-4331-95CA-FCFA5614EE98}" type="pres">
      <dgm:prSet presAssocID="{8B2EC10D-B05C-4F32-BA2B-EB58F0D4C553}" presName="sibTrans" presStyleCnt="0"/>
      <dgm:spPr/>
    </dgm:pt>
    <dgm:pt modelId="{71021071-007E-4043-95FF-113A615C7E3E}" type="pres">
      <dgm:prSet presAssocID="{8F85C965-10E3-4B94-9D1D-AFA39B218C0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5D138B-10AF-4C62-A01B-955B7033B1CB}" type="pres">
      <dgm:prSet presAssocID="{D4BA435D-1785-4159-BDD5-A15E49F73F81}" presName="sibTrans" presStyleCnt="0"/>
      <dgm:spPr/>
    </dgm:pt>
    <dgm:pt modelId="{56B46768-D4C7-47F4-87A7-3A33FF3A0149}" type="pres">
      <dgm:prSet presAssocID="{7AE9650F-380D-43DC-A724-B21C299EFB3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5CF7A63-16E5-4F5A-BC8E-C3F022112C3E}" type="presOf" srcId="{54A22E4B-00FB-4BE4-B7DE-4CB6F1C30475}" destId="{DEFDFE2F-1232-4DFC-945C-EAC9A5D74AD1}" srcOrd="0" destOrd="0" presId="urn:microsoft.com/office/officeart/2005/8/layout/default"/>
    <dgm:cxn modelId="{034E329E-B2EF-4C83-BC96-146B0C22FE20}" srcId="{C55C9CD9-0615-4915-B261-73B65D649F30}" destId="{54A22E4B-00FB-4BE4-B7DE-4CB6F1C30475}" srcOrd="2" destOrd="0" parTransId="{2E6FA88A-DBBF-4C8D-8F83-A2FE07054C23}" sibTransId="{8B2EC10D-B05C-4F32-BA2B-EB58F0D4C553}"/>
    <dgm:cxn modelId="{E8B2A085-9BE6-4175-AAE9-F729DD49DA78}" type="presOf" srcId="{BEE419DF-40F0-48DD-9C4D-047D5CE2AA2A}" destId="{279BFFC3-562F-4676-9E4C-61FE5CB4563E}" srcOrd="0" destOrd="0" presId="urn:microsoft.com/office/officeart/2005/8/layout/default"/>
    <dgm:cxn modelId="{7FC6E555-CF1E-4E69-B2CF-D824B6384B9E}" type="presOf" srcId="{7AE9650F-380D-43DC-A724-B21C299EFB32}" destId="{56B46768-D4C7-47F4-87A7-3A33FF3A0149}" srcOrd="0" destOrd="0" presId="urn:microsoft.com/office/officeart/2005/8/layout/default"/>
    <dgm:cxn modelId="{0E775117-8CB5-456A-87B9-74DB4865F44E}" srcId="{C55C9CD9-0615-4915-B261-73B65D649F30}" destId="{A18B8492-C854-4F4E-A01C-033FFAA66382}" srcOrd="0" destOrd="0" parTransId="{886D0711-D0C7-49E7-A093-D45A7AC7FF61}" sibTransId="{6272929B-82FF-4E5F-95A0-F39C87FAC347}"/>
    <dgm:cxn modelId="{E01C9411-65DF-495E-9295-196F1C303928}" type="presOf" srcId="{8F85C965-10E3-4B94-9D1D-AFA39B218C02}" destId="{71021071-007E-4043-95FF-113A615C7E3E}" srcOrd="0" destOrd="0" presId="urn:microsoft.com/office/officeart/2005/8/layout/default"/>
    <dgm:cxn modelId="{4B67EDFD-AC96-4163-BF69-E61D88036EC2}" srcId="{C55C9CD9-0615-4915-B261-73B65D649F30}" destId="{8F85C965-10E3-4B94-9D1D-AFA39B218C02}" srcOrd="3" destOrd="0" parTransId="{8E5E6A9B-B4AF-4CE7-A994-2BBE06B199D9}" sibTransId="{D4BA435D-1785-4159-BDD5-A15E49F73F81}"/>
    <dgm:cxn modelId="{17668FB0-708F-4DD4-BC0C-093E06C34533}" type="presOf" srcId="{C55C9CD9-0615-4915-B261-73B65D649F30}" destId="{ECB2EC11-3CB6-48A7-BEDF-9ED1FD19610D}" srcOrd="0" destOrd="0" presId="urn:microsoft.com/office/officeart/2005/8/layout/default"/>
    <dgm:cxn modelId="{B0F68E31-B020-4BC0-8BCE-389455A1B2C9}" srcId="{C55C9CD9-0615-4915-B261-73B65D649F30}" destId="{BEE419DF-40F0-48DD-9C4D-047D5CE2AA2A}" srcOrd="1" destOrd="0" parTransId="{B14B6513-56D8-4E23-8A37-FCCF545DBA8C}" sibTransId="{BA02E703-DFDF-432C-BC53-2CF7ED651E0F}"/>
    <dgm:cxn modelId="{587926F3-F364-4180-A64B-8A6FC04B3774}" srcId="{C55C9CD9-0615-4915-B261-73B65D649F30}" destId="{7AE9650F-380D-43DC-A724-B21C299EFB32}" srcOrd="4" destOrd="0" parTransId="{14214B33-9578-473E-A02D-FFD17820491B}" sibTransId="{F94EB827-47C4-4153-8D17-BE071EF1824C}"/>
    <dgm:cxn modelId="{F16F6E14-B5B7-445F-9251-A4ECF832A9CF}" type="presOf" srcId="{A18B8492-C854-4F4E-A01C-033FFAA66382}" destId="{86534D95-100A-49B6-A121-7303BBFC8461}" srcOrd="0" destOrd="0" presId="urn:microsoft.com/office/officeart/2005/8/layout/default"/>
    <dgm:cxn modelId="{F3F3BCFC-2119-42E8-8716-E57C2EB0D6D1}" type="presParOf" srcId="{ECB2EC11-3CB6-48A7-BEDF-9ED1FD19610D}" destId="{86534D95-100A-49B6-A121-7303BBFC8461}" srcOrd="0" destOrd="0" presId="urn:microsoft.com/office/officeart/2005/8/layout/default"/>
    <dgm:cxn modelId="{49A6F233-A3D2-46CD-B841-C0A2E0D978EB}" type="presParOf" srcId="{ECB2EC11-3CB6-48A7-BEDF-9ED1FD19610D}" destId="{67D0F592-7832-4AEF-918C-CD3BC862EE65}" srcOrd="1" destOrd="0" presId="urn:microsoft.com/office/officeart/2005/8/layout/default"/>
    <dgm:cxn modelId="{6C832226-DB2E-4BE8-BF4A-161C7C166EB9}" type="presParOf" srcId="{ECB2EC11-3CB6-48A7-BEDF-9ED1FD19610D}" destId="{279BFFC3-562F-4676-9E4C-61FE5CB4563E}" srcOrd="2" destOrd="0" presId="urn:microsoft.com/office/officeart/2005/8/layout/default"/>
    <dgm:cxn modelId="{6CFB2B14-74E4-4453-AC04-BA736C69E7EB}" type="presParOf" srcId="{ECB2EC11-3CB6-48A7-BEDF-9ED1FD19610D}" destId="{8EB08F8A-40D6-407A-B5AA-537F32A88866}" srcOrd="3" destOrd="0" presId="urn:microsoft.com/office/officeart/2005/8/layout/default"/>
    <dgm:cxn modelId="{A7DD35FA-83FD-496D-A852-4D6262E34A90}" type="presParOf" srcId="{ECB2EC11-3CB6-48A7-BEDF-9ED1FD19610D}" destId="{DEFDFE2F-1232-4DFC-945C-EAC9A5D74AD1}" srcOrd="4" destOrd="0" presId="urn:microsoft.com/office/officeart/2005/8/layout/default"/>
    <dgm:cxn modelId="{35DD52D1-C370-4171-83C8-1C1FB900693B}" type="presParOf" srcId="{ECB2EC11-3CB6-48A7-BEDF-9ED1FD19610D}" destId="{3A821EAA-F869-4331-95CA-FCFA5614EE98}" srcOrd="5" destOrd="0" presId="urn:microsoft.com/office/officeart/2005/8/layout/default"/>
    <dgm:cxn modelId="{77AF8075-E0E8-43D2-BB24-D339113D55BC}" type="presParOf" srcId="{ECB2EC11-3CB6-48A7-BEDF-9ED1FD19610D}" destId="{71021071-007E-4043-95FF-113A615C7E3E}" srcOrd="6" destOrd="0" presId="urn:microsoft.com/office/officeart/2005/8/layout/default"/>
    <dgm:cxn modelId="{E881ABF1-F252-433C-B6A0-EBA007BC9F45}" type="presParOf" srcId="{ECB2EC11-3CB6-48A7-BEDF-9ED1FD19610D}" destId="{655D138B-10AF-4C62-A01B-955B7033B1CB}" srcOrd="7" destOrd="0" presId="urn:microsoft.com/office/officeart/2005/8/layout/default"/>
    <dgm:cxn modelId="{F6AE6AFB-32A7-4FA8-AA67-1BD946810066}" type="presParOf" srcId="{ECB2EC11-3CB6-48A7-BEDF-9ED1FD19610D}" destId="{56B46768-D4C7-47F4-87A7-3A33FF3A014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7E1D72-F5E6-48A3-A791-3842F3EB6D4A}" type="doc">
      <dgm:prSet loTypeId="urn:microsoft.com/office/officeart/2005/8/layout/h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73F2827-A9FB-457B-8E9D-E5A12D55749C}">
      <dgm:prSet phldrT="[Text]" custT="1"/>
      <dgm:spPr/>
      <dgm:t>
        <a:bodyPr/>
        <a:lstStyle/>
        <a:p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Refugee</a:t>
          </a:r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flows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EB58BD-CAA3-453E-9C7E-500E78F1C596}" type="parTrans" cxnId="{32403A6E-95B9-40A9-8954-56A9D0C1EC09}">
      <dgm:prSet/>
      <dgm:spPr/>
      <dgm:t>
        <a:bodyPr/>
        <a:lstStyle/>
        <a:p>
          <a:endParaRPr lang="cs-CZ"/>
        </a:p>
      </dgm:t>
    </dgm:pt>
    <dgm:pt modelId="{1E9709BF-4739-41AA-8F0D-C7715AA93FA6}" type="sibTrans" cxnId="{32403A6E-95B9-40A9-8954-56A9D0C1EC09}">
      <dgm:prSet/>
      <dgm:spPr/>
      <dgm:t>
        <a:bodyPr/>
        <a:lstStyle/>
        <a:p>
          <a:endParaRPr lang="cs-CZ"/>
        </a:p>
      </dgm:t>
    </dgm:pt>
    <dgm:pt modelId="{D9D2A408-5533-41D1-874E-C8D09E199481}">
      <dgm:prSet phldrT="[Text]" custT="1"/>
      <dgm:spPr/>
      <dgm:t>
        <a:bodyPr/>
        <a:lstStyle/>
        <a:p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Rebels</a:t>
          </a:r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crossing</a:t>
          </a:r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borders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2E1382-BBB4-42FB-8806-8A99DA04FC70}" type="parTrans" cxnId="{989879BF-7BD7-4123-9DA1-B367319B88BD}">
      <dgm:prSet/>
      <dgm:spPr/>
      <dgm:t>
        <a:bodyPr/>
        <a:lstStyle/>
        <a:p>
          <a:endParaRPr lang="cs-CZ"/>
        </a:p>
      </dgm:t>
    </dgm:pt>
    <dgm:pt modelId="{88A32B3B-75DC-4C64-84DA-01F95BE28D63}" type="sibTrans" cxnId="{989879BF-7BD7-4123-9DA1-B367319B88BD}">
      <dgm:prSet/>
      <dgm:spPr/>
      <dgm:t>
        <a:bodyPr/>
        <a:lstStyle/>
        <a:p>
          <a:endParaRPr lang="cs-CZ"/>
        </a:p>
      </dgm:t>
    </dgm:pt>
    <dgm:pt modelId="{C46A744A-9260-495C-8B52-290E24B1B423}">
      <dgm:prSet phldrT="[Text]" custT="1"/>
      <dgm:spPr/>
      <dgm:t>
        <a:bodyPr/>
        <a:lstStyle/>
        <a:p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Security</a:t>
          </a:r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forces</a:t>
          </a:r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crossing</a:t>
          </a:r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borders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5B81BC-DBDB-4D41-AD3B-27012B0921B0}" type="parTrans" cxnId="{5DB05E3F-19B7-44F1-B074-256959335347}">
      <dgm:prSet/>
      <dgm:spPr/>
      <dgm:t>
        <a:bodyPr/>
        <a:lstStyle/>
        <a:p>
          <a:endParaRPr lang="cs-CZ"/>
        </a:p>
      </dgm:t>
    </dgm:pt>
    <dgm:pt modelId="{3A6F4C53-1BAB-40E4-8477-EE6C7F0CC479}" type="sibTrans" cxnId="{5DB05E3F-19B7-44F1-B074-256959335347}">
      <dgm:prSet/>
      <dgm:spPr/>
      <dgm:t>
        <a:bodyPr/>
        <a:lstStyle/>
        <a:p>
          <a:endParaRPr lang="cs-CZ"/>
        </a:p>
      </dgm:t>
    </dgm:pt>
    <dgm:pt modelId="{2B657303-7107-400A-8B21-89A15F51A7E4}" type="pres">
      <dgm:prSet presAssocID="{727E1D72-F5E6-48A3-A791-3842F3EB6D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3985B79-3753-43BF-BB07-279002891F1B}" type="pres">
      <dgm:prSet presAssocID="{173F2827-A9FB-457B-8E9D-E5A12D55749C}" presName="composite" presStyleCnt="0"/>
      <dgm:spPr/>
    </dgm:pt>
    <dgm:pt modelId="{EDEE5140-5854-48B7-9D3A-C65342FC7172}" type="pres">
      <dgm:prSet presAssocID="{173F2827-A9FB-457B-8E9D-E5A12D55749C}" presName="parTx" presStyleLbl="alignNode1" presStyleIdx="0" presStyleCnt="3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7BEC60-FFF8-4FC3-9098-AAA6751131D5}" type="pres">
      <dgm:prSet presAssocID="{173F2827-A9FB-457B-8E9D-E5A12D55749C}" presName="desTx" presStyleLbl="alignAccFollowNode1" presStyleIdx="0" presStyleCnt="3" custScaleY="100000" custLinFactNeighborX="1063" custLinFactNeighborY="2148">
        <dgm:presLayoutVars>
          <dgm:bulletEnabled val="1"/>
        </dgm:presLayoutVars>
      </dgm:prSet>
      <dgm:spPr/>
    </dgm:pt>
    <dgm:pt modelId="{9CCAA222-BA70-46C8-8157-A9148355FAA1}" type="pres">
      <dgm:prSet presAssocID="{1E9709BF-4739-41AA-8F0D-C7715AA93FA6}" presName="space" presStyleCnt="0"/>
      <dgm:spPr/>
    </dgm:pt>
    <dgm:pt modelId="{5C201E95-60E1-4179-A5E5-916B3D0B14B2}" type="pres">
      <dgm:prSet presAssocID="{D9D2A408-5533-41D1-874E-C8D09E199481}" presName="composite" presStyleCnt="0"/>
      <dgm:spPr/>
    </dgm:pt>
    <dgm:pt modelId="{B4E8FB63-5D9F-448D-A4EC-3E0DC5A6B635}" type="pres">
      <dgm:prSet presAssocID="{D9D2A408-5533-41D1-874E-C8D09E19948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AF1773-65DD-4537-B6AD-3F3E2E4F480D}" type="pres">
      <dgm:prSet presAssocID="{D9D2A408-5533-41D1-874E-C8D09E199481}" presName="desTx" presStyleLbl="alignAccFollowNode1" presStyleIdx="1" presStyleCnt="3" custLinFactNeighborX="910" custLinFactNeighborY="2148">
        <dgm:presLayoutVars>
          <dgm:bulletEnabled val="1"/>
        </dgm:presLayoutVars>
      </dgm:prSet>
      <dgm:spPr/>
    </dgm:pt>
    <dgm:pt modelId="{9DA84E9D-CE65-4340-831E-FEAAB223FC18}" type="pres">
      <dgm:prSet presAssocID="{88A32B3B-75DC-4C64-84DA-01F95BE28D63}" presName="space" presStyleCnt="0"/>
      <dgm:spPr/>
    </dgm:pt>
    <dgm:pt modelId="{5C8C9F0C-EE8E-492B-A00F-AEA45A2557B7}" type="pres">
      <dgm:prSet presAssocID="{C46A744A-9260-495C-8B52-290E24B1B423}" presName="composite" presStyleCnt="0"/>
      <dgm:spPr/>
    </dgm:pt>
    <dgm:pt modelId="{2542CB61-468E-4F93-ACFF-5A2BC14F5761}" type="pres">
      <dgm:prSet presAssocID="{C46A744A-9260-495C-8B52-290E24B1B42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08D07B-6FC0-49AE-B881-D16D407FF22C}" type="pres">
      <dgm:prSet presAssocID="{C46A744A-9260-495C-8B52-290E24B1B423}" presName="desTx" presStyleLbl="alignAccFollowNode1" presStyleIdx="2" presStyleCnt="3" custLinFactNeighborX="-295" custLinFactNeighborY="2148">
        <dgm:presLayoutVars>
          <dgm:bulletEnabled val="1"/>
        </dgm:presLayoutVars>
      </dgm:prSet>
      <dgm:spPr/>
    </dgm:pt>
  </dgm:ptLst>
  <dgm:cxnLst>
    <dgm:cxn modelId="{5DB05E3F-19B7-44F1-B074-256959335347}" srcId="{727E1D72-F5E6-48A3-A791-3842F3EB6D4A}" destId="{C46A744A-9260-495C-8B52-290E24B1B423}" srcOrd="2" destOrd="0" parTransId="{9C5B81BC-DBDB-4D41-AD3B-27012B0921B0}" sibTransId="{3A6F4C53-1BAB-40E4-8477-EE6C7F0CC479}"/>
    <dgm:cxn modelId="{729E7DC3-D310-4CF7-A0D9-533D2AF997BD}" type="presOf" srcId="{C46A744A-9260-495C-8B52-290E24B1B423}" destId="{2542CB61-468E-4F93-ACFF-5A2BC14F5761}" srcOrd="0" destOrd="0" presId="urn:microsoft.com/office/officeart/2005/8/layout/hList1"/>
    <dgm:cxn modelId="{BEB2BCA9-9D8A-4F0F-AE17-99ECF12864E0}" type="presOf" srcId="{D9D2A408-5533-41D1-874E-C8D09E199481}" destId="{B4E8FB63-5D9F-448D-A4EC-3E0DC5A6B635}" srcOrd="0" destOrd="0" presId="urn:microsoft.com/office/officeart/2005/8/layout/hList1"/>
    <dgm:cxn modelId="{32403A6E-95B9-40A9-8954-56A9D0C1EC09}" srcId="{727E1D72-F5E6-48A3-A791-3842F3EB6D4A}" destId="{173F2827-A9FB-457B-8E9D-E5A12D55749C}" srcOrd="0" destOrd="0" parTransId="{A1EB58BD-CAA3-453E-9C7E-500E78F1C596}" sibTransId="{1E9709BF-4739-41AA-8F0D-C7715AA93FA6}"/>
    <dgm:cxn modelId="{6FFD6A45-27C3-4DBC-B46D-C23F2817B2AC}" type="presOf" srcId="{173F2827-A9FB-457B-8E9D-E5A12D55749C}" destId="{EDEE5140-5854-48B7-9D3A-C65342FC7172}" srcOrd="0" destOrd="0" presId="urn:microsoft.com/office/officeart/2005/8/layout/hList1"/>
    <dgm:cxn modelId="{989879BF-7BD7-4123-9DA1-B367319B88BD}" srcId="{727E1D72-F5E6-48A3-A791-3842F3EB6D4A}" destId="{D9D2A408-5533-41D1-874E-C8D09E199481}" srcOrd="1" destOrd="0" parTransId="{272E1382-BBB4-42FB-8806-8A99DA04FC70}" sibTransId="{88A32B3B-75DC-4C64-84DA-01F95BE28D63}"/>
    <dgm:cxn modelId="{0C8FDCFD-25A5-421E-971E-14E09DEB67E5}" type="presOf" srcId="{727E1D72-F5E6-48A3-A791-3842F3EB6D4A}" destId="{2B657303-7107-400A-8B21-89A15F51A7E4}" srcOrd="0" destOrd="0" presId="urn:microsoft.com/office/officeart/2005/8/layout/hList1"/>
    <dgm:cxn modelId="{18710E88-0207-4BD9-87A1-C24478F469E2}" type="presParOf" srcId="{2B657303-7107-400A-8B21-89A15F51A7E4}" destId="{A3985B79-3753-43BF-BB07-279002891F1B}" srcOrd="0" destOrd="0" presId="urn:microsoft.com/office/officeart/2005/8/layout/hList1"/>
    <dgm:cxn modelId="{112AE1BC-DFFF-4F4C-8630-B38F6D504F26}" type="presParOf" srcId="{A3985B79-3753-43BF-BB07-279002891F1B}" destId="{EDEE5140-5854-48B7-9D3A-C65342FC7172}" srcOrd="0" destOrd="0" presId="urn:microsoft.com/office/officeart/2005/8/layout/hList1"/>
    <dgm:cxn modelId="{EAA883DE-B726-48F2-B303-37D28475DEC3}" type="presParOf" srcId="{A3985B79-3753-43BF-BB07-279002891F1B}" destId="{AA7BEC60-FFF8-4FC3-9098-AAA6751131D5}" srcOrd="1" destOrd="0" presId="urn:microsoft.com/office/officeart/2005/8/layout/hList1"/>
    <dgm:cxn modelId="{E0DDFF74-AC88-46DB-96AD-32B82FC13474}" type="presParOf" srcId="{2B657303-7107-400A-8B21-89A15F51A7E4}" destId="{9CCAA222-BA70-46C8-8157-A9148355FAA1}" srcOrd="1" destOrd="0" presId="urn:microsoft.com/office/officeart/2005/8/layout/hList1"/>
    <dgm:cxn modelId="{BACFE4A1-E21E-4E9D-96D7-9F4970641F8C}" type="presParOf" srcId="{2B657303-7107-400A-8B21-89A15F51A7E4}" destId="{5C201E95-60E1-4179-A5E5-916B3D0B14B2}" srcOrd="2" destOrd="0" presId="urn:microsoft.com/office/officeart/2005/8/layout/hList1"/>
    <dgm:cxn modelId="{46D432C0-2ED8-40D5-B667-A5C32670C95E}" type="presParOf" srcId="{5C201E95-60E1-4179-A5E5-916B3D0B14B2}" destId="{B4E8FB63-5D9F-448D-A4EC-3E0DC5A6B635}" srcOrd="0" destOrd="0" presId="urn:microsoft.com/office/officeart/2005/8/layout/hList1"/>
    <dgm:cxn modelId="{ED5CD795-DF68-4FC7-A192-B31D1197B729}" type="presParOf" srcId="{5C201E95-60E1-4179-A5E5-916B3D0B14B2}" destId="{3EAF1773-65DD-4537-B6AD-3F3E2E4F480D}" srcOrd="1" destOrd="0" presId="urn:microsoft.com/office/officeart/2005/8/layout/hList1"/>
    <dgm:cxn modelId="{940EF746-6FE7-47AE-B9F6-4782DE458DFD}" type="presParOf" srcId="{2B657303-7107-400A-8B21-89A15F51A7E4}" destId="{9DA84E9D-CE65-4340-831E-FEAAB223FC18}" srcOrd="3" destOrd="0" presId="urn:microsoft.com/office/officeart/2005/8/layout/hList1"/>
    <dgm:cxn modelId="{4746584A-9553-4AD4-878F-63BF1EE18774}" type="presParOf" srcId="{2B657303-7107-400A-8B21-89A15F51A7E4}" destId="{5C8C9F0C-EE8E-492B-A00F-AEA45A2557B7}" srcOrd="4" destOrd="0" presId="urn:microsoft.com/office/officeart/2005/8/layout/hList1"/>
    <dgm:cxn modelId="{6DDBAD30-B74F-45BD-9356-BE98B79A749D}" type="presParOf" srcId="{5C8C9F0C-EE8E-492B-A00F-AEA45A2557B7}" destId="{2542CB61-468E-4F93-ACFF-5A2BC14F5761}" srcOrd="0" destOrd="0" presId="urn:microsoft.com/office/officeart/2005/8/layout/hList1"/>
    <dgm:cxn modelId="{73C1C6F2-C387-45FB-BC8E-3398F2B75EEC}" type="presParOf" srcId="{5C8C9F0C-EE8E-492B-A00F-AEA45A2557B7}" destId="{B908D07B-6FC0-49AE-B881-D16D407FF22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23F0D-AAF8-4365-82F3-47F53FCC9807}">
      <dsp:nvSpPr>
        <dsp:cNvPr id="0" name=""/>
        <dsp:cNvSpPr/>
      </dsp:nvSpPr>
      <dsp:spPr>
        <a:xfrm rot="16200000">
          <a:off x="798003" y="-798003"/>
          <a:ext cx="936104" cy="253211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Civil </a:t>
          </a:r>
          <a:r>
            <a:rPr lang="cs-CZ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war</a:t>
          </a:r>
          <a:r>
            <a:rPr 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consequences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0" y="0"/>
        <a:ext cx="2532111" cy="702078"/>
      </dsp:txXfrm>
    </dsp:sp>
    <dsp:sp modelId="{799465F0-A6C8-44A1-924A-A1DB25707D97}">
      <dsp:nvSpPr>
        <dsp:cNvPr id="0" name=""/>
        <dsp:cNvSpPr/>
      </dsp:nvSpPr>
      <dsp:spPr>
        <a:xfrm>
          <a:off x="2532111" y="0"/>
          <a:ext cx="2532111" cy="93610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Military</a:t>
          </a:r>
          <a:r>
            <a:rPr 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spending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32111" y="0"/>
        <a:ext cx="2532111" cy="702078"/>
      </dsp:txXfrm>
    </dsp:sp>
    <dsp:sp modelId="{4C40C558-7C5D-4850-8657-D208CF2D9D52}">
      <dsp:nvSpPr>
        <dsp:cNvPr id="0" name=""/>
        <dsp:cNvSpPr/>
      </dsp:nvSpPr>
      <dsp:spPr>
        <a:xfrm rot="10800000">
          <a:off x="0" y="936104"/>
          <a:ext cx="2532111" cy="93610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Spillover</a:t>
          </a:r>
          <a:r>
            <a:rPr 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effect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170130"/>
        <a:ext cx="2532111" cy="702078"/>
      </dsp:txXfrm>
    </dsp:sp>
    <dsp:sp modelId="{B432B0CC-D32D-47C0-9620-2D48D8FA0CD7}">
      <dsp:nvSpPr>
        <dsp:cNvPr id="0" name=""/>
        <dsp:cNvSpPr/>
      </dsp:nvSpPr>
      <dsp:spPr>
        <a:xfrm rot="5400000">
          <a:off x="3330115" y="138100"/>
          <a:ext cx="936104" cy="253211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Geography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532113" y="1170129"/>
        <a:ext cx="2532111" cy="702078"/>
      </dsp:txXfrm>
    </dsp:sp>
    <dsp:sp modelId="{9F57A170-6327-4537-AB19-1A18F2DE1F75}">
      <dsp:nvSpPr>
        <dsp:cNvPr id="0" name=""/>
        <dsp:cNvSpPr/>
      </dsp:nvSpPr>
      <dsp:spPr>
        <a:xfrm>
          <a:off x="1785559" y="723247"/>
          <a:ext cx="1519267" cy="46805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Main</a:t>
          </a:r>
          <a:r>
            <a:rPr lang="cs-CZ" sz="1800" kern="1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kern="1200" dirty="0" err="1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concepts</a:t>
          </a:r>
          <a:endParaRPr lang="cs-CZ" sz="1800" kern="1200" dirty="0">
            <a:solidFill>
              <a:schemeClr val="bg2">
                <a:lumMod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08407" y="746095"/>
        <a:ext cx="1473571" cy="422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34D95-100A-49B6-A121-7303BBFC8461}">
      <dsp:nvSpPr>
        <dsp:cNvPr id="0" name=""/>
        <dsp:cNvSpPr/>
      </dsp:nvSpPr>
      <dsp:spPr>
        <a:xfrm>
          <a:off x="0" y="558576"/>
          <a:ext cx="2657574" cy="1594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Replacing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other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spending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cs-CZ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education</a:t>
          </a:r>
          <a:r>
            <a:rPr lang="cs-CZ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cs-CZ" sz="2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health</a:t>
          </a:r>
          <a:r>
            <a:rPr lang="cs-CZ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cs-CZ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558576"/>
        <a:ext cx="2657574" cy="1594544"/>
      </dsp:txXfrm>
    </dsp:sp>
    <dsp:sp modelId="{279BFFC3-562F-4676-9E4C-61FE5CB4563E}">
      <dsp:nvSpPr>
        <dsp:cNvPr id="0" name=""/>
        <dsp:cNvSpPr/>
      </dsp:nvSpPr>
      <dsp:spPr>
        <a:xfrm>
          <a:off x="2923331" y="558576"/>
          <a:ext cx="2657574" cy="1594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Inflation</a:t>
          </a:r>
          <a:endParaRPr lang="cs-CZ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23331" y="558576"/>
        <a:ext cx="2657574" cy="1594544"/>
      </dsp:txXfrm>
    </dsp:sp>
    <dsp:sp modelId="{DEFDFE2F-1232-4DFC-945C-EAC9A5D74AD1}">
      <dsp:nvSpPr>
        <dsp:cNvPr id="0" name=""/>
        <dsp:cNvSpPr/>
      </dsp:nvSpPr>
      <dsp:spPr>
        <a:xfrm>
          <a:off x="5846663" y="558576"/>
          <a:ext cx="2657574" cy="1594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Increasing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external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debt</a:t>
          </a:r>
          <a:endParaRPr lang="cs-CZ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46663" y="558576"/>
        <a:ext cx="2657574" cy="1594544"/>
      </dsp:txXfrm>
    </dsp:sp>
    <dsp:sp modelId="{71021071-007E-4043-95FF-113A615C7E3E}">
      <dsp:nvSpPr>
        <dsp:cNvPr id="0" name=""/>
        <dsp:cNvSpPr/>
      </dsp:nvSpPr>
      <dsp:spPr>
        <a:xfrm>
          <a:off x="1461665" y="2418878"/>
          <a:ext cx="2657574" cy="1594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Foreign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exchange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for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armaments</a:t>
          </a:r>
          <a:endParaRPr lang="cs-CZ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61665" y="2418878"/>
        <a:ext cx="2657574" cy="1594544"/>
      </dsp:txXfrm>
    </dsp:sp>
    <dsp:sp modelId="{56B46768-D4C7-47F4-87A7-3A33FF3A0149}">
      <dsp:nvSpPr>
        <dsp:cNvPr id="0" name=""/>
        <dsp:cNvSpPr/>
      </dsp:nvSpPr>
      <dsp:spPr>
        <a:xfrm>
          <a:off x="4384997" y="2418878"/>
          <a:ext cx="2657574" cy="1594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Withdrawing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workers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from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other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sectors</a:t>
          </a:r>
          <a:r>
            <a:rPr lang="cs-C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x </a:t>
          </a:r>
          <a:r>
            <a:rPr lang="cs-CZ" sz="20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reducing</a:t>
          </a:r>
          <a:r>
            <a:rPr lang="cs-CZ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20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unemployment</a:t>
          </a:r>
          <a:endParaRPr lang="cs-CZ" sz="20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4997" y="2418878"/>
        <a:ext cx="2657574" cy="15945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E5140-5854-48B7-9D3A-C65342FC7172}">
      <dsp:nvSpPr>
        <dsp:cNvPr id="0" name=""/>
        <dsp:cNvSpPr/>
      </dsp:nvSpPr>
      <dsp:spPr>
        <a:xfrm>
          <a:off x="2657" y="340372"/>
          <a:ext cx="2591135" cy="10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Refugee</a:t>
          </a: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flows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57" y="340372"/>
        <a:ext cx="2591135" cy="1036454"/>
      </dsp:txXfrm>
    </dsp:sp>
    <dsp:sp modelId="{AA7BEC60-FFF8-4FC3-9098-AAA6751131D5}">
      <dsp:nvSpPr>
        <dsp:cNvPr id="0" name=""/>
        <dsp:cNvSpPr/>
      </dsp:nvSpPr>
      <dsp:spPr>
        <a:xfrm>
          <a:off x="30201" y="1438148"/>
          <a:ext cx="2591135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8FB63-5D9F-448D-A4EC-3E0DC5A6B635}">
      <dsp:nvSpPr>
        <dsp:cNvPr id="0" name=""/>
        <dsp:cNvSpPr/>
      </dsp:nvSpPr>
      <dsp:spPr>
        <a:xfrm>
          <a:off x="2956551" y="340372"/>
          <a:ext cx="2591135" cy="10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Rebels</a:t>
          </a: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crossing</a:t>
          </a: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borders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56551" y="340372"/>
        <a:ext cx="2591135" cy="1036454"/>
      </dsp:txXfrm>
    </dsp:sp>
    <dsp:sp modelId="{3EAF1773-65DD-4537-B6AD-3F3E2E4F480D}">
      <dsp:nvSpPr>
        <dsp:cNvPr id="0" name=""/>
        <dsp:cNvSpPr/>
      </dsp:nvSpPr>
      <dsp:spPr>
        <a:xfrm>
          <a:off x="2980130" y="1438148"/>
          <a:ext cx="2591135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42CB61-468E-4F93-ACFF-5A2BC14F5761}">
      <dsp:nvSpPr>
        <dsp:cNvPr id="0" name=""/>
        <dsp:cNvSpPr/>
      </dsp:nvSpPr>
      <dsp:spPr>
        <a:xfrm>
          <a:off x="5910445" y="340372"/>
          <a:ext cx="2591135" cy="10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Security</a:t>
          </a: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forces</a:t>
          </a: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crossing</a:t>
          </a: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borders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10445" y="340372"/>
        <a:ext cx="2591135" cy="1036454"/>
      </dsp:txXfrm>
    </dsp:sp>
    <dsp:sp modelId="{B908D07B-6FC0-49AE-B881-D16D407FF22C}">
      <dsp:nvSpPr>
        <dsp:cNvPr id="0" name=""/>
        <dsp:cNvSpPr/>
      </dsp:nvSpPr>
      <dsp:spPr>
        <a:xfrm>
          <a:off x="5902801" y="1438148"/>
          <a:ext cx="2591135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23E305A-CD9C-4197-8844-4D1F74854A47}" type="datetimeFigureOut">
              <a:rPr lang="cs-CZ" smtClean="0"/>
              <a:t>10. 4. 2016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84A765-4A3D-4905-A0F7-B57D0FC41F8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dirty="0"/>
              <a:t>Phillips Brian J, “Civil War, spillover and neighbor´s </a:t>
            </a:r>
            <a:r>
              <a:rPr lang="en-US" b="0" dirty="0" smtClean="0"/>
              <a:t>military</a:t>
            </a:r>
            <a:r>
              <a:rPr lang="cs-CZ" b="0" dirty="0" smtClean="0"/>
              <a:t>“</a:t>
            </a:r>
            <a:r>
              <a:rPr lang="en-US" b="0" dirty="0" smtClean="0"/>
              <a:t>,</a:t>
            </a:r>
            <a:r>
              <a:rPr lang="en-US" b="0" dirty="0"/>
              <a:t> </a:t>
            </a:r>
            <a:r>
              <a:rPr lang="en-US" b="0" i="1" dirty="0"/>
              <a:t>Conflict Management and Peace Science</a:t>
            </a:r>
            <a:r>
              <a:rPr lang="en-US" b="0" dirty="0"/>
              <a:t> Vol. 32, No. 4 (2015): 425-442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Civil </a:t>
            </a:r>
            <a:r>
              <a:rPr lang="en-US" dirty="0"/>
              <a:t>War, spillover and neighbor´s military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46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ARMS RACE AND INTERVENTION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associations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endParaRPr lang="cs-CZ" sz="1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ARMS RACE:</a:t>
            </a:r>
          </a:p>
          <a:p>
            <a:pPr lvl="1"/>
            <a:r>
              <a:rPr lang="cs-CZ" sz="1600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effect of nearby civil war on a state’s military spending is conditional on the military spending of the civil war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marL="365760" lvl="1" indent="0">
              <a:buNone/>
            </a:pPr>
            <a:endParaRPr lang="cs-CZ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depends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not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neighbour´s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 no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neighbour´s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neighbour´s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borders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variable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>
              <a:buNone/>
            </a:pPr>
            <a:endParaRPr lang="cs-CZ" sz="1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INTERVENTION</a:t>
            </a:r>
          </a:p>
          <a:p>
            <a:pPr lvl="1"/>
            <a:r>
              <a:rPr lang="cs-CZ" sz="1600" i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caused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by country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militarily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supporting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side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marL="365760" lvl="1" indent="0">
              <a:buNone/>
            </a:pPr>
            <a:endParaRPr lang="cs-CZ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20%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interventions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neighbouring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country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intervened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neighbour´s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not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significant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regards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>
              <a:buNone/>
            </a:pP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0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CONCLUSION AND CRITICAL REFLECTION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Geographical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implications</a:t>
            </a:r>
            <a:endParaRPr lang="cs-CZ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threatened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reaches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spill-over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affected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bordering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zone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tend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buNone/>
            </a:pP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/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to test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hypothesis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8620" indent="-342900"/>
            <a:r>
              <a:rPr lang="cs-CZ" sz="19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cs-CZ" sz="1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  <a:endParaRPr lang="cs-CZ" sz="19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508" lvl="1" indent="-342900"/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Unclarity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1950-2006?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combinations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635508" lvl="1" indent="-342900"/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milex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8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OBJECTIVES AND KEY CONCEPTS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>
              <a:buFontTx/>
              <a:buChar char="-"/>
            </a:pP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mechanism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negatively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affect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neighbouring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country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expenditures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Filling</a:t>
            </a:r>
            <a:r>
              <a:rPr lang="cs-CZ" sz="19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9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in </a:t>
            </a:r>
            <a:r>
              <a:rPr lang="cs-CZ" sz="19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  <a:r>
              <a:rPr lang="cs-CZ" sz="19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9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Determinants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wars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Civil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geographical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implications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-"/>
            </a:pP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17247733"/>
              </p:ext>
            </p:extLst>
          </p:nvPr>
        </p:nvGraphicFramePr>
        <p:xfrm>
          <a:off x="1763688" y="1844824"/>
          <a:ext cx="5064224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000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PREVIOUS RESEARCH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on: </a:t>
            </a:r>
          </a:p>
          <a:p>
            <a:pPr lvl="1"/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domestic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wars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flight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Collier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1999, 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Chamarbagwala and </a:t>
            </a:r>
            <a:r>
              <a:rPr lang="pt-B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Mor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pt-B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2011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consequences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trade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neighbour´s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country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Murdoch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Sandler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2002 and 2004)</a:t>
            </a:r>
          </a:p>
          <a:p>
            <a:pPr lvl="1"/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Relation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economy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Collier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et al. 2003,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Gleditsch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2002)</a:t>
            </a:r>
          </a:p>
          <a:p>
            <a:r>
              <a:rPr lang="cs-CZ" sz="1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few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focused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1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consequencs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8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endParaRPr lang="cs-CZ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Missing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link: </a:t>
            </a:r>
          </a:p>
          <a:p>
            <a:pPr lvl="1"/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connection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nearby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country and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negative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endParaRPr lang="cs-CZ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27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0" smtClean="0"/>
              <a:t>NEGATIVE CONSEQUENCES OF MILITARY SPENDING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8108586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280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900" dirty="0" smtClean="0">
                <a:cs typeface="Arial" panose="020B0604020202020204" pitchFamily="34" charset="0"/>
              </a:rPr>
              <a:t>SPILLOVER AND ITS POSSIBLE INFLUENCE ON MILITARY SPENDING </a:t>
            </a:r>
            <a:endParaRPr lang="cs-CZ" sz="2900" dirty="0"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794776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67544" y="3501007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Ethnical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imbalance</a:t>
            </a:r>
            <a:endParaRPr lang="cs-CZ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  <a:endParaRPr lang="cs-CZ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  <a:endParaRPr lang="cs-CZ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involvement</a:t>
            </a:r>
            <a:endParaRPr lang="cs-CZ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419872" y="3501007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Fear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attack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host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endParaRPr lang="cs-CZ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Expectation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retaliation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neighbour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cs-CZ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73258" y="3501007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territorial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sovereignty</a:t>
            </a:r>
            <a:endParaRPr lang="cs-CZ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Incidents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Munition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crossing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borders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01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2470" y="2708920"/>
            <a:ext cx="6783288" cy="223224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Hypothesis 1: </a:t>
            </a:r>
            <a:r>
              <a:rPr lang="cs-CZ" sz="3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sz="3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bordering a civil war zone has a higher level of military expenditures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than a country not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such a </a:t>
            </a:r>
            <a:r>
              <a:rPr lang="cs-CZ" sz="20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3200" dirty="0">
                <a:solidFill>
                  <a:schemeClr val="bg2">
                    <a:lumMod val="25000"/>
                  </a:schemeClr>
                </a:solidFill>
              </a:rPr>
            </a:br>
            <a:endParaRPr lang="cs-CZ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483768" y="4941168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Emphasis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spill-over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Influence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zone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place in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neighbour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country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59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3624" y="2673543"/>
            <a:ext cx="6324600" cy="2304256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Hypothesis 2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„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impact on military expenditures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 bordering civil war is greater than the impact of a civil war in a neighboring country that does not reach the shared 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border</a:t>
            </a:r>
            <a:r>
              <a:rPr lang="cs-CZ" sz="20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3200" dirty="0">
                <a:solidFill>
                  <a:schemeClr val="bg2">
                    <a:lumMod val="25000"/>
                  </a:schemeClr>
                </a:solidFill>
              </a:rPr>
            </a:br>
            <a:endParaRPr lang="cs-CZ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4725144"/>
            <a:ext cx="60486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Ruling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causal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mechanisms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Country´s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hypothesis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expenditures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border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clear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expenditures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bordering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and non-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bordering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civil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49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METHODOLOGY AND RESEARCH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</a:rPr>
              <a:t>DATA:</a:t>
            </a:r>
          </a:p>
          <a:p>
            <a:pPr lvl="1"/>
            <a:r>
              <a:rPr lang="cs-CZ" sz="1500" dirty="0" err="1" smtClean="0"/>
              <a:t>Developing</a:t>
            </a:r>
            <a:r>
              <a:rPr lang="cs-CZ" sz="1500" dirty="0" smtClean="0"/>
              <a:t> </a:t>
            </a:r>
            <a:r>
              <a:rPr lang="cs-CZ" sz="1500" dirty="0" err="1" smtClean="0"/>
              <a:t>countries</a:t>
            </a:r>
            <a:r>
              <a:rPr lang="cs-CZ" sz="1500" dirty="0" smtClean="0"/>
              <a:t> (not OECD), 1950-2006</a:t>
            </a:r>
          </a:p>
          <a:p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</a:rPr>
              <a:t>Type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</a:rPr>
              <a:t>of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</a:rPr>
              <a:t>studies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lvl="1"/>
            <a:r>
              <a:rPr lang="cs-CZ" sz="1500" dirty="0" err="1" smtClean="0"/>
              <a:t>Monadic</a:t>
            </a:r>
            <a:r>
              <a:rPr lang="cs-CZ" sz="1500" dirty="0" smtClean="0"/>
              <a:t> country-</a:t>
            </a:r>
            <a:r>
              <a:rPr lang="cs-CZ" sz="1500" dirty="0" err="1" smtClean="0"/>
              <a:t>year</a:t>
            </a:r>
            <a:r>
              <a:rPr lang="cs-CZ" sz="1500" dirty="0" smtClean="0"/>
              <a:t> </a:t>
            </a:r>
            <a:r>
              <a:rPr lang="cs-CZ" sz="1500" dirty="0" err="1" smtClean="0"/>
              <a:t>analysis</a:t>
            </a:r>
            <a:r>
              <a:rPr lang="cs-CZ" sz="1500" dirty="0" smtClean="0"/>
              <a:t> (135 </a:t>
            </a:r>
            <a:r>
              <a:rPr lang="cs-CZ" sz="1500" dirty="0" err="1" smtClean="0"/>
              <a:t>countries</a:t>
            </a:r>
            <a:r>
              <a:rPr lang="cs-CZ" sz="1500" dirty="0" smtClean="0"/>
              <a:t>)</a:t>
            </a:r>
          </a:p>
          <a:p>
            <a:pPr lvl="1"/>
            <a:r>
              <a:rPr lang="cs-CZ" sz="1500" dirty="0" err="1" smtClean="0"/>
              <a:t>Dyad-year</a:t>
            </a:r>
            <a:r>
              <a:rPr lang="cs-CZ" sz="1500" dirty="0" smtClean="0"/>
              <a:t> </a:t>
            </a:r>
            <a:r>
              <a:rPr lang="cs-CZ" sz="1500" dirty="0" err="1" smtClean="0"/>
              <a:t>analysis</a:t>
            </a:r>
            <a:r>
              <a:rPr lang="cs-CZ" sz="1500" dirty="0" smtClean="0"/>
              <a:t> (575 </a:t>
            </a:r>
            <a:r>
              <a:rPr lang="cs-CZ" sz="1500" dirty="0" err="1" smtClean="0"/>
              <a:t>pairs</a:t>
            </a:r>
            <a:r>
              <a:rPr lang="cs-CZ" sz="1500" dirty="0" smtClean="0"/>
              <a:t> </a:t>
            </a:r>
            <a:r>
              <a:rPr lang="cs-CZ" sz="1500" dirty="0" err="1" smtClean="0"/>
              <a:t>of</a:t>
            </a:r>
            <a:r>
              <a:rPr lang="cs-CZ" sz="1500" dirty="0" smtClean="0"/>
              <a:t> </a:t>
            </a:r>
            <a:r>
              <a:rPr lang="cs-CZ" sz="1500" dirty="0" err="1" smtClean="0"/>
              <a:t>states</a:t>
            </a:r>
            <a:r>
              <a:rPr lang="cs-CZ" sz="1500" dirty="0" smtClean="0"/>
              <a:t>)</a:t>
            </a:r>
          </a:p>
          <a:p>
            <a:pPr lvl="1"/>
            <a:endParaRPr lang="cs-CZ" sz="1500" dirty="0"/>
          </a:p>
          <a:p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</a:rPr>
              <a:t>VARIABLES</a:t>
            </a:r>
          </a:p>
          <a:p>
            <a:pPr lvl="1"/>
            <a:r>
              <a:rPr lang="cs-CZ" sz="1500" dirty="0" err="1" smtClean="0"/>
              <a:t>Milex</a:t>
            </a:r>
            <a:endParaRPr lang="cs-CZ" sz="1500" dirty="0" smtClean="0"/>
          </a:p>
          <a:p>
            <a:pPr lvl="1"/>
            <a:r>
              <a:rPr lang="cs-CZ" sz="1500" dirty="0" err="1" smtClean="0"/>
              <a:t>Neighbor</a:t>
            </a:r>
            <a:r>
              <a:rPr lang="cs-CZ" sz="1500" dirty="0" smtClean="0"/>
              <a:t> civil </a:t>
            </a:r>
            <a:r>
              <a:rPr lang="cs-CZ" sz="1500" dirty="0" err="1" smtClean="0"/>
              <a:t>war</a:t>
            </a:r>
            <a:r>
              <a:rPr lang="cs-CZ" sz="1500" dirty="0" smtClean="0"/>
              <a:t> (</a:t>
            </a:r>
            <a:r>
              <a:rPr lang="cs-CZ" sz="1500" dirty="0" err="1" smtClean="0"/>
              <a:t>reaches</a:t>
            </a:r>
            <a:r>
              <a:rPr lang="cs-CZ" sz="1500" dirty="0" smtClean="0"/>
              <a:t> </a:t>
            </a:r>
            <a:r>
              <a:rPr lang="cs-CZ" sz="1500" dirty="0" err="1" smtClean="0"/>
              <a:t>border</a:t>
            </a:r>
            <a:r>
              <a:rPr lang="cs-CZ" sz="1500" dirty="0" smtClean="0"/>
              <a:t>)</a:t>
            </a:r>
          </a:p>
          <a:p>
            <a:pPr lvl="1"/>
            <a:r>
              <a:rPr lang="cs-CZ" sz="1500" dirty="0" err="1" smtClean="0"/>
              <a:t>Neighbor</a:t>
            </a:r>
            <a:r>
              <a:rPr lang="cs-CZ" sz="1500" dirty="0" smtClean="0"/>
              <a:t> civil </a:t>
            </a:r>
            <a:r>
              <a:rPr lang="cs-CZ" sz="1500" dirty="0" err="1" smtClean="0"/>
              <a:t>war</a:t>
            </a:r>
            <a:r>
              <a:rPr lang="cs-CZ" sz="1500" dirty="0" smtClean="0"/>
              <a:t> (</a:t>
            </a:r>
            <a:r>
              <a:rPr lang="cs-CZ" sz="1500" dirty="0" err="1" smtClean="0"/>
              <a:t>does</a:t>
            </a:r>
            <a:r>
              <a:rPr lang="cs-CZ" sz="1500" dirty="0" smtClean="0"/>
              <a:t> not </a:t>
            </a:r>
            <a:r>
              <a:rPr lang="cs-CZ" sz="1500" dirty="0" err="1" smtClean="0"/>
              <a:t>reach</a:t>
            </a:r>
            <a:r>
              <a:rPr lang="cs-CZ" sz="1500" dirty="0" smtClean="0"/>
              <a:t> </a:t>
            </a:r>
            <a:r>
              <a:rPr lang="cs-CZ" sz="1500" dirty="0" err="1" smtClean="0"/>
              <a:t>border</a:t>
            </a:r>
            <a:r>
              <a:rPr lang="cs-CZ" sz="1500" dirty="0" smtClean="0"/>
              <a:t>)</a:t>
            </a:r>
          </a:p>
          <a:p>
            <a:pPr lvl="1"/>
            <a:r>
              <a:rPr lang="cs-CZ" sz="1500" dirty="0" err="1" smtClean="0"/>
              <a:t>Neighbor´s</a:t>
            </a:r>
            <a:r>
              <a:rPr lang="cs-CZ" sz="1500" dirty="0" smtClean="0"/>
              <a:t> </a:t>
            </a:r>
            <a:r>
              <a:rPr lang="cs-CZ" sz="1500" dirty="0" err="1" smtClean="0"/>
              <a:t>milex</a:t>
            </a:r>
            <a:endParaRPr lang="cs-CZ" sz="1500" dirty="0" smtClean="0"/>
          </a:p>
          <a:p>
            <a:pPr lvl="1"/>
            <a:r>
              <a:rPr lang="cs-CZ" sz="1500" dirty="0" smtClean="0"/>
              <a:t>Inter-</a:t>
            </a:r>
            <a:r>
              <a:rPr lang="cs-CZ" sz="1500" dirty="0" err="1" smtClean="0"/>
              <a:t>state</a:t>
            </a:r>
            <a:r>
              <a:rPr lang="cs-CZ" sz="1500" dirty="0" smtClean="0"/>
              <a:t> </a:t>
            </a:r>
            <a:r>
              <a:rPr lang="cs-CZ" sz="1500" dirty="0" err="1" smtClean="0"/>
              <a:t>war</a:t>
            </a:r>
            <a:endParaRPr lang="cs-CZ" sz="1500" dirty="0" smtClean="0"/>
          </a:p>
          <a:p>
            <a:pPr lvl="1"/>
            <a:r>
              <a:rPr lang="cs-CZ" sz="1500" dirty="0" smtClean="0"/>
              <a:t>Civil </a:t>
            </a:r>
            <a:r>
              <a:rPr lang="cs-CZ" sz="1500" dirty="0" err="1" smtClean="0"/>
              <a:t>war</a:t>
            </a:r>
            <a:endParaRPr lang="cs-CZ" sz="1500" dirty="0" smtClean="0"/>
          </a:p>
          <a:p>
            <a:pPr lvl="1"/>
            <a:r>
              <a:rPr lang="cs-CZ" sz="1500" dirty="0" err="1" smtClean="0"/>
              <a:t>Population</a:t>
            </a:r>
            <a:endParaRPr lang="cs-CZ" sz="1500" dirty="0" smtClean="0"/>
          </a:p>
          <a:p>
            <a:pPr lvl="1"/>
            <a:r>
              <a:rPr lang="cs-CZ" sz="1500" dirty="0" smtClean="0"/>
              <a:t>Trend</a:t>
            </a:r>
          </a:p>
          <a:p>
            <a:pPr lvl="1"/>
            <a:r>
              <a:rPr lang="cs-CZ" sz="1500" dirty="0" err="1" smtClean="0"/>
              <a:t>History</a:t>
            </a:r>
            <a:r>
              <a:rPr lang="cs-CZ" sz="1500" dirty="0" smtClean="0"/>
              <a:t> </a:t>
            </a:r>
            <a:r>
              <a:rPr lang="cs-CZ" sz="1500" dirty="0" err="1" smtClean="0"/>
              <a:t>of</a:t>
            </a:r>
            <a:r>
              <a:rPr lang="cs-CZ" sz="1500" dirty="0" smtClean="0"/>
              <a:t> </a:t>
            </a:r>
            <a:r>
              <a:rPr lang="cs-CZ" sz="1500" dirty="0" err="1" smtClean="0"/>
              <a:t>war</a:t>
            </a:r>
            <a:r>
              <a:rPr lang="cs-CZ" sz="1500" dirty="0" smtClean="0"/>
              <a:t> </a:t>
            </a:r>
            <a:r>
              <a:rPr lang="cs-CZ" sz="1500" dirty="0" err="1" smtClean="0"/>
              <a:t>with</a:t>
            </a:r>
            <a:r>
              <a:rPr lang="cs-CZ" sz="1500" dirty="0" smtClean="0"/>
              <a:t> </a:t>
            </a:r>
            <a:r>
              <a:rPr lang="cs-CZ" sz="1500" dirty="0" err="1" smtClean="0"/>
              <a:t>state</a:t>
            </a:r>
            <a:r>
              <a:rPr lang="cs-CZ" sz="1500" dirty="0" smtClean="0"/>
              <a:t> 2 (</a:t>
            </a:r>
            <a:r>
              <a:rPr lang="cs-CZ" sz="1500" dirty="0" err="1" smtClean="0"/>
              <a:t>only</a:t>
            </a:r>
            <a:r>
              <a:rPr lang="cs-CZ" sz="1500" dirty="0" smtClean="0"/>
              <a:t> </a:t>
            </a:r>
            <a:r>
              <a:rPr lang="cs-CZ" sz="1500" dirty="0" err="1" smtClean="0"/>
              <a:t>for</a:t>
            </a:r>
            <a:r>
              <a:rPr lang="cs-CZ" sz="1500" dirty="0" smtClean="0"/>
              <a:t> </a:t>
            </a:r>
            <a:r>
              <a:rPr lang="cs-CZ" sz="1500" dirty="0" err="1" smtClean="0"/>
              <a:t>dyadic</a:t>
            </a:r>
            <a:r>
              <a:rPr lang="cs-CZ" sz="1500" dirty="0" smtClean="0"/>
              <a:t>)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2022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RESULTS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 bordering a civil war zone has a higher level of military expenditures than a country not in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 a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-&gt; </a:t>
            </a:r>
            <a:r>
              <a:rPr lang="cs-CZ" sz="18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hypothesis</a:t>
            </a:r>
            <a:r>
              <a:rPr lang="cs-CZ" sz="1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cs-CZ" sz="18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confirmed</a:t>
            </a:r>
            <a:endParaRPr lang="cs-CZ" sz="18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18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civil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reaching the shared border is associated with lower levels of military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cs-CZ" sz="18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hypothesis</a:t>
            </a:r>
            <a:r>
              <a:rPr lang="cs-CZ" sz="18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cs-CZ" sz="18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confirmed</a:t>
            </a:r>
            <a:endParaRPr lang="cs-CZ" sz="18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18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Inter-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civil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spending</a:t>
            </a:r>
            <a:endParaRPr lang="cs-CZ" sz="1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5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805</TotalTime>
  <Words>637</Words>
  <Application>Microsoft Office PowerPoint</Application>
  <PresentationFormat>Předvádění na obrazovce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Civil War, spillover and neighbor´s military</vt:lpstr>
      <vt:lpstr>OBJECTIVES AND KEY CONCEPTS</vt:lpstr>
      <vt:lpstr>PREVIOUS RESEARCH</vt:lpstr>
      <vt:lpstr>NEGATIVE CONSEQUENCES OF MILITARY SPENDING</vt:lpstr>
      <vt:lpstr>SPILLOVER AND ITS POSSIBLE INFLUENCE ON MILITARY SPENDING </vt:lpstr>
      <vt:lpstr>Hypothesis 1:  “A country bordering a civil war zone has a higher level of military expenditures than a country not in such a situation.“ </vt:lpstr>
      <vt:lpstr>Hypothesis 2:  „The positive impact on military expenditures of a bordering civil war is greater than the impact of a civil war in a neighboring country that does not reach the shared border.“ </vt:lpstr>
      <vt:lpstr>METHODOLOGY AND RESEARCH</vt:lpstr>
      <vt:lpstr>RESULTS</vt:lpstr>
      <vt:lpstr>ARMS RACE AND INTERVENTION</vt:lpstr>
      <vt:lpstr>CONCLUSION AND CRITICAL REFLECTION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Vybíralová</dc:creator>
  <cp:lastModifiedBy>Lenka Vybíralová</cp:lastModifiedBy>
  <cp:revision>33</cp:revision>
  <dcterms:created xsi:type="dcterms:W3CDTF">2016-04-09T15:26:33Z</dcterms:created>
  <dcterms:modified xsi:type="dcterms:W3CDTF">2016-04-10T21:17:22Z</dcterms:modified>
</cp:coreProperties>
</file>