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5DEF1-F895-48AC-B16D-EF2C67DBDCA8}" type="datetimeFigureOut">
              <a:rPr lang="sk-SK"/>
              <a:t>15.5.2016</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Upraviť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96DAF6-43D3-4FDC-9C65-34A42E7487DA}" type="slidenum">
              <a:rPr lang="sk-SK"/>
              <a:t>‹#›</a:t>
            </a:fld>
            <a:endParaRPr lang="sk-SK"/>
          </a:p>
        </p:txBody>
      </p:sp>
    </p:spTree>
    <p:extLst>
      <p:ext uri="{BB962C8B-B14F-4D97-AF65-F5344CB8AC3E}">
        <p14:creationId xmlns:p14="http://schemas.microsoft.com/office/powerpoint/2010/main" val="1097079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2</a:t>
            </a:fld>
            <a:endParaRPr lang="sk-SK"/>
          </a:p>
        </p:txBody>
      </p:sp>
    </p:spTree>
    <p:extLst>
      <p:ext uri="{BB962C8B-B14F-4D97-AF65-F5344CB8AC3E}">
        <p14:creationId xmlns:p14="http://schemas.microsoft.com/office/powerpoint/2010/main" val="100611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a:t>
            </a:fld>
            <a:endParaRPr lang="sk-SK"/>
          </a:p>
        </p:txBody>
      </p:sp>
    </p:spTree>
    <p:extLst>
      <p:ext uri="{BB962C8B-B14F-4D97-AF65-F5344CB8AC3E}">
        <p14:creationId xmlns:p14="http://schemas.microsoft.com/office/powerpoint/2010/main" val="95710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a:t>
            </a:fld>
            <a:endParaRPr lang="sk-SK"/>
          </a:p>
        </p:txBody>
      </p:sp>
    </p:spTree>
    <p:extLst>
      <p:ext uri="{BB962C8B-B14F-4D97-AF65-F5344CB8AC3E}">
        <p14:creationId xmlns:p14="http://schemas.microsoft.com/office/powerpoint/2010/main" val="3184418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a:t>
            </a:fld>
            <a:endParaRPr lang="sk-SK"/>
          </a:p>
        </p:txBody>
      </p:sp>
    </p:spTree>
    <p:extLst>
      <p:ext uri="{BB962C8B-B14F-4D97-AF65-F5344CB8AC3E}">
        <p14:creationId xmlns:p14="http://schemas.microsoft.com/office/powerpoint/2010/main" val="405300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3</a:t>
            </a:fld>
            <a:endParaRPr lang="sk-SK"/>
          </a:p>
        </p:txBody>
      </p:sp>
    </p:spTree>
    <p:extLst>
      <p:ext uri="{BB962C8B-B14F-4D97-AF65-F5344CB8AC3E}">
        <p14:creationId xmlns:p14="http://schemas.microsoft.com/office/powerpoint/2010/main" val="4200853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4</a:t>
            </a:fld>
            <a:endParaRPr lang="sk-SK"/>
          </a:p>
        </p:txBody>
      </p:sp>
    </p:spTree>
    <p:extLst>
      <p:ext uri="{BB962C8B-B14F-4D97-AF65-F5344CB8AC3E}">
        <p14:creationId xmlns:p14="http://schemas.microsoft.com/office/powerpoint/2010/main" val="2052698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5</a:t>
            </a:fld>
            <a:endParaRPr lang="sk-SK"/>
          </a:p>
        </p:txBody>
      </p:sp>
    </p:spTree>
    <p:extLst>
      <p:ext uri="{BB962C8B-B14F-4D97-AF65-F5344CB8AC3E}">
        <p14:creationId xmlns:p14="http://schemas.microsoft.com/office/powerpoint/2010/main" val="4122533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6</a:t>
            </a:fld>
            <a:endParaRPr lang="sk-SK"/>
          </a:p>
        </p:txBody>
      </p:sp>
    </p:spTree>
    <p:extLst>
      <p:ext uri="{BB962C8B-B14F-4D97-AF65-F5344CB8AC3E}">
        <p14:creationId xmlns:p14="http://schemas.microsoft.com/office/powerpoint/2010/main" val="129515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7</a:t>
            </a:fld>
            <a:endParaRPr lang="sk-SK"/>
          </a:p>
        </p:txBody>
      </p:sp>
    </p:spTree>
    <p:extLst>
      <p:ext uri="{BB962C8B-B14F-4D97-AF65-F5344CB8AC3E}">
        <p14:creationId xmlns:p14="http://schemas.microsoft.com/office/powerpoint/2010/main" val="2416456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8</a:t>
            </a:fld>
            <a:endParaRPr lang="sk-SK"/>
          </a:p>
        </p:txBody>
      </p:sp>
    </p:spTree>
    <p:extLst>
      <p:ext uri="{BB962C8B-B14F-4D97-AF65-F5344CB8AC3E}">
        <p14:creationId xmlns:p14="http://schemas.microsoft.com/office/powerpoint/2010/main" val="85087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9</a:t>
            </a:fld>
            <a:endParaRPr lang="sk-SK"/>
          </a:p>
        </p:txBody>
      </p:sp>
    </p:spTree>
    <p:extLst>
      <p:ext uri="{BB962C8B-B14F-4D97-AF65-F5344CB8AC3E}">
        <p14:creationId xmlns:p14="http://schemas.microsoft.com/office/powerpoint/2010/main" val="2966816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sk-SK"/>
          </a:p>
        </p:txBody>
      </p:sp>
      <p:sp>
        <p:nvSpPr>
          <p:cNvPr id="4" name="Zástupný objekt pre číslo snímky 3"/>
          <p:cNvSpPr>
            <a:spLocks noGrp="1"/>
          </p:cNvSpPr>
          <p:nvPr>
            <p:ph type="sldNum" sz="quarter" idx="10"/>
          </p:nvPr>
        </p:nvSpPr>
        <p:spPr/>
        <p:txBody>
          <a:bodyPr/>
          <a:lstStyle/>
          <a:p>
            <a:fld id="{E796DAF6-43D3-4FDC-9C65-34A42E7487DA}" type="slidenum">
              <a:rPr lang="sk-SK"/>
              <a:t>10</a:t>
            </a:fld>
            <a:endParaRPr lang="sk-SK"/>
          </a:p>
        </p:txBody>
      </p:sp>
    </p:spTree>
    <p:extLst>
      <p:ext uri="{BB962C8B-B14F-4D97-AF65-F5344CB8AC3E}">
        <p14:creationId xmlns:p14="http://schemas.microsoft.com/office/powerpoint/2010/main" val="3589691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5/15/2016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813" y="994328"/>
            <a:ext cx="10374312" cy="3391935"/>
          </a:xfrm>
        </p:spPr>
        <p:txBody>
          <a:bodyPr>
            <a:normAutofit/>
          </a:bodyPr>
          <a:lstStyle/>
          <a:p>
            <a:pPr algn="ctr"/>
            <a:r>
              <a:rPr lang="en-US" dirty="0"/>
              <a:t>Crackdown- Harsh realities OF </a:t>
            </a:r>
            <a:r>
              <a:rPr lang="en-US" dirty="0" err="1"/>
              <a:t>NONviolent</a:t>
            </a:r>
            <a:r>
              <a:rPr lang="en-US" dirty="0"/>
              <a:t> protests in the </a:t>
            </a:r>
            <a:r>
              <a:rPr lang="en-US" dirty="0" err="1"/>
              <a:t>bahraini</a:t>
            </a:r>
            <a:r>
              <a:rPr lang="en-US" dirty="0"/>
              <a:t> civil conflict</a:t>
            </a:r>
            <a:br>
              <a:rPr lang="en-US" dirty="0"/>
            </a:br>
            <a:r>
              <a:rPr lang="en-US" sz="3600" i="1" dirty="0">
                <a:solidFill>
                  <a:srgbClr val="FFFFFF"/>
                </a:solidFill>
                <a:latin typeface="Calibri Light"/>
              </a:rPr>
              <a:t>Maryam AL- Khawaja</a:t>
            </a:r>
            <a:endParaRPr lang="sk-SK" sz="3600" i="1" dirty="0">
              <a:solidFill>
                <a:srgbClr val="FFFFFF"/>
              </a:solidFill>
              <a:latin typeface="Calibri Light"/>
            </a:endParaRPr>
          </a:p>
        </p:txBody>
      </p:sp>
      <p:sp>
        <p:nvSpPr>
          <p:cNvPr id="3" name="Subtitle 2"/>
          <p:cNvSpPr>
            <a:spLocks noGrp="1"/>
          </p:cNvSpPr>
          <p:nvPr>
            <p:ph type="subTitle" idx="1"/>
          </p:nvPr>
        </p:nvSpPr>
        <p:spPr/>
        <p:txBody>
          <a:bodyPr/>
          <a:lstStyle/>
          <a:p>
            <a:r>
              <a:rPr lang="en-US" dirty="0"/>
              <a:t>Lucia </a:t>
            </a:r>
            <a:r>
              <a:rPr lang="en-US" dirty="0" err="1"/>
              <a:t>HudecovÁ</a:t>
            </a:r>
            <a:endParaRPr lang="sk-SK" dirty="0"/>
          </a:p>
          <a:p>
            <a:r>
              <a:rPr lang="en-US" dirty="0"/>
              <a:t>UČO: 414 936</a:t>
            </a:r>
          </a:p>
        </p:txBody>
      </p:sp>
    </p:spTree>
    <p:extLst>
      <p:ext uri="{BB962C8B-B14F-4D97-AF65-F5344CB8AC3E}">
        <p14:creationId xmlns:p14="http://schemas.microsoft.com/office/powerpoint/2010/main" val="25265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330018"/>
            <a:ext cx="10131425" cy="1176520"/>
          </a:xfrm>
        </p:spPr>
        <p:txBody>
          <a:bodyPr/>
          <a:lstStyle/>
          <a:p>
            <a:r>
              <a:rPr lang="sk-SK" dirty="0"/>
              <a:t>3 </a:t>
            </a:r>
            <a:r>
              <a:rPr lang="sk-SK" dirty="0" err="1"/>
              <a:t>years</a:t>
            </a:r>
            <a:r>
              <a:rPr lang="sk-SK" dirty="0"/>
              <a:t> on</a:t>
            </a:r>
          </a:p>
        </p:txBody>
      </p:sp>
      <p:sp>
        <p:nvSpPr>
          <p:cNvPr id="3" name="Zástupný objekt pre obsah 2"/>
          <p:cNvSpPr>
            <a:spLocks noGrp="1"/>
          </p:cNvSpPr>
          <p:nvPr>
            <p:ph idx="1"/>
          </p:nvPr>
        </p:nvSpPr>
        <p:spPr>
          <a:xfrm>
            <a:off x="685800" y="1631950"/>
            <a:ext cx="11216749" cy="4619625"/>
          </a:xfrm>
        </p:spPr>
        <p:txBody>
          <a:bodyPr>
            <a:normAutofit fontScale="92500"/>
          </a:bodyPr>
          <a:lstStyle/>
          <a:p>
            <a:r>
              <a:rPr lang="sk-SK" sz="2400" dirty="0" err="1"/>
              <a:t>Sectarianism</a:t>
            </a:r>
            <a:r>
              <a:rPr lang="sk-SK" sz="2400" dirty="0"/>
              <a:t>- </a:t>
            </a:r>
            <a:r>
              <a:rPr lang="sk-SK" sz="2400" dirty="0" err="1"/>
              <a:t>main</a:t>
            </a:r>
            <a:r>
              <a:rPr lang="sk-SK" sz="2400" dirty="0"/>
              <a:t> </a:t>
            </a:r>
            <a:r>
              <a:rPr lang="sk-SK" sz="2400" dirty="0" err="1"/>
              <a:t>tool</a:t>
            </a:r>
            <a:r>
              <a:rPr lang="sk-SK" sz="2400" dirty="0"/>
              <a:t> </a:t>
            </a:r>
            <a:r>
              <a:rPr lang="sk-SK" sz="2400" dirty="0" err="1"/>
              <a:t>during</a:t>
            </a:r>
            <a:r>
              <a:rPr lang="sk-SK" sz="2400" dirty="0"/>
              <a:t> </a:t>
            </a:r>
            <a:r>
              <a:rPr lang="sk-SK" sz="2400" dirty="0" err="1"/>
              <a:t>the</a:t>
            </a:r>
            <a:r>
              <a:rPr lang="sk-SK" sz="2400" dirty="0"/>
              <a:t> </a:t>
            </a:r>
            <a:r>
              <a:rPr lang="sk-SK" sz="2400" dirty="0" err="1"/>
              <a:t>crackdown</a:t>
            </a:r>
            <a:endParaRPr lang="sk-SK" sz="2400" dirty="0"/>
          </a:p>
          <a:p>
            <a:r>
              <a:rPr lang="sk-SK" sz="2400" dirty="0" err="1">
                <a:latin typeface="Calibri" charset="0"/>
              </a:rPr>
              <a:t>GCC’s</a:t>
            </a:r>
            <a:r>
              <a:rPr lang="sk-SK" sz="2400" dirty="0">
                <a:latin typeface="Calibri" charset="0"/>
              </a:rPr>
              <a:t> </a:t>
            </a:r>
            <a:r>
              <a:rPr lang="sk-SK" sz="2400" dirty="0" err="1">
                <a:latin typeface="Calibri" charset="0"/>
              </a:rPr>
              <a:t>military</a:t>
            </a:r>
            <a:r>
              <a:rPr lang="sk-SK" sz="2400" dirty="0">
                <a:latin typeface="Calibri" charset="0"/>
              </a:rPr>
              <a:t> </a:t>
            </a:r>
            <a:r>
              <a:rPr lang="sk-SK" sz="2400" dirty="0" err="1">
                <a:latin typeface="Calibri" charset="0"/>
              </a:rPr>
              <a:t>involvement</a:t>
            </a:r>
            <a:r>
              <a:rPr lang="sk-SK" sz="2400" dirty="0">
                <a:latin typeface="Calibri" charset="0"/>
              </a:rPr>
              <a:t>- </a:t>
            </a:r>
            <a:r>
              <a:rPr lang="sk-SK" sz="2400" dirty="0" err="1">
                <a:latin typeface="Calibri" charset="0"/>
              </a:rPr>
              <a:t>Shia</a:t>
            </a:r>
            <a:r>
              <a:rPr lang="sk-SK" sz="2400" dirty="0">
                <a:latin typeface="Calibri" charset="0"/>
              </a:rPr>
              <a:t> </a:t>
            </a:r>
            <a:r>
              <a:rPr lang="sk-SK" sz="2400" dirty="0" err="1">
                <a:latin typeface="Calibri" charset="0"/>
              </a:rPr>
              <a:t>under</a:t>
            </a:r>
            <a:r>
              <a:rPr lang="sk-SK" sz="2400" dirty="0">
                <a:latin typeface="Calibri" charset="0"/>
              </a:rPr>
              <a:t> </a:t>
            </a:r>
            <a:r>
              <a:rPr lang="sk-SK" sz="2400" dirty="0" err="1">
                <a:latin typeface="Calibri" charset="0"/>
              </a:rPr>
              <a:t>collective</a:t>
            </a:r>
            <a:r>
              <a:rPr lang="sk-SK" sz="2400" dirty="0">
                <a:latin typeface="Calibri" charset="0"/>
              </a:rPr>
              <a:t> </a:t>
            </a:r>
            <a:r>
              <a:rPr lang="sk-SK" sz="2400" dirty="0" err="1">
                <a:latin typeface="Calibri" charset="0"/>
              </a:rPr>
              <a:t>punishment</a:t>
            </a:r>
            <a:endParaRPr lang="sk-SK" sz="2400" dirty="0">
              <a:latin typeface="Calibri" charset="0"/>
            </a:endParaRPr>
          </a:p>
          <a:p>
            <a:r>
              <a:rPr lang="sk-SK" sz="2400" dirty="0" err="1">
                <a:latin typeface="Calibri" charset="0"/>
              </a:rPr>
              <a:t>Turn</a:t>
            </a:r>
            <a:r>
              <a:rPr lang="sk-SK" sz="2400" dirty="0">
                <a:latin typeface="Calibri" charset="0"/>
              </a:rPr>
              <a:t> </a:t>
            </a:r>
            <a:r>
              <a:rPr lang="sk-SK" sz="2400" dirty="0" err="1">
                <a:latin typeface="Calibri" charset="0"/>
              </a:rPr>
              <a:t>into</a:t>
            </a:r>
            <a:r>
              <a:rPr lang="sk-SK" sz="2400" dirty="0">
                <a:latin typeface="Calibri" charset="0"/>
              </a:rPr>
              <a:t> </a:t>
            </a:r>
            <a:r>
              <a:rPr lang="sk-SK" sz="2400" dirty="0" err="1">
                <a:latin typeface="Calibri" charset="0"/>
              </a:rPr>
              <a:t>violent</a:t>
            </a:r>
            <a:r>
              <a:rPr lang="sk-SK" sz="2400" dirty="0">
                <a:latin typeface="Calibri" charset="0"/>
              </a:rPr>
              <a:t> </a:t>
            </a:r>
            <a:r>
              <a:rPr lang="sk-SK" sz="2400" dirty="0" err="1">
                <a:latin typeface="Calibri" charset="0"/>
              </a:rPr>
              <a:t>conflict</a:t>
            </a:r>
            <a:r>
              <a:rPr lang="sk-SK" sz="2400" dirty="0">
                <a:latin typeface="Calibri" charset="0"/>
              </a:rPr>
              <a:t> </a:t>
            </a:r>
            <a:r>
              <a:rPr lang="sk-SK" sz="2400" dirty="0" err="1">
                <a:latin typeface="Calibri" charset="0"/>
              </a:rPr>
              <a:t>from</a:t>
            </a:r>
            <a:r>
              <a:rPr lang="sk-SK" sz="2400" dirty="0">
                <a:latin typeface="Calibri" charset="0"/>
              </a:rPr>
              <a:t> </a:t>
            </a:r>
            <a:r>
              <a:rPr lang="sk-SK" sz="2400" dirty="0" err="1">
                <a:latin typeface="Calibri" charset="0"/>
              </a:rPr>
              <a:t>january</a:t>
            </a:r>
            <a:r>
              <a:rPr lang="sk-SK" sz="2400" dirty="0">
                <a:latin typeface="Calibri" charset="0"/>
              </a:rPr>
              <a:t> 2012- </a:t>
            </a:r>
            <a:r>
              <a:rPr lang="sk-SK" sz="2400" dirty="0" err="1">
                <a:latin typeface="Calibri" charset="0"/>
              </a:rPr>
              <a:t>from</a:t>
            </a:r>
            <a:r>
              <a:rPr lang="sk-SK" sz="2400" dirty="0">
                <a:latin typeface="Calibri" charset="0"/>
              </a:rPr>
              <a:t> </a:t>
            </a:r>
            <a:r>
              <a:rPr lang="sk-SK" sz="2400" dirty="0" err="1">
                <a:latin typeface="Calibri" charset="0"/>
              </a:rPr>
              <a:t>protesters</a:t>
            </a:r>
            <a:r>
              <a:rPr lang="sk-SK" sz="2400" dirty="0">
                <a:latin typeface="Calibri" charset="0"/>
              </a:rPr>
              <a:t> </a:t>
            </a:r>
            <a:r>
              <a:rPr lang="sk-SK" sz="2400" dirty="0" err="1">
                <a:latin typeface="Calibri" charset="0"/>
              </a:rPr>
              <a:t>view</a:t>
            </a:r>
            <a:r>
              <a:rPr lang="sk-SK" sz="2400" dirty="0">
                <a:latin typeface="Calibri" charset="0"/>
              </a:rPr>
              <a:t> </a:t>
            </a:r>
            <a:r>
              <a:rPr lang="sk-SK" sz="2400" dirty="0" err="1">
                <a:latin typeface="Calibri" charset="0"/>
              </a:rPr>
              <a:t>it</a:t>
            </a:r>
            <a:r>
              <a:rPr lang="sk-SK" sz="2400" dirty="0">
                <a:latin typeface="Calibri" charset="0"/>
              </a:rPr>
              <a:t> </a:t>
            </a:r>
            <a:r>
              <a:rPr lang="sk-SK" sz="2400" dirty="0" err="1">
                <a:latin typeface="Calibri" charset="0"/>
              </a:rPr>
              <a:t>was</a:t>
            </a:r>
            <a:r>
              <a:rPr lang="sk-SK" sz="2400" dirty="0">
                <a:latin typeface="Calibri" charset="0"/>
              </a:rPr>
              <a:t> </a:t>
            </a:r>
            <a:r>
              <a:rPr lang="sk-SK" sz="2400" dirty="0" err="1">
                <a:latin typeface="Calibri" charset="0"/>
              </a:rPr>
              <a:t>self-defense</a:t>
            </a:r>
            <a:endParaRPr lang="sk-SK" sz="2400" dirty="0">
              <a:latin typeface="Calibri" charset="0"/>
            </a:endParaRPr>
          </a:p>
          <a:p>
            <a:r>
              <a:rPr lang="sk-SK" sz="2400" dirty="0">
                <a:latin typeface="Calibri" charset="0"/>
              </a:rPr>
              <a:t>"</a:t>
            </a:r>
            <a:r>
              <a:rPr lang="sk-SK" sz="2400" dirty="0" err="1">
                <a:latin typeface="Calibri" charset="0"/>
              </a:rPr>
              <a:t>Human</a:t>
            </a:r>
            <a:r>
              <a:rPr lang="en-US" sz="2400" dirty="0">
                <a:latin typeface="Calibri" charset="0"/>
              </a:rPr>
              <a:t> rights defenders in Bahrain continued to push for nonviolence as the only method of protest, but were faced with the question of what nonviolence had accomplished since the start of the revolution</a:t>
            </a:r>
            <a:r>
              <a:rPr lang="sk-SK" sz="2400" dirty="0">
                <a:latin typeface="Calibri" charset="0"/>
              </a:rPr>
              <a:t>. "</a:t>
            </a:r>
          </a:p>
          <a:p>
            <a:r>
              <a:rPr lang="sk-SK" sz="2400" dirty="0" err="1">
                <a:latin typeface="Calibri" charset="0"/>
              </a:rPr>
              <a:t>Nonviolence</a:t>
            </a:r>
            <a:r>
              <a:rPr lang="sk-SK" sz="2400" dirty="0">
                <a:latin typeface="Calibri" charset="0"/>
              </a:rPr>
              <a:t> </a:t>
            </a:r>
            <a:r>
              <a:rPr lang="sk-SK" sz="2400" dirty="0" err="1">
                <a:latin typeface="Calibri" charset="0"/>
              </a:rPr>
              <a:t>still</a:t>
            </a:r>
            <a:r>
              <a:rPr lang="sk-SK" sz="2400" dirty="0">
                <a:latin typeface="Calibri" charset="0"/>
              </a:rPr>
              <a:t> </a:t>
            </a:r>
            <a:r>
              <a:rPr lang="sk-SK" sz="2400" dirty="0" err="1">
                <a:latin typeface="Calibri" charset="0"/>
              </a:rPr>
              <a:t>the</a:t>
            </a:r>
            <a:r>
              <a:rPr lang="sk-SK" sz="2400" dirty="0">
                <a:latin typeface="Calibri" charset="0"/>
              </a:rPr>
              <a:t> </a:t>
            </a:r>
            <a:r>
              <a:rPr lang="sk-SK" sz="2400" dirty="0" err="1">
                <a:latin typeface="Calibri" charset="0"/>
              </a:rPr>
              <a:t>dominant</a:t>
            </a:r>
            <a:r>
              <a:rPr lang="sk-SK" sz="2400" dirty="0">
                <a:latin typeface="Calibri" charset="0"/>
              </a:rPr>
              <a:t> </a:t>
            </a:r>
            <a:r>
              <a:rPr lang="sk-SK" sz="2400" dirty="0" err="1">
                <a:latin typeface="Calibri" charset="0"/>
              </a:rPr>
              <a:t>response</a:t>
            </a:r>
            <a:r>
              <a:rPr lang="sk-SK" sz="2400" dirty="0">
                <a:latin typeface="Calibri" charset="0"/>
              </a:rPr>
              <a:t>               </a:t>
            </a:r>
            <a:r>
              <a:rPr lang="sk-SK" sz="2400" dirty="0" err="1">
                <a:latin typeface="Calibri" charset="0"/>
              </a:rPr>
              <a:t>regime</a:t>
            </a:r>
            <a:r>
              <a:rPr lang="sk-SK" sz="2400" dirty="0">
                <a:latin typeface="Calibri" charset="0"/>
              </a:rPr>
              <a:t> </a:t>
            </a:r>
            <a:r>
              <a:rPr lang="sk-SK" sz="2400" dirty="0" err="1">
                <a:latin typeface="Calibri" charset="0"/>
              </a:rPr>
              <a:t>began</a:t>
            </a:r>
            <a:r>
              <a:rPr lang="sk-SK" sz="2400" dirty="0">
                <a:latin typeface="Calibri" charset="0"/>
              </a:rPr>
              <a:t> </a:t>
            </a:r>
            <a:r>
              <a:rPr lang="sk-SK" sz="2400" dirty="0" err="1">
                <a:latin typeface="Calibri" charset="0"/>
              </a:rPr>
              <a:t>targeting</a:t>
            </a:r>
            <a:r>
              <a:rPr lang="sk-SK" sz="2400" dirty="0">
                <a:latin typeface="Calibri" charset="0"/>
              </a:rPr>
              <a:t> </a:t>
            </a:r>
            <a:r>
              <a:rPr lang="sk-SK" sz="2400" dirty="0" err="1">
                <a:latin typeface="Calibri" charset="0"/>
              </a:rPr>
              <a:t>theirs</a:t>
            </a:r>
            <a:r>
              <a:rPr lang="sk-SK" sz="2400" dirty="0">
                <a:latin typeface="Calibri" charset="0"/>
              </a:rPr>
              <a:t> </a:t>
            </a:r>
            <a:r>
              <a:rPr lang="sk-SK" sz="2400" dirty="0" err="1">
                <a:latin typeface="Calibri" charset="0"/>
              </a:rPr>
              <a:t>leaders</a:t>
            </a:r>
            <a:endParaRPr lang="sk-SK" sz="2400" dirty="0">
              <a:latin typeface="Calibri" charset="0"/>
            </a:endParaRPr>
          </a:p>
          <a:p>
            <a:pPr marL="0" indent="0">
              <a:buNone/>
            </a:pPr>
            <a:r>
              <a:rPr lang="sk-SK" sz="2400" dirty="0">
                <a:latin typeface="Calibri" charset="0"/>
              </a:rPr>
              <a:t>      more  </a:t>
            </a:r>
            <a:r>
              <a:rPr lang="sk-SK" sz="2400" dirty="0" err="1">
                <a:latin typeface="Calibri" charset="0"/>
              </a:rPr>
              <a:t>violence</a:t>
            </a:r>
            <a:r>
              <a:rPr lang="sk-SK" sz="2400" dirty="0">
                <a:latin typeface="Calibri" charset="0"/>
              </a:rPr>
              <a:t> on </a:t>
            </a:r>
            <a:r>
              <a:rPr lang="sk-SK" sz="2400" dirty="0" err="1">
                <a:latin typeface="Calibri" charset="0"/>
              </a:rPr>
              <a:t>the</a:t>
            </a:r>
            <a:r>
              <a:rPr lang="sk-SK" sz="2400" dirty="0">
                <a:latin typeface="Calibri" charset="0"/>
              </a:rPr>
              <a:t> </a:t>
            </a:r>
            <a:r>
              <a:rPr lang="sk-SK" sz="2400" dirty="0" err="1">
                <a:latin typeface="Calibri" charset="0"/>
              </a:rPr>
              <a:t>streets</a:t>
            </a:r>
            <a:r>
              <a:rPr lang="sk-SK" sz="2400" dirty="0">
                <a:latin typeface="Calibri" charset="0"/>
              </a:rPr>
              <a:t>            </a:t>
            </a:r>
            <a:r>
              <a:rPr lang="sk-SK" sz="2400" dirty="0" err="1">
                <a:latin typeface="Calibri" charset="0"/>
              </a:rPr>
              <a:t>used</a:t>
            </a:r>
            <a:r>
              <a:rPr lang="sk-SK" sz="2400" dirty="0">
                <a:latin typeface="Calibri" charset="0"/>
              </a:rPr>
              <a:t> as </a:t>
            </a:r>
            <a:r>
              <a:rPr lang="sk-SK" sz="2400" dirty="0" err="1">
                <a:latin typeface="Calibri" charset="0"/>
              </a:rPr>
              <a:t>justification</a:t>
            </a:r>
            <a:r>
              <a:rPr lang="sk-SK" sz="2400" dirty="0">
                <a:latin typeface="Calibri" charset="0"/>
              </a:rPr>
              <a:t> </a:t>
            </a:r>
            <a:r>
              <a:rPr lang="sk-SK" sz="2400" dirty="0" err="1">
                <a:latin typeface="Calibri" charset="0"/>
              </a:rPr>
              <a:t>for</a:t>
            </a:r>
            <a:r>
              <a:rPr lang="sk-SK" sz="2400" dirty="0">
                <a:latin typeface="Calibri" charset="0"/>
              </a:rPr>
              <a:t> </a:t>
            </a:r>
            <a:r>
              <a:rPr lang="sk-SK" sz="2400" dirty="0" err="1">
                <a:latin typeface="Calibri" charset="0"/>
              </a:rPr>
              <a:t>use</a:t>
            </a:r>
            <a:r>
              <a:rPr lang="sk-SK" sz="2400" dirty="0">
                <a:latin typeface="Calibri" charset="0"/>
              </a:rPr>
              <a:t> of </a:t>
            </a:r>
            <a:r>
              <a:rPr lang="sk-SK" sz="2400" dirty="0" err="1">
                <a:latin typeface="Calibri" charset="0"/>
              </a:rPr>
              <a:t>force</a:t>
            </a:r>
            <a:r>
              <a:rPr lang="sk-SK" sz="2400" dirty="0">
                <a:latin typeface="Calibri" charset="0"/>
              </a:rPr>
              <a:t> (</a:t>
            </a:r>
            <a:r>
              <a:rPr lang="sk-SK" sz="2400" dirty="0" err="1">
                <a:latin typeface="Calibri" charset="0"/>
              </a:rPr>
              <a:t>protester</a:t>
            </a:r>
            <a:r>
              <a:rPr lang="sk-SK" sz="2400" dirty="0">
                <a:latin typeface="Calibri" charset="0"/>
              </a:rPr>
              <a:t>= </a:t>
            </a:r>
            <a:r>
              <a:rPr lang="sk-SK" sz="2400" dirty="0" err="1">
                <a:latin typeface="Calibri" charset="0"/>
              </a:rPr>
              <a:t>terorist</a:t>
            </a:r>
            <a:r>
              <a:rPr lang="sk-SK" sz="2400" dirty="0">
                <a:latin typeface="Calibri" charset="0"/>
              </a:rPr>
              <a:t>)</a:t>
            </a:r>
          </a:p>
          <a:p>
            <a:pPr marL="0" indent="0">
              <a:buNone/>
            </a:pPr>
            <a:r>
              <a:rPr lang="sk-SK" sz="2400" dirty="0"/>
              <a:t>Western </a:t>
            </a:r>
            <a:r>
              <a:rPr lang="sk-SK" sz="2400" dirty="0" err="1"/>
              <a:t>countries</a:t>
            </a:r>
            <a:r>
              <a:rPr lang="sk-SK" sz="2400" dirty="0"/>
              <a:t>- </a:t>
            </a:r>
            <a:r>
              <a:rPr lang="sk-SK" sz="2400" dirty="0" err="1"/>
              <a:t>call</a:t>
            </a:r>
            <a:r>
              <a:rPr lang="sk-SK" sz="2400" dirty="0"/>
              <a:t> on </a:t>
            </a:r>
            <a:r>
              <a:rPr lang="sk-SK" sz="2400" dirty="0" err="1"/>
              <a:t>restreint</a:t>
            </a:r>
            <a:r>
              <a:rPr lang="sk-SK" sz="2400" dirty="0"/>
              <a:t> </a:t>
            </a:r>
            <a:r>
              <a:rPr lang="sk-SK" sz="2400" dirty="0" err="1"/>
              <a:t>from</a:t>
            </a:r>
            <a:r>
              <a:rPr lang="sk-SK" sz="2400" dirty="0"/>
              <a:t> </a:t>
            </a:r>
            <a:r>
              <a:rPr lang="sk-SK" sz="2400" dirty="0" err="1"/>
              <a:t>both</a:t>
            </a:r>
            <a:r>
              <a:rPr lang="sk-SK" sz="2400" dirty="0"/>
              <a:t> </a:t>
            </a:r>
            <a:r>
              <a:rPr lang="sk-SK" sz="2400" dirty="0" err="1"/>
              <a:t>sides</a:t>
            </a:r>
            <a:endParaRPr lang="sk-SK" sz="2400" dirty="0"/>
          </a:p>
          <a:p>
            <a:pPr marL="0" indent="0">
              <a:buNone/>
            </a:pPr>
            <a:r>
              <a:rPr lang="sk-SK" sz="2400" dirty="0"/>
              <a:t>USA a UK – </a:t>
            </a:r>
            <a:r>
              <a:rPr lang="sk-SK" sz="2400" dirty="0" err="1"/>
              <a:t>support</a:t>
            </a:r>
            <a:r>
              <a:rPr lang="sk-SK" sz="2400" dirty="0"/>
              <a:t> </a:t>
            </a:r>
            <a:r>
              <a:rPr lang="sk-SK" sz="2400" dirty="0" err="1"/>
              <a:t>the</a:t>
            </a:r>
            <a:r>
              <a:rPr lang="sk-SK" sz="2400" dirty="0"/>
              <a:t> </a:t>
            </a:r>
            <a:r>
              <a:rPr lang="sk-SK" sz="2400" dirty="0" err="1"/>
              <a:t>regime</a:t>
            </a:r>
            <a:r>
              <a:rPr lang="sk-SK" sz="2400" dirty="0"/>
              <a:t>, </a:t>
            </a:r>
            <a:r>
              <a:rPr lang="sk-SK" sz="2400" dirty="0" err="1"/>
              <a:t>regard</a:t>
            </a:r>
            <a:r>
              <a:rPr lang="sk-SK" sz="2400" dirty="0"/>
              <a:t> </a:t>
            </a:r>
            <a:r>
              <a:rPr lang="sk-SK" sz="2400" dirty="0" err="1"/>
              <a:t>Bahrain</a:t>
            </a:r>
            <a:r>
              <a:rPr lang="sk-SK" sz="2400" dirty="0"/>
              <a:t> as </a:t>
            </a:r>
            <a:r>
              <a:rPr lang="sk-SK" sz="2400" dirty="0" err="1"/>
              <a:t>ally</a:t>
            </a:r>
            <a:endParaRPr lang="sk-SK" sz="2400" dirty="0"/>
          </a:p>
          <a:p>
            <a:pPr marL="0" indent="0">
              <a:buNone/>
            </a:pPr>
            <a:endParaRPr lang="sk-SK" dirty="0"/>
          </a:p>
          <a:p>
            <a:endParaRPr lang="sk-SK" dirty="0"/>
          </a:p>
        </p:txBody>
      </p:sp>
      <p:sp>
        <p:nvSpPr>
          <p:cNvPr id="4" name="Šípka doprava 3"/>
          <p:cNvSpPr/>
          <p:nvPr/>
        </p:nvSpPr>
        <p:spPr>
          <a:xfrm>
            <a:off x="5753819" y="3874229"/>
            <a:ext cx="648980" cy="5022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Šípka doprava 4"/>
          <p:cNvSpPr/>
          <p:nvPr/>
        </p:nvSpPr>
        <p:spPr>
          <a:xfrm>
            <a:off x="11007761" y="3874229"/>
            <a:ext cx="648980" cy="5022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6" name="Šípka doprava 5"/>
          <p:cNvSpPr/>
          <p:nvPr/>
        </p:nvSpPr>
        <p:spPr>
          <a:xfrm>
            <a:off x="4530261" y="4377437"/>
            <a:ext cx="648980" cy="50222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832706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bahrain_1851070c.jpg"/>
          <p:cNvPicPr>
            <a:picLocks noChangeAspect="1"/>
          </p:cNvPicPr>
          <p:nvPr/>
        </p:nvPicPr>
        <p:blipFill>
          <a:blip r:embed="rId3"/>
          <a:stretch>
            <a:fillRect/>
          </a:stretch>
        </p:blipFill>
        <p:spPr>
          <a:xfrm>
            <a:off x="743955" y="124948"/>
            <a:ext cx="5206660" cy="3245616"/>
          </a:xfrm>
          <a:prstGeom prst="rect">
            <a:avLst/>
          </a:prstGeom>
        </p:spPr>
      </p:pic>
      <p:pic>
        <p:nvPicPr>
          <p:cNvPr id="3" name="Obrázok 2" descr="bahrain1.jpg"/>
          <p:cNvPicPr>
            <a:picLocks noChangeAspect="1"/>
          </p:cNvPicPr>
          <p:nvPr/>
        </p:nvPicPr>
        <p:blipFill>
          <a:blip r:embed="rId4"/>
          <a:stretch>
            <a:fillRect/>
          </a:stretch>
        </p:blipFill>
        <p:spPr>
          <a:xfrm>
            <a:off x="1008126" y="3499461"/>
            <a:ext cx="4669044" cy="3111638"/>
          </a:xfrm>
          <a:prstGeom prst="rect">
            <a:avLst/>
          </a:prstGeom>
        </p:spPr>
      </p:pic>
      <p:pic>
        <p:nvPicPr>
          <p:cNvPr id="4" name="Obrázok 3" descr="ss-110316-bahrain-04.ss_full.jpg"/>
          <p:cNvPicPr>
            <a:picLocks noChangeAspect="1"/>
          </p:cNvPicPr>
          <p:nvPr/>
        </p:nvPicPr>
        <p:blipFill>
          <a:blip r:embed="rId5"/>
          <a:stretch>
            <a:fillRect/>
          </a:stretch>
        </p:blipFill>
        <p:spPr>
          <a:xfrm>
            <a:off x="6534276" y="124948"/>
            <a:ext cx="4749423" cy="3263632"/>
          </a:xfrm>
          <a:prstGeom prst="rect">
            <a:avLst/>
          </a:prstGeom>
        </p:spPr>
      </p:pic>
      <p:pic>
        <p:nvPicPr>
          <p:cNvPr id="5" name="Obrázok 4" descr="Part-NIC-Nic6494294-1-1-0.jpg"/>
          <p:cNvPicPr>
            <a:picLocks noChangeAspect="1"/>
          </p:cNvPicPr>
          <p:nvPr/>
        </p:nvPicPr>
        <p:blipFill>
          <a:blip r:embed="rId6"/>
          <a:stretch>
            <a:fillRect/>
          </a:stretch>
        </p:blipFill>
        <p:spPr>
          <a:xfrm>
            <a:off x="6534276" y="3513838"/>
            <a:ext cx="4724889" cy="3084192"/>
          </a:xfrm>
          <a:prstGeom prst="rect">
            <a:avLst/>
          </a:prstGeom>
        </p:spPr>
      </p:pic>
    </p:spTree>
    <p:extLst>
      <p:ext uri="{BB962C8B-B14F-4D97-AF65-F5344CB8AC3E}">
        <p14:creationId xmlns:p14="http://schemas.microsoft.com/office/powerpoint/2010/main" val="2872018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Summary</a:t>
            </a:r>
            <a:endParaRPr lang="sk-SK" dirty="0"/>
          </a:p>
        </p:txBody>
      </p:sp>
      <p:sp>
        <p:nvSpPr>
          <p:cNvPr id="3" name="Zástupný objekt pre obsah 2"/>
          <p:cNvSpPr>
            <a:spLocks noGrp="1"/>
          </p:cNvSpPr>
          <p:nvPr>
            <p:ph idx="1"/>
          </p:nvPr>
        </p:nvSpPr>
        <p:spPr/>
        <p:txBody>
          <a:bodyPr>
            <a:normAutofit fontScale="92500" lnSpcReduction="20000"/>
          </a:bodyPr>
          <a:lstStyle/>
          <a:p>
            <a:r>
              <a:rPr lang="en-US" sz="2400" dirty="0">
                <a:latin typeface="Calibri" charset="0"/>
              </a:rPr>
              <a:t>"...the lack of positive international response, coupled with active allied state support of the Bahraini regime and minor interference on behalf of the Bahraini authorities, have all severely undermined initial strategies of nonviolence."</a:t>
            </a:r>
            <a:endParaRPr lang="sk-SK" sz="2400" dirty="0">
              <a:latin typeface="Calibri" charset="0"/>
            </a:endParaRPr>
          </a:p>
          <a:p>
            <a:r>
              <a:rPr lang="en-US" sz="2400" dirty="0">
                <a:latin typeface="Calibri" charset="0"/>
              </a:rPr>
              <a:t>no international law and/or mechanisms to protect civilians who choose nonviolence</a:t>
            </a:r>
          </a:p>
          <a:p>
            <a:r>
              <a:rPr lang="en-US" sz="2400" dirty="0">
                <a:latin typeface="Calibri" charset="0"/>
              </a:rPr>
              <a:t>Bahraini conflict = internal affair, no international response</a:t>
            </a:r>
          </a:p>
          <a:p>
            <a:r>
              <a:rPr lang="en-US" sz="2400" dirty="0">
                <a:latin typeface="Calibri" charset="0"/>
              </a:rPr>
              <a:t>According to current structure of international law and mechanisms, armed struggles are much more viable than the choice of active nonviolence</a:t>
            </a:r>
          </a:p>
          <a:p>
            <a:r>
              <a:rPr lang="en-US" sz="2400" dirty="0">
                <a:latin typeface="Calibri" charset="0"/>
              </a:rPr>
              <a:t>International community- there will always be geopolitical, economic, and security relations considerations that will cause double standards</a:t>
            </a:r>
            <a:r>
              <a:rPr lang="en-US" b="1" dirty="0">
                <a:latin typeface="Calibri" charset="0"/>
              </a:rPr>
              <a:t> </a:t>
            </a:r>
          </a:p>
          <a:p>
            <a:r>
              <a:rPr lang="en-US" dirty="0" err="1">
                <a:latin typeface="Calibri" charset="0"/>
              </a:rPr>
              <a:t>  </a:t>
            </a:r>
            <a:endParaRPr lang="en-US" dirty="0">
              <a:latin typeface="Calibri" charset="0"/>
            </a:endParaRPr>
          </a:p>
        </p:txBody>
      </p:sp>
    </p:spTree>
    <p:extLst>
      <p:ext uri="{BB962C8B-B14F-4D97-AF65-F5344CB8AC3E}">
        <p14:creationId xmlns:p14="http://schemas.microsoft.com/office/powerpoint/2010/main" val="300771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00923" y="2681801"/>
            <a:ext cx="10131425" cy="1456267"/>
          </a:xfrm>
        </p:spPr>
        <p:txBody>
          <a:bodyPr/>
          <a:lstStyle/>
          <a:p>
            <a:r>
              <a:rPr lang="sk-SK" dirty="0" err="1"/>
              <a:t>Thank</a:t>
            </a:r>
            <a:r>
              <a:rPr lang="sk-SK" dirty="0"/>
              <a:t> </a:t>
            </a:r>
            <a:r>
              <a:rPr lang="sk-SK" dirty="0" err="1"/>
              <a:t>you</a:t>
            </a:r>
            <a:r>
              <a:rPr lang="sk-SK" dirty="0"/>
              <a:t> </a:t>
            </a:r>
            <a:r>
              <a:rPr lang="sk-SK" dirty="0" err="1"/>
              <a:t>for</a:t>
            </a:r>
            <a:r>
              <a:rPr lang="sk-SK" dirty="0"/>
              <a:t> </a:t>
            </a:r>
            <a:r>
              <a:rPr lang="sk-SK" dirty="0" err="1"/>
              <a:t>your</a:t>
            </a:r>
            <a:r>
              <a:rPr lang="sk-SK" dirty="0"/>
              <a:t> </a:t>
            </a:r>
            <a:r>
              <a:rPr lang="sk-SK" dirty="0" err="1"/>
              <a:t>attention</a:t>
            </a:r>
            <a:endParaRPr lang="sk-SK" dirty="0"/>
          </a:p>
        </p:txBody>
      </p:sp>
    </p:spTree>
    <p:extLst>
      <p:ext uri="{BB962C8B-B14F-4D97-AF65-F5344CB8AC3E}">
        <p14:creationId xmlns:p14="http://schemas.microsoft.com/office/powerpoint/2010/main" val="2815243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flipV="1">
            <a:off x="685800" y="526571"/>
            <a:ext cx="10131425" cy="83029"/>
          </a:xfrm>
        </p:spPr>
        <p:txBody>
          <a:bodyPr>
            <a:normAutofit fontScale="90000"/>
          </a:bodyPr>
          <a:lstStyle/>
          <a:p>
            <a:endParaRPr lang="sk-SK" dirty="0"/>
          </a:p>
        </p:txBody>
      </p:sp>
      <p:sp>
        <p:nvSpPr>
          <p:cNvPr id="3" name="Zástupný objekt pre obsah 2"/>
          <p:cNvSpPr>
            <a:spLocks noGrp="1"/>
          </p:cNvSpPr>
          <p:nvPr>
            <p:ph idx="1"/>
          </p:nvPr>
        </p:nvSpPr>
        <p:spPr>
          <a:xfrm>
            <a:off x="685800" y="1142656"/>
            <a:ext cx="10131425" cy="4648544"/>
          </a:xfrm>
        </p:spPr>
        <p:txBody>
          <a:bodyPr/>
          <a:lstStyle/>
          <a:p>
            <a:r>
              <a:rPr lang="sk-SK" sz="2800" dirty="0" err="1"/>
              <a:t>Context</a:t>
            </a:r>
            <a:r>
              <a:rPr lang="sk-SK" sz="2800" dirty="0"/>
              <a:t> of </a:t>
            </a:r>
            <a:r>
              <a:rPr lang="sk-SK" sz="2800" dirty="0" err="1"/>
              <a:t>Bahraini</a:t>
            </a:r>
            <a:r>
              <a:rPr lang="sk-SK" sz="2800" dirty="0"/>
              <a:t> civil </a:t>
            </a:r>
            <a:r>
              <a:rPr lang="sk-SK" sz="2800" dirty="0" err="1"/>
              <a:t>conflict</a:t>
            </a:r>
            <a:endParaRPr lang="sk-SK" sz="2800" dirty="0"/>
          </a:p>
          <a:p>
            <a:r>
              <a:rPr lang="sk-SK" sz="2800" dirty="0" err="1"/>
              <a:t>Hypothesis</a:t>
            </a:r>
            <a:endParaRPr lang="sk-SK" sz="2800" dirty="0"/>
          </a:p>
          <a:p>
            <a:r>
              <a:rPr lang="sk-SK" sz="2800" dirty="0" err="1"/>
              <a:t>Causes</a:t>
            </a:r>
            <a:r>
              <a:rPr lang="sk-SK" sz="2800" dirty="0"/>
              <a:t> of </a:t>
            </a:r>
            <a:r>
              <a:rPr lang="sk-SK" sz="2800" dirty="0" err="1"/>
              <a:t>conflict</a:t>
            </a:r>
            <a:endParaRPr lang="sk-SK" sz="2800" dirty="0"/>
          </a:p>
          <a:p>
            <a:r>
              <a:rPr lang="sk-SK" sz="2800" dirty="0" err="1"/>
              <a:t>Uprising</a:t>
            </a:r>
            <a:endParaRPr lang="sk-SK" sz="2800" dirty="0"/>
          </a:p>
          <a:p>
            <a:r>
              <a:rPr lang="sk-SK" sz="2800" dirty="0"/>
              <a:t>International </a:t>
            </a:r>
            <a:r>
              <a:rPr lang="sk-SK" sz="2800" dirty="0" err="1"/>
              <a:t>response</a:t>
            </a:r>
            <a:r>
              <a:rPr lang="sk-SK" sz="2800" dirty="0"/>
              <a:t> - </a:t>
            </a:r>
            <a:r>
              <a:rPr lang="sk-SK" sz="2800" dirty="0" err="1"/>
              <a:t>double</a:t>
            </a:r>
            <a:r>
              <a:rPr lang="sk-SK" sz="2800" dirty="0"/>
              <a:t> </a:t>
            </a:r>
            <a:r>
              <a:rPr lang="sk-SK" sz="2800" dirty="0" err="1"/>
              <a:t>standards</a:t>
            </a:r>
            <a:r>
              <a:rPr lang="sk-SK" sz="2800" dirty="0"/>
              <a:t>?</a:t>
            </a:r>
          </a:p>
          <a:p>
            <a:r>
              <a:rPr lang="sk-SK" sz="2800" dirty="0"/>
              <a:t>3 </a:t>
            </a:r>
            <a:r>
              <a:rPr lang="sk-SK" sz="2800" dirty="0" err="1"/>
              <a:t>years</a:t>
            </a:r>
            <a:r>
              <a:rPr lang="sk-SK" sz="2800" dirty="0"/>
              <a:t> on</a:t>
            </a:r>
          </a:p>
          <a:p>
            <a:r>
              <a:rPr lang="sk-SK" sz="2800" dirty="0" err="1"/>
              <a:t>Summary</a:t>
            </a:r>
            <a:endParaRPr lang="sk-SK" sz="2800" dirty="0"/>
          </a:p>
          <a:p>
            <a:endParaRPr lang="sk-SK" dirty="0"/>
          </a:p>
          <a:p>
            <a:endParaRPr lang="sk-SK" dirty="0"/>
          </a:p>
        </p:txBody>
      </p:sp>
    </p:spTree>
    <p:extLst>
      <p:ext uri="{BB962C8B-B14F-4D97-AF65-F5344CB8AC3E}">
        <p14:creationId xmlns:p14="http://schemas.microsoft.com/office/powerpoint/2010/main" val="4252777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Context</a:t>
            </a:r>
            <a:r>
              <a:rPr lang="sk-SK" dirty="0"/>
              <a:t> of </a:t>
            </a:r>
            <a:r>
              <a:rPr lang="sk-SK" dirty="0" err="1"/>
              <a:t>Bahraini</a:t>
            </a:r>
            <a:r>
              <a:rPr lang="sk-SK" dirty="0"/>
              <a:t> civil </a:t>
            </a:r>
            <a:r>
              <a:rPr lang="sk-SK" dirty="0" err="1"/>
              <a:t>conflict</a:t>
            </a:r>
            <a:endParaRPr lang="sk-SK" dirty="0"/>
          </a:p>
        </p:txBody>
      </p:sp>
      <p:sp>
        <p:nvSpPr>
          <p:cNvPr id="3" name="Zástupný objekt pre obsah 2"/>
          <p:cNvSpPr>
            <a:spLocks noGrp="1"/>
          </p:cNvSpPr>
          <p:nvPr>
            <p:ph idx="1"/>
          </p:nvPr>
        </p:nvSpPr>
        <p:spPr>
          <a:xfrm>
            <a:off x="685800" y="2648910"/>
            <a:ext cx="10853738" cy="4439278"/>
          </a:xfrm>
        </p:spPr>
        <p:txBody>
          <a:bodyPr>
            <a:normAutofit fontScale="92500" lnSpcReduction="10000"/>
          </a:bodyPr>
          <a:lstStyle/>
          <a:p>
            <a:pPr marL="0" indent="0">
              <a:buNone/>
            </a:pPr>
            <a:endParaRPr lang="sk-SK" sz="2000" dirty="0"/>
          </a:p>
          <a:p>
            <a:pPr marL="0" indent="0">
              <a:buNone/>
            </a:pPr>
            <a:endParaRPr lang="sk-SK" sz="2000" dirty="0"/>
          </a:p>
          <a:p>
            <a:pPr marL="0" indent="0">
              <a:buNone/>
            </a:pPr>
            <a:r>
              <a:rPr lang="sk-SK" sz="2000" dirty="0" err="1"/>
              <a:t>Regional</a:t>
            </a:r>
            <a:r>
              <a:rPr lang="sk-SK" sz="2000" dirty="0"/>
              <a:t> </a:t>
            </a:r>
            <a:r>
              <a:rPr lang="sk-SK" sz="2000" dirty="0" err="1"/>
              <a:t>context</a:t>
            </a:r>
            <a:r>
              <a:rPr lang="sk-SK" sz="2000" dirty="0"/>
              <a:t>- Arab </a:t>
            </a:r>
            <a:r>
              <a:rPr lang="sk-SK" sz="2000" dirty="0" err="1"/>
              <a:t>Spring</a:t>
            </a:r>
            <a:endParaRPr lang="sk-SK" sz="2000" dirty="0"/>
          </a:p>
          <a:p>
            <a:pPr marL="0" indent="0">
              <a:buNone/>
            </a:pPr>
            <a:r>
              <a:rPr lang="sk-SK" sz="2000" dirty="0"/>
              <a:t>                        - </a:t>
            </a:r>
            <a:r>
              <a:rPr lang="sk-SK" sz="2000" dirty="0" err="1"/>
              <a:t>the</a:t>
            </a:r>
            <a:r>
              <a:rPr lang="sk-SK" sz="2000" dirty="0"/>
              <a:t> </a:t>
            </a:r>
            <a:r>
              <a:rPr lang="sk-SK" sz="2000" dirty="0" err="1"/>
              <a:t>extent</a:t>
            </a:r>
            <a:r>
              <a:rPr lang="sk-SK" sz="2000" dirty="0"/>
              <a:t> of </a:t>
            </a:r>
            <a:r>
              <a:rPr lang="sk-SK" sz="2000" dirty="0" err="1"/>
              <a:t>violence</a:t>
            </a:r>
            <a:r>
              <a:rPr lang="sk-SK" sz="2000" dirty="0"/>
              <a:t> </a:t>
            </a:r>
            <a:r>
              <a:rPr lang="sk-SK" sz="2000" dirty="0" err="1"/>
              <a:t>used</a:t>
            </a:r>
            <a:r>
              <a:rPr lang="sk-SK" sz="2000" dirty="0"/>
              <a:t> by </a:t>
            </a:r>
            <a:r>
              <a:rPr lang="sk-SK" sz="2000" dirty="0" err="1"/>
              <a:t>the</a:t>
            </a:r>
            <a:r>
              <a:rPr lang="sk-SK" sz="2000" dirty="0"/>
              <a:t> </a:t>
            </a:r>
            <a:r>
              <a:rPr lang="sk-SK" sz="2000" dirty="0" err="1"/>
              <a:t>regimes</a:t>
            </a:r>
            <a:r>
              <a:rPr lang="sk-SK" sz="2000" dirty="0"/>
              <a:t> </a:t>
            </a:r>
            <a:r>
              <a:rPr lang="sk-SK" sz="2000" dirty="0" err="1"/>
              <a:t>pushed</a:t>
            </a:r>
            <a:r>
              <a:rPr lang="sk-SK" sz="2000" dirty="0"/>
              <a:t> </a:t>
            </a:r>
            <a:r>
              <a:rPr lang="sk-SK" sz="2000" dirty="0" err="1"/>
              <a:t>people</a:t>
            </a:r>
            <a:r>
              <a:rPr lang="sk-SK" sz="2000" dirty="0"/>
              <a:t> to </a:t>
            </a:r>
            <a:r>
              <a:rPr lang="sk-SK" sz="2000" dirty="0" err="1"/>
              <a:t>turn</a:t>
            </a:r>
            <a:r>
              <a:rPr lang="sk-SK" sz="2000" dirty="0"/>
              <a:t> </a:t>
            </a:r>
            <a:r>
              <a:rPr lang="sk-SK" sz="2000" dirty="0" err="1"/>
              <a:t>their</a:t>
            </a:r>
            <a:r>
              <a:rPr lang="sk-SK" sz="2000" dirty="0"/>
              <a:t> </a:t>
            </a:r>
            <a:r>
              <a:rPr lang="sk-SK" sz="2000" dirty="0" err="1"/>
              <a:t>uprisings</a:t>
            </a:r>
            <a:r>
              <a:rPr lang="sk-SK" sz="2000" dirty="0"/>
              <a:t> </a:t>
            </a:r>
            <a:r>
              <a:rPr lang="sk-SK" sz="2000" dirty="0" err="1"/>
              <a:t>into</a:t>
            </a:r>
            <a:r>
              <a:rPr lang="sk-SK" sz="2000" dirty="0"/>
              <a:t>      </a:t>
            </a:r>
            <a:r>
              <a:rPr lang="sk-SK" sz="2000" dirty="0" err="1"/>
              <a:t>armed</a:t>
            </a:r>
            <a:r>
              <a:rPr lang="sk-SK" sz="2000" dirty="0"/>
              <a:t>  </a:t>
            </a:r>
            <a:r>
              <a:rPr lang="sk-SK" sz="2000" dirty="0" err="1"/>
              <a:t>struggles</a:t>
            </a:r>
            <a:r>
              <a:rPr lang="sk-SK" sz="2000" dirty="0"/>
              <a:t> </a:t>
            </a:r>
          </a:p>
          <a:p>
            <a:pPr marL="0" indent="0">
              <a:buNone/>
            </a:pPr>
            <a:r>
              <a:rPr lang="sk-SK" sz="2000" dirty="0"/>
              <a:t> </a:t>
            </a:r>
          </a:p>
          <a:p>
            <a:pPr marL="0" indent="0">
              <a:buNone/>
            </a:pPr>
            <a:r>
              <a:rPr lang="sk-SK" sz="2000" dirty="0"/>
              <a:t>International </a:t>
            </a:r>
            <a:r>
              <a:rPr lang="sk-SK" sz="2000" dirty="0" err="1"/>
              <a:t>context</a:t>
            </a:r>
            <a:endParaRPr lang="sk-SK" sz="2000" dirty="0"/>
          </a:p>
          <a:p>
            <a:pPr marL="0" indent="0">
              <a:buNone/>
            </a:pPr>
            <a:r>
              <a:rPr lang="sk-SK" sz="2000" dirty="0"/>
              <a:t>                         - </a:t>
            </a:r>
            <a:r>
              <a:rPr lang="sk-SK" sz="2000" dirty="0" err="1"/>
              <a:t>how</a:t>
            </a:r>
            <a:r>
              <a:rPr lang="sk-SK" sz="2000" dirty="0"/>
              <a:t> </a:t>
            </a:r>
            <a:r>
              <a:rPr lang="sk-SK" sz="2000" dirty="0" err="1"/>
              <a:t>Bahraini</a:t>
            </a:r>
            <a:r>
              <a:rPr lang="sk-SK" sz="2000" dirty="0"/>
              <a:t> </a:t>
            </a:r>
            <a:r>
              <a:rPr lang="sk-SK" sz="2000" dirty="0" err="1"/>
              <a:t>conflict</a:t>
            </a:r>
            <a:r>
              <a:rPr lang="sk-SK" sz="2000" dirty="0"/>
              <a:t> </a:t>
            </a:r>
            <a:r>
              <a:rPr lang="sk-SK" sz="2000" dirty="0" err="1"/>
              <a:t>was</a:t>
            </a:r>
            <a:r>
              <a:rPr lang="sk-SK" sz="2000" dirty="0"/>
              <a:t> </a:t>
            </a:r>
            <a:r>
              <a:rPr lang="sk-SK" sz="2000" dirty="0" err="1"/>
              <a:t>dealt</a:t>
            </a:r>
            <a:r>
              <a:rPr lang="sk-SK" sz="2000" dirty="0"/>
              <a:t> </a:t>
            </a:r>
            <a:r>
              <a:rPr lang="sk-SK" sz="2000" dirty="0" err="1"/>
              <a:t>with</a:t>
            </a:r>
            <a:r>
              <a:rPr lang="sk-SK" sz="2000" dirty="0"/>
              <a:t> in </a:t>
            </a:r>
            <a:r>
              <a:rPr lang="sk-SK" sz="2000" dirty="0" err="1"/>
              <a:t>regards</a:t>
            </a:r>
            <a:r>
              <a:rPr lang="sk-SK" sz="2000" dirty="0"/>
              <a:t> to </a:t>
            </a:r>
            <a:r>
              <a:rPr lang="sk-SK" sz="2000" dirty="0" err="1"/>
              <a:t>international</a:t>
            </a:r>
            <a:r>
              <a:rPr lang="sk-SK" sz="2000" dirty="0"/>
              <a:t> </a:t>
            </a:r>
            <a:r>
              <a:rPr lang="sk-SK" sz="2000" dirty="0" err="1"/>
              <a:t>law</a:t>
            </a:r>
            <a:r>
              <a:rPr lang="sk-SK" sz="2000" dirty="0"/>
              <a:t> and </a:t>
            </a:r>
            <a:r>
              <a:rPr lang="sk-SK" sz="2000" dirty="0" err="1"/>
              <a:t>mechanisms</a:t>
            </a:r>
            <a:endParaRPr lang="sk-SK" sz="2000" dirty="0"/>
          </a:p>
          <a:p>
            <a:pPr marL="0" indent="0">
              <a:buNone/>
            </a:pPr>
            <a:r>
              <a:rPr lang="sk-SK" sz="2000" dirty="0" err="1"/>
              <a:t>Religion</a:t>
            </a:r>
            <a:r>
              <a:rPr lang="sk-SK" sz="2000" dirty="0"/>
              <a:t> </a:t>
            </a:r>
            <a:r>
              <a:rPr lang="sk-SK" sz="2000" dirty="0" err="1"/>
              <a:t>context</a:t>
            </a:r>
            <a:r>
              <a:rPr lang="sk-SK" sz="2000" dirty="0"/>
              <a:t>- Islam</a:t>
            </a:r>
          </a:p>
          <a:p>
            <a:pPr marL="0" indent="0">
              <a:buNone/>
            </a:pPr>
            <a:r>
              <a:rPr lang="sk-SK" sz="2000" dirty="0"/>
              <a:t>                        - majority of </a:t>
            </a:r>
            <a:r>
              <a:rPr lang="sk-SK" sz="2000" dirty="0" err="1"/>
              <a:t>Shia</a:t>
            </a:r>
            <a:r>
              <a:rPr lang="sk-SK" sz="2000" dirty="0"/>
              <a:t>, </a:t>
            </a:r>
            <a:r>
              <a:rPr lang="sk-SK" sz="2000" dirty="0" err="1"/>
              <a:t>Sunni</a:t>
            </a:r>
            <a:r>
              <a:rPr lang="sk-SK" sz="2000" dirty="0"/>
              <a:t> </a:t>
            </a:r>
            <a:r>
              <a:rPr lang="sk-SK" sz="2000" dirty="0" err="1"/>
              <a:t>ruling</a:t>
            </a:r>
            <a:r>
              <a:rPr lang="sk-SK" sz="2000" dirty="0"/>
              <a:t> </a:t>
            </a:r>
            <a:r>
              <a:rPr lang="sk-SK" sz="2000" dirty="0" err="1"/>
              <a:t>family</a:t>
            </a:r>
            <a:endParaRPr lang="sk-SK" sz="2000" dirty="0"/>
          </a:p>
          <a:p>
            <a:pPr marL="0" indent="0">
              <a:buNone/>
            </a:pPr>
            <a:r>
              <a:rPr lang="sk-SK" sz="2000" dirty="0"/>
              <a:t>                        - </a:t>
            </a:r>
            <a:r>
              <a:rPr lang="sk-SK" sz="2000" dirty="0" err="1"/>
              <a:t>the</a:t>
            </a:r>
            <a:r>
              <a:rPr lang="sk-SK" sz="2000" dirty="0"/>
              <a:t> </a:t>
            </a:r>
            <a:r>
              <a:rPr lang="sk-SK" sz="2000" dirty="0" err="1"/>
              <a:t>sectrian</a:t>
            </a:r>
            <a:r>
              <a:rPr lang="sk-SK" sz="2000" dirty="0"/>
              <a:t> </a:t>
            </a:r>
            <a:r>
              <a:rPr lang="sk-SK" sz="2000" dirty="0" err="1"/>
              <a:t>discourse</a:t>
            </a:r>
            <a:r>
              <a:rPr lang="sk-SK" sz="2000" dirty="0"/>
              <a:t> in Arab </a:t>
            </a:r>
            <a:r>
              <a:rPr lang="sk-SK" sz="2000" dirty="0" err="1"/>
              <a:t>Spring</a:t>
            </a:r>
            <a:r>
              <a:rPr lang="sk-SK" sz="2000" dirty="0"/>
              <a:t>- SA as </a:t>
            </a:r>
            <a:r>
              <a:rPr lang="sk-SK" sz="2000" dirty="0" err="1"/>
              <a:t>protector</a:t>
            </a:r>
            <a:r>
              <a:rPr lang="sk-SK" sz="2000" dirty="0"/>
              <a:t> of </a:t>
            </a:r>
            <a:r>
              <a:rPr lang="sk-SK" sz="2000" dirty="0" err="1"/>
              <a:t>Sunnis</a:t>
            </a:r>
            <a:r>
              <a:rPr lang="sk-SK" sz="2000" dirty="0"/>
              <a:t>, </a:t>
            </a:r>
            <a:r>
              <a:rPr lang="sk-SK" sz="2000" dirty="0" err="1"/>
              <a:t>Iran</a:t>
            </a:r>
            <a:r>
              <a:rPr lang="sk-SK" sz="2000" dirty="0"/>
              <a:t> as </a:t>
            </a:r>
            <a:r>
              <a:rPr lang="sk-SK" sz="2000" dirty="0" err="1"/>
              <a:t>protector</a:t>
            </a:r>
            <a:r>
              <a:rPr lang="sk-SK" sz="2000" dirty="0"/>
              <a:t> of </a:t>
            </a:r>
            <a:r>
              <a:rPr lang="sk-SK" sz="2000" dirty="0" err="1"/>
              <a:t>Shias</a:t>
            </a:r>
            <a:endParaRPr lang="sk-SK" sz="2000" dirty="0"/>
          </a:p>
          <a:p>
            <a:pPr marL="0" indent="0">
              <a:buNone/>
            </a:pPr>
            <a:endParaRPr lang="sk-SK" sz="2000" dirty="0"/>
          </a:p>
          <a:p>
            <a:pPr marL="0" indent="0">
              <a:buNone/>
            </a:pPr>
            <a:endParaRPr lang="sk-SK" sz="2000" dirty="0"/>
          </a:p>
          <a:p>
            <a:pPr marL="0" indent="0">
              <a:buNone/>
            </a:pPr>
            <a:endParaRPr lang="sk-SK" sz="2000" dirty="0"/>
          </a:p>
        </p:txBody>
      </p:sp>
      <p:pic>
        <p:nvPicPr>
          <p:cNvPr id="4" name="Obrázok 3" descr="arab-spring.png"/>
          <p:cNvPicPr>
            <a:picLocks noChangeAspect="1"/>
          </p:cNvPicPr>
          <p:nvPr/>
        </p:nvPicPr>
        <p:blipFill>
          <a:blip r:embed="rId3"/>
          <a:stretch>
            <a:fillRect/>
          </a:stretch>
        </p:blipFill>
        <p:spPr>
          <a:xfrm>
            <a:off x="8604776" y="188913"/>
            <a:ext cx="3055412" cy="3221346"/>
          </a:xfrm>
          <a:prstGeom prst="rect">
            <a:avLst/>
          </a:prstGeom>
        </p:spPr>
      </p:pic>
    </p:spTree>
    <p:extLst>
      <p:ext uri="{BB962C8B-B14F-4D97-AF65-F5344CB8AC3E}">
        <p14:creationId xmlns:p14="http://schemas.microsoft.com/office/powerpoint/2010/main" val="1601366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hypothesis</a:t>
            </a:r>
            <a:endParaRPr lang="sk-SK" dirty="0"/>
          </a:p>
        </p:txBody>
      </p:sp>
      <p:sp>
        <p:nvSpPr>
          <p:cNvPr id="3" name="Zástupný objekt pre obsah 2"/>
          <p:cNvSpPr>
            <a:spLocks noGrp="1"/>
          </p:cNvSpPr>
          <p:nvPr>
            <p:ph idx="1"/>
          </p:nvPr>
        </p:nvSpPr>
        <p:spPr/>
        <p:txBody>
          <a:bodyPr/>
          <a:lstStyle/>
          <a:p>
            <a:pPr marL="0" indent="0" algn="just">
              <a:buNone/>
            </a:pPr>
            <a:r>
              <a:rPr lang="sk-SK" sz="2400" dirty="0">
                <a:latin typeface="Calibri" charset="0"/>
              </a:rPr>
              <a:t>"...</a:t>
            </a:r>
            <a:r>
              <a:rPr lang="en-US" sz="2400" dirty="0">
                <a:latin typeface="Calibri" charset="0"/>
              </a:rPr>
              <a:t>the effectiveness of active nonviolence for creating social and political change was mitigated by the lack of international laws and mechanisms that protect those who choose to employ this method.</a:t>
            </a:r>
            <a:r>
              <a:rPr lang="sk-SK" sz="2400" dirty="0"/>
              <a:t>"</a:t>
            </a:r>
            <a:endParaRPr lang="sk-SK" sz="2400" dirty="0">
              <a:latin typeface="Calibri" charset="0"/>
            </a:endParaRPr>
          </a:p>
        </p:txBody>
      </p:sp>
    </p:spTree>
    <p:extLst>
      <p:ext uri="{BB962C8B-B14F-4D97-AF65-F5344CB8AC3E}">
        <p14:creationId xmlns:p14="http://schemas.microsoft.com/office/powerpoint/2010/main" val="816728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Causes</a:t>
            </a:r>
            <a:r>
              <a:rPr lang="sk-SK" dirty="0"/>
              <a:t> of conflict</a:t>
            </a:r>
          </a:p>
        </p:txBody>
      </p:sp>
      <p:sp>
        <p:nvSpPr>
          <p:cNvPr id="3" name="Zástupný objekt pre obsah 2"/>
          <p:cNvSpPr>
            <a:spLocks noGrp="1"/>
          </p:cNvSpPr>
          <p:nvPr>
            <p:ph idx="1"/>
          </p:nvPr>
        </p:nvSpPr>
        <p:spPr/>
        <p:txBody>
          <a:bodyPr/>
          <a:lstStyle/>
          <a:p>
            <a:r>
              <a:rPr lang="sk-SK" sz="2000" dirty="0" err="1"/>
              <a:t>Long</a:t>
            </a:r>
            <a:r>
              <a:rPr lang="sk-SK" sz="2000" dirty="0"/>
              <a:t> </a:t>
            </a:r>
            <a:r>
              <a:rPr lang="sk-SK" sz="2000" dirty="0" err="1"/>
              <a:t>history</a:t>
            </a:r>
            <a:r>
              <a:rPr lang="sk-SK" sz="2000" dirty="0"/>
              <a:t> of </a:t>
            </a:r>
            <a:r>
              <a:rPr lang="sk-SK" sz="2000" dirty="0" err="1"/>
              <a:t>struggle</a:t>
            </a:r>
            <a:r>
              <a:rPr lang="sk-SK" sz="2000" dirty="0"/>
              <a:t> </a:t>
            </a:r>
            <a:r>
              <a:rPr lang="sk-SK" sz="2000" dirty="0" err="1"/>
              <a:t>against</a:t>
            </a:r>
            <a:r>
              <a:rPr lang="sk-SK" sz="2000" dirty="0"/>
              <a:t> </a:t>
            </a:r>
            <a:r>
              <a:rPr lang="sk-SK" sz="2000" dirty="0" err="1"/>
              <a:t>the</a:t>
            </a:r>
            <a:r>
              <a:rPr lang="sk-SK" sz="2000" dirty="0"/>
              <a:t> </a:t>
            </a:r>
            <a:r>
              <a:rPr lang="sk-SK" sz="2000" dirty="0" err="1"/>
              <a:t>ruling</a:t>
            </a:r>
            <a:r>
              <a:rPr lang="sk-SK" sz="2000" dirty="0"/>
              <a:t> </a:t>
            </a:r>
            <a:r>
              <a:rPr lang="sk-SK" sz="2000" dirty="0" err="1"/>
              <a:t>manarchy</a:t>
            </a:r>
            <a:endParaRPr lang="sk-SK" sz="2000" dirty="0"/>
          </a:p>
          <a:p>
            <a:r>
              <a:rPr lang="sk-SK" sz="2000" dirty="0" err="1"/>
              <a:t>Intifada</a:t>
            </a:r>
            <a:r>
              <a:rPr lang="sk-SK" sz="2000" dirty="0"/>
              <a:t> (1990-1999), </a:t>
            </a:r>
            <a:r>
              <a:rPr lang="sk-SK" sz="2000" dirty="0" err="1"/>
              <a:t>ended</a:t>
            </a:r>
            <a:r>
              <a:rPr lang="sk-SK" sz="2000" dirty="0"/>
              <a:t> by </a:t>
            </a:r>
            <a:r>
              <a:rPr lang="sk-SK" sz="2000" dirty="0" err="1"/>
              <a:t>promise</a:t>
            </a:r>
            <a:r>
              <a:rPr lang="sk-SK" sz="2000" dirty="0"/>
              <a:t> of </a:t>
            </a:r>
            <a:r>
              <a:rPr lang="sk-SK" sz="2000" dirty="0" err="1"/>
              <a:t>constitutional</a:t>
            </a:r>
            <a:r>
              <a:rPr lang="sk-SK" sz="2000" dirty="0"/>
              <a:t> </a:t>
            </a:r>
            <a:r>
              <a:rPr lang="sk-SK" sz="2000" dirty="0" err="1"/>
              <a:t>monarchy</a:t>
            </a:r>
            <a:endParaRPr lang="sk-SK" sz="2000" dirty="0"/>
          </a:p>
          <a:p>
            <a:r>
              <a:rPr lang="sk-SK" sz="2000" dirty="0"/>
              <a:t>In 2002, new Emir </a:t>
            </a:r>
            <a:r>
              <a:rPr lang="sk-SK" sz="2000" dirty="0" err="1"/>
              <a:t>unilaterally</a:t>
            </a:r>
            <a:r>
              <a:rPr lang="sk-SK" sz="2000" dirty="0"/>
              <a:t> </a:t>
            </a:r>
            <a:r>
              <a:rPr lang="sk-SK" sz="2000" dirty="0" err="1"/>
              <a:t>changed</a:t>
            </a:r>
            <a:r>
              <a:rPr lang="sk-SK" sz="2000" dirty="0"/>
              <a:t> </a:t>
            </a:r>
            <a:r>
              <a:rPr lang="sk-SK" sz="2000" dirty="0" err="1"/>
              <a:t>the</a:t>
            </a:r>
            <a:r>
              <a:rPr lang="sk-SK" sz="2000" dirty="0"/>
              <a:t> </a:t>
            </a:r>
            <a:r>
              <a:rPr lang="sk-SK" sz="2000" dirty="0" err="1"/>
              <a:t>constitution</a:t>
            </a:r>
            <a:endParaRPr lang="sk-SK" sz="2000" dirty="0"/>
          </a:p>
          <a:p>
            <a:r>
              <a:rPr lang="sk-SK" sz="2000" dirty="0" err="1"/>
              <a:t>Bahrain</a:t>
            </a:r>
            <a:r>
              <a:rPr lang="sk-SK" sz="2000" dirty="0"/>
              <a:t> </a:t>
            </a:r>
            <a:r>
              <a:rPr lang="sk-SK" sz="2000" dirty="0" err="1"/>
              <a:t>is</a:t>
            </a:r>
            <a:r>
              <a:rPr lang="sk-SK" sz="2000" dirty="0"/>
              <a:t> a </a:t>
            </a:r>
            <a:r>
              <a:rPr lang="sk-SK" sz="2000" dirty="0" err="1"/>
              <a:t>kingdom</a:t>
            </a:r>
            <a:r>
              <a:rPr lang="sk-SK" sz="2000" dirty="0"/>
              <a:t> </a:t>
            </a:r>
            <a:r>
              <a:rPr lang="sk-SK" sz="2000" dirty="0" err="1"/>
              <a:t>with</a:t>
            </a:r>
            <a:r>
              <a:rPr lang="sk-SK" sz="2000" dirty="0"/>
              <a:t> a </a:t>
            </a:r>
            <a:r>
              <a:rPr lang="sk-SK" sz="2000" dirty="0" err="1"/>
              <a:t>king</a:t>
            </a:r>
            <a:r>
              <a:rPr lang="sk-SK" sz="2000" dirty="0"/>
              <a:t> (</a:t>
            </a:r>
            <a:r>
              <a:rPr lang="sk-SK" sz="2000" dirty="0" err="1"/>
              <a:t>Hamad</a:t>
            </a:r>
            <a:r>
              <a:rPr lang="sk-SK" sz="2000" dirty="0"/>
              <a:t> </a:t>
            </a:r>
            <a:r>
              <a:rPr lang="sk-SK" sz="2000" dirty="0" err="1"/>
              <a:t>ibn</a:t>
            </a:r>
            <a:r>
              <a:rPr lang="sk-SK" sz="2000" dirty="0"/>
              <a:t> </a:t>
            </a:r>
            <a:r>
              <a:rPr lang="sk-SK" sz="2000" dirty="0" err="1"/>
              <a:t>Isa</a:t>
            </a:r>
            <a:r>
              <a:rPr lang="sk-SK" sz="2000" dirty="0"/>
              <a:t> Al </a:t>
            </a:r>
            <a:r>
              <a:rPr lang="sk-SK" sz="2000" dirty="0" err="1"/>
              <a:t>Khalifa</a:t>
            </a:r>
            <a:r>
              <a:rPr lang="sk-SK" sz="2000" dirty="0"/>
              <a:t>)</a:t>
            </a:r>
          </a:p>
          <a:p>
            <a:r>
              <a:rPr lang="sk-SK" sz="2000" dirty="0" err="1"/>
              <a:t>Long</a:t>
            </a:r>
            <a:r>
              <a:rPr lang="sk-SK" sz="2000" dirty="0"/>
              <a:t> </a:t>
            </a:r>
            <a:r>
              <a:rPr lang="sk-SK" sz="2000" dirty="0" err="1"/>
              <a:t>period</a:t>
            </a:r>
            <a:r>
              <a:rPr lang="sk-SK" sz="2000" dirty="0"/>
              <a:t> of </a:t>
            </a:r>
            <a:r>
              <a:rPr lang="sk-SK" sz="2000" dirty="0" err="1"/>
              <a:t>dissatisfaction</a:t>
            </a:r>
            <a:r>
              <a:rPr lang="sk-SK" sz="2000" dirty="0"/>
              <a:t> </a:t>
            </a:r>
            <a:r>
              <a:rPr lang="sk-SK" sz="2000" dirty="0" err="1"/>
              <a:t>with</a:t>
            </a:r>
            <a:r>
              <a:rPr lang="sk-SK" sz="2000" dirty="0"/>
              <a:t> </a:t>
            </a:r>
            <a:r>
              <a:rPr lang="sk-SK" sz="2000" dirty="0" err="1"/>
              <a:t>the</a:t>
            </a:r>
            <a:r>
              <a:rPr lang="sk-SK" sz="2000" dirty="0"/>
              <a:t> </a:t>
            </a:r>
            <a:r>
              <a:rPr lang="sk-SK" sz="2000" dirty="0" err="1"/>
              <a:t>regime</a:t>
            </a:r>
            <a:r>
              <a:rPr lang="sk-SK" sz="2000" dirty="0"/>
              <a:t>, </a:t>
            </a:r>
            <a:r>
              <a:rPr lang="sk-SK" sz="2000" dirty="0" err="1"/>
              <a:t>unfulfilled</a:t>
            </a:r>
            <a:r>
              <a:rPr lang="sk-SK" sz="2000" dirty="0"/>
              <a:t> </a:t>
            </a:r>
            <a:r>
              <a:rPr lang="sk-SK" sz="2000" dirty="0" err="1"/>
              <a:t>promises</a:t>
            </a:r>
            <a:r>
              <a:rPr lang="sk-SK" sz="2000" dirty="0"/>
              <a:t>, </a:t>
            </a:r>
            <a:r>
              <a:rPr lang="sk-SK" sz="2000" dirty="0" err="1"/>
              <a:t>return</a:t>
            </a:r>
            <a:r>
              <a:rPr lang="sk-SK" sz="2000" dirty="0"/>
              <a:t> of </a:t>
            </a:r>
            <a:r>
              <a:rPr lang="sk-SK" sz="2000" dirty="0" err="1"/>
              <a:t>torture</a:t>
            </a:r>
            <a:endParaRPr lang="sk-SK" sz="2000" dirty="0"/>
          </a:p>
          <a:p>
            <a:r>
              <a:rPr lang="sk-SK" sz="2000" dirty="0" err="1"/>
              <a:t>Inspiration</a:t>
            </a:r>
            <a:r>
              <a:rPr lang="sk-SK" sz="2000" dirty="0"/>
              <a:t> to </a:t>
            </a:r>
            <a:r>
              <a:rPr lang="sk-SK" sz="2000" dirty="0" err="1"/>
              <a:t>uprise</a:t>
            </a:r>
            <a:r>
              <a:rPr lang="sk-SK" sz="2000" dirty="0"/>
              <a:t> </a:t>
            </a:r>
            <a:r>
              <a:rPr lang="sk-SK" sz="2000" dirty="0" err="1"/>
              <a:t>from</a:t>
            </a:r>
            <a:r>
              <a:rPr lang="sk-SK" sz="2000" dirty="0"/>
              <a:t> </a:t>
            </a:r>
            <a:r>
              <a:rPr lang="sk-SK" sz="2000" dirty="0" err="1"/>
              <a:t>t</a:t>
            </a:r>
            <a:r>
              <a:rPr lang="sk-SK" sz="2000" dirty="0" err="1">
                <a:latin typeface="Calibri" charset="0"/>
              </a:rPr>
              <a:t>he</a:t>
            </a:r>
            <a:r>
              <a:rPr lang="en-US" sz="2000" dirty="0">
                <a:latin typeface="Calibri" charset="0"/>
              </a:rPr>
              <a:t>revolutions in the Middle East and North Africa</a:t>
            </a:r>
            <a:r>
              <a:rPr lang="en-US" dirty="0">
                <a:latin typeface="Calibri" charset="0"/>
              </a:rPr>
              <a:t> </a:t>
            </a:r>
          </a:p>
        </p:txBody>
      </p:sp>
    </p:spTree>
    <p:extLst>
      <p:ext uri="{BB962C8B-B14F-4D97-AF65-F5344CB8AC3E}">
        <p14:creationId xmlns:p14="http://schemas.microsoft.com/office/powerpoint/2010/main" val="2197040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a:t>Uprising</a:t>
            </a:r>
            <a:endParaRPr lang="sk-SK" dirty="0"/>
          </a:p>
        </p:txBody>
      </p:sp>
      <p:sp>
        <p:nvSpPr>
          <p:cNvPr id="3" name="Zástupný objekt pre obsah 2"/>
          <p:cNvSpPr>
            <a:spLocks noGrp="1"/>
          </p:cNvSpPr>
          <p:nvPr>
            <p:ph idx="1"/>
          </p:nvPr>
        </p:nvSpPr>
        <p:spPr/>
        <p:txBody>
          <a:bodyPr>
            <a:normAutofit fontScale="92500" lnSpcReduction="20000"/>
          </a:bodyPr>
          <a:lstStyle/>
          <a:p>
            <a:r>
              <a:rPr lang="sk-SK" sz="2400" dirty="0" err="1"/>
              <a:t>Started</a:t>
            </a:r>
            <a:r>
              <a:rPr lang="sk-SK" sz="2400" dirty="0"/>
              <a:t> on 14.2. 2011 "</a:t>
            </a:r>
            <a:r>
              <a:rPr lang="sk-SK" sz="2400" dirty="0" err="1"/>
              <a:t>Day</a:t>
            </a:r>
            <a:r>
              <a:rPr lang="sk-SK" sz="2400" dirty="0"/>
              <a:t> of </a:t>
            </a:r>
            <a:r>
              <a:rPr lang="sk-SK" sz="2400" dirty="0" err="1"/>
              <a:t>rage</a:t>
            </a:r>
            <a:r>
              <a:rPr lang="sk-SK" sz="2400" dirty="0"/>
              <a:t>" protest, </a:t>
            </a:r>
            <a:r>
              <a:rPr lang="sk-SK" sz="2400" dirty="0" err="1"/>
              <a:t>Bahraini</a:t>
            </a:r>
            <a:r>
              <a:rPr lang="sk-SK" sz="2400" dirty="0"/>
              <a:t> </a:t>
            </a:r>
            <a:r>
              <a:rPr lang="sk-SK" sz="2400" dirty="0" err="1"/>
              <a:t>regime</a:t>
            </a:r>
            <a:r>
              <a:rPr lang="sk-SK" sz="2400" dirty="0"/>
              <a:t> </a:t>
            </a:r>
            <a:r>
              <a:rPr lang="sk-SK" sz="2400" dirty="0" err="1"/>
              <a:t>responded</a:t>
            </a:r>
            <a:r>
              <a:rPr lang="sk-SK" sz="2400" dirty="0"/>
              <a:t> </a:t>
            </a:r>
            <a:r>
              <a:rPr lang="sk-SK" sz="2400" dirty="0" err="1"/>
              <a:t>with</a:t>
            </a:r>
            <a:r>
              <a:rPr lang="sk-SK" sz="2400" dirty="0"/>
              <a:t> </a:t>
            </a:r>
            <a:r>
              <a:rPr lang="sk-SK" sz="2400" dirty="0" err="1"/>
              <a:t>an</a:t>
            </a:r>
            <a:r>
              <a:rPr lang="sk-SK" sz="2400" dirty="0"/>
              <a:t> </a:t>
            </a:r>
            <a:r>
              <a:rPr lang="sk-SK" sz="2400" dirty="0" err="1"/>
              <a:t>use</a:t>
            </a:r>
            <a:r>
              <a:rPr lang="sk-SK" sz="2400" dirty="0"/>
              <a:t> of </a:t>
            </a:r>
            <a:r>
              <a:rPr lang="sk-SK" sz="2400" dirty="0" err="1"/>
              <a:t>force</a:t>
            </a:r>
            <a:r>
              <a:rPr lang="sk-SK" sz="2400" dirty="0"/>
              <a:t>, </a:t>
            </a:r>
            <a:r>
              <a:rPr lang="sk-SK" sz="2400" dirty="0" err="1"/>
              <a:t>first</a:t>
            </a:r>
            <a:r>
              <a:rPr lang="sk-SK" sz="2400" dirty="0"/>
              <a:t> </a:t>
            </a:r>
            <a:r>
              <a:rPr lang="sk-SK" sz="2400" dirty="0" err="1"/>
              <a:t>people</a:t>
            </a:r>
            <a:r>
              <a:rPr lang="sk-SK" sz="2400" dirty="0"/>
              <a:t> </a:t>
            </a:r>
            <a:r>
              <a:rPr lang="sk-SK" sz="2400" dirty="0" err="1"/>
              <a:t>killed</a:t>
            </a:r>
            <a:endParaRPr lang="sk-SK" sz="2400" dirty="0"/>
          </a:p>
          <a:p>
            <a:r>
              <a:rPr lang="sk-SK" sz="2400" dirty="0"/>
              <a:t>17.2.- </a:t>
            </a:r>
            <a:r>
              <a:rPr lang="sk-SK" sz="2400" dirty="0" err="1"/>
              <a:t>attacking</a:t>
            </a:r>
            <a:r>
              <a:rPr lang="sk-SK" sz="2400" dirty="0"/>
              <a:t> </a:t>
            </a:r>
            <a:r>
              <a:rPr lang="sk-SK" sz="2400" dirty="0" err="1"/>
              <a:t>people</a:t>
            </a:r>
            <a:r>
              <a:rPr lang="sk-SK" sz="2400" dirty="0"/>
              <a:t> </a:t>
            </a:r>
            <a:r>
              <a:rPr lang="sk-SK" sz="2400" dirty="0" err="1"/>
              <a:t>sleeping</a:t>
            </a:r>
            <a:r>
              <a:rPr lang="sk-SK" sz="2400" dirty="0"/>
              <a:t> at Pearl </a:t>
            </a:r>
            <a:r>
              <a:rPr lang="sk-SK" sz="2400" dirty="0" err="1"/>
              <a:t>Square</a:t>
            </a:r>
            <a:r>
              <a:rPr lang="sk-SK" sz="2400" dirty="0"/>
              <a:t> to </a:t>
            </a:r>
            <a:r>
              <a:rPr lang="sk-SK" sz="2400" dirty="0" err="1"/>
              <a:t>create</a:t>
            </a:r>
            <a:r>
              <a:rPr lang="sk-SK" sz="2400" dirty="0"/>
              <a:t> a </a:t>
            </a:r>
            <a:r>
              <a:rPr lang="sk-SK" sz="2400" dirty="0" err="1"/>
              <a:t>fear</a:t>
            </a:r>
            <a:endParaRPr lang="sk-SK" sz="2400" dirty="0"/>
          </a:p>
          <a:p>
            <a:r>
              <a:rPr lang="sk-SK" sz="2400" dirty="0" err="1"/>
              <a:t>Giant</a:t>
            </a:r>
            <a:r>
              <a:rPr lang="sk-SK" sz="2400" dirty="0"/>
              <a:t> </a:t>
            </a:r>
            <a:r>
              <a:rPr lang="sk-SK" sz="2400" dirty="0" err="1"/>
              <a:t>result</a:t>
            </a:r>
            <a:r>
              <a:rPr lang="sk-SK" sz="2400" dirty="0"/>
              <a:t>- more </a:t>
            </a:r>
            <a:r>
              <a:rPr lang="sk-SK" sz="2400" dirty="0" err="1"/>
              <a:t>than</a:t>
            </a:r>
            <a:r>
              <a:rPr lang="sk-SK" sz="2400" dirty="0"/>
              <a:t> 200 000 </a:t>
            </a:r>
            <a:r>
              <a:rPr lang="sk-SK" sz="2400" dirty="0" err="1"/>
              <a:t>people</a:t>
            </a:r>
            <a:r>
              <a:rPr lang="sk-SK" sz="2400" dirty="0"/>
              <a:t> </a:t>
            </a:r>
            <a:r>
              <a:rPr lang="sk-SK" sz="2400" dirty="0" err="1"/>
              <a:t>protesting</a:t>
            </a:r>
            <a:r>
              <a:rPr lang="sk-SK" sz="2400" dirty="0"/>
              <a:t> </a:t>
            </a:r>
          </a:p>
          <a:p>
            <a:r>
              <a:rPr lang="sk-SK" sz="2400" dirty="0" err="1"/>
              <a:t>Uprising</a:t>
            </a:r>
            <a:r>
              <a:rPr lang="sk-SK" sz="2400" dirty="0"/>
              <a:t> </a:t>
            </a:r>
            <a:r>
              <a:rPr lang="sk-SK" sz="2400" dirty="0" err="1"/>
              <a:t>was</a:t>
            </a:r>
            <a:r>
              <a:rPr lang="sk-SK" sz="2400" dirty="0"/>
              <a:t> </a:t>
            </a:r>
            <a:r>
              <a:rPr lang="sk-SK" sz="2400" dirty="0" err="1"/>
              <a:t>still</a:t>
            </a:r>
            <a:r>
              <a:rPr lang="sk-SK" sz="2400" dirty="0"/>
              <a:t> </a:t>
            </a:r>
            <a:r>
              <a:rPr lang="sk-SK" sz="2400" dirty="0" err="1"/>
              <a:t>non-violent</a:t>
            </a:r>
            <a:r>
              <a:rPr lang="sk-SK" sz="2400" dirty="0"/>
              <a:t> (</a:t>
            </a:r>
            <a:r>
              <a:rPr lang="en-US" sz="2400" dirty="0">
                <a:latin typeface="Calibri" charset="0"/>
              </a:rPr>
              <a:t>need to take the moral high ground</a:t>
            </a:r>
            <a:r>
              <a:rPr lang="sk-SK" sz="2400" dirty="0">
                <a:latin typeface="Calibri" charset="0"/>
              </a:rPr>
              <a:t> )</a:t>
            </a:r>
          </a:p>
          <a:p>
            <a:r>
              <a:rPr lang="sk-SK" sz="2400" dirty="0" err="1"/>
              <a:t>Regime</a:t>
            </a:r>
            <a:r>
              <a:rPr lang="sk-SK" sz="2400" dirty="0"/>
              <a:t> </a:t>
            </a:r>
            <a:r>
              <a:rPr lang="sk-SK" sz="2400" dirty="0" err="1"/>
              <a:t>attemped</a:t>
            </a:r>
            <a:r>
              <a:rPr lang="sk-SK" sz="2400" dirty="0"/>
              <a:t> to </a:t>
            </a:r>
            <a:r>
              <a:rPr lang="sk-SK" sz="2400" dirty="0" err="1"/>
              <a:t>create</a:t>
            </a:r>
            <a:r>
              <a:rPr lang="sk-SK" sz="2400" dirty="0"/>
              <a:t> a </a:t>
            </a:r>
            <a:r>
              <a:rPr lang="sk-SK" sz="2400" dirty="0" err="1"/>
              <a:t>sectarian</a:t>
            </a:r>
            <a:r>
              <a:rPr lang="sk-SK" sz="2400" dirty="0"/>
              <a:t> </a:t>
            </a:r>
            <a:r>
              <a:rPr lang="sk-SK" sz="2400" dirty="0" err="1"/>
              <a:t>divide</a:t>
            </a:r>
            <a:r>
              <a:rPr lang="sk-SK" sz="2400" dirty="0"/>
              <a:t> </a:t>
            </a:r>
            <a:r>
              <a:rPr lang="sk-SK" sz="2400" dirty="0" err="1"/>
              <a:t>protesters</a:t>
            </a:r>
            <a:r>
              <a:rPr lang="sk-SK" sz="2400" dirty="0"/>
              <a:t> - </a:t>
            </a:r>
            <a:r>
              <a:rPr lang="sk-SK" sz="2400" dirty="0" err="1"/>
              <a:t>response</a:t>
            </a:r>
            <a:r>
              <a:rPr lang="sk-SK" sz="2400" dirty="0"/>
              <a:t> </a:t>
            </a:r>
            <a:r>
              <a:rPr lang="sk-SK" sz="2400" dirty="0" err="1"/>
              <a:t>was</a:t>
            </a:r>
            <a:r>
              <a:rPr lang="sk-SK" sz="2400" dirty="0"/>
              <a:t> "</a:t>
            </a:r>
            <a:r>
              <a:rPr lang="sk-SK" sz="2400" dirty="0" err="1"/>
              <a:t>human</a:t>
            </a:r>
            <a:r>
              <a:rPr lang="sk-SK" sz="2400" dirty="0"/>
              <a:t> </a:t>
            </a:r>
            <a:r>
              <a:rPr lang="sk-SK" sz="2400" dirty="0" err="1"/>
              <a:t>chain</a:t>
            </a:r>
            <a:r>
              <a:rPr lang="sk-SK" sz="2400" dirty="0"/>
              <a:t>"</a:t>
            </a:r>
          </a:p>
          <a:p>
            <a:r>
              <a:rPr lang="sk-SK" sz="2400" dirty="0" err="1"/>
              <a:t>March</a:t>
            </a:r>
            <a:r>
              <a:rPr lang="sk-SK" sz="2400" dirty="0"/>
              <a:t> 2011- </a:t>
            </a:r>
            <a:r>
              <a:rPr lang="en-US" sz="2400" dirty="0">
                <a:latin typeface="Calibri" charset="0"/>
              </a:rPr>
              <a:t>economic and political breaking point</a:t>
            </a:r>
            <a:endParaRPr lang="sk-SK" sz="2400" dirty="0">
              <a:latin typeface="Calibri" charset="0"/>
            </a:endParaRPr>
          </a:p>
          <a:p>
            <a:r>
              <a:rPr lang="en-US" sz="2400" dirty="0">
                <a:latin typeface="Calibri" charset="0"/>
              </a:rPr>
              <a:t>Peninsula Shield Force (PSF) was called</a:t>
            </a:r>
            <a:r>
              <a:rPr lang="sk-SK" sz="2400" dirty="0">
                <a:latin typeface="Calibri" charset="0"/>
              </a:rPr>
              <a:t> in (</a:t>
            </a:r>
            <a:r>
              <a:rPr lang="sk-SK" sz="2400" dirty="0" err="1">
                <a:latin typeface="Calibri" charset="0"/>
              </a:rPr>
              <a:t>mainly</a:t>
            </a:r>
            <a:r>
              <a:rPr lang="sk-SK" sz="2400" dirty="0">
                <a:latin typeface="Calibri" charset="0"/>
              </a:rPr>
              <a:t> </a:t>
            </a:r>
            <a:r>
              <a:rPr lang="sk-SK" sz="2400" dirty="0" err="1">
                <a:latin typeface="Calibri" charset="0"/>
              </a:rPr>
              <a:t>Saudi</a:t>
            </a:r>
            <a:r>
              <a:rPr lang="sk-SK" sz="2400" dirty="0">
                <a:latin typeface="Calibri" charset="0"/>
              </a:rPr>
              <a:t> and UAE </a:t>
            </a:r>
            <a:r>
              <a:rPr lang="sk-SK" sz="2400" dirty="0" err="1">
                <a:latin typeface="Calibri" charset="0"/>
              </a:rPr>
              <a:t>troops</a:t>
            </a:r>
            <a:r>
              <a:rPr lang="sk-SK" sz="2400" dirty="0">
                <a:latin typeface="Calibri" charset="0"/>
              </a:rPr>
              <a:t>)- </a:t>
            </a:r>
            <a:r>
              <a:rPr lang="sk-SK" sz="2400" dirty="0" err="1">
                <a:latin typeface="Calibri" charset="0"/>
              </a:rPr>
              <a:t>conspiracy</a:t>
            </a:r>
            <a:r>
              <a:rPr lang="sk-SK" sz="2400" dirty="0">
                <a:latin typeface="Calibri" charset="0"/>
              </a:rPr>
              <a:t> </a:t>
            </a:r>
            <a:r>
              <a:rPr lang="sk-SK" sz="2400" dirty="0" err="1">
                <a:latin typeface="Calibri" charset="0"/>
              </a:rPr>
              <a:t>theory</a:t>
            </a:r>
            <a:r>
              <a:rPr lang="sk-SK" sz="2400" dirty="0">
                <a:latin typeface="Calibri" charset="0"/>
              </a:rPr>
              <a:t> of </a:t>
            </a:r>
            <a:r>
              <a:rPr lang="sk-SK" sz="2400" dirty="0" err="1">
                <a:latin typeface="Calibri" charset="0"/>
              </a:rPr>
              <a:t>Iranian</a:t>
            </a:r>
            <a:r>
              <a:rPr lang="sk-SK" sz="2400" dirty="0">
                <a:latin typeface="Calibri" charset="0"/>
              </a:rPr>
              <a:t> </a:t>
            </a:r>
            <a:r>
              <a:rPr lang="sk-SK" sz="2400" dirty="0" err="1">
                <a:latin typeface="Calibri" charset="0"/>
              </a:rPr>
              <a:t>involvement</a:t>
            </a:r>
            <a:r>
              <a:rPr lang="sk-SK" sz="2400" dirty="0">
                <a:latin typeface="Calibri" charset="0"/>
              </a:rPr>
              <a:t> in </a:t>
            </a:r>
            <a:r>
              <a:rPr lang="sk-SK" sz="2400" dirty="0" err="1">
                <a:latin typeface="Calibri" charset="0"/>
              </a:rPr>
              <a:t>the</a:t>
            </a:r>
            <a:r>
              <a:rPr lang="sk-SK" sz="2400" dirty="0">
                <a:latin typeface="Calibri" charset="0"/>
              </a:rPr>
              <a:t> </a:t>
            </a:r>
            <a:r>
              <a:rPr lang="sk-SK" sz="2400" dirty="0" err="1">
                <a:latin typeface="Calibri" charset="0"/>
              </a:rPr>
              <a:t>uprisings</a:t>
            </a:r>
            <a:r>
              <a:rPr lang="sk-SK" sz="2400" dirty="0">
                <a:latin typeface="Calibri" charset="0"/>
              </a:rPr>
              <a:t>  </a:t>
            </a:r>
          </a:p>
        </p:txBody>
      </p:sp>
    </p:spTree>
    <p:extLst>
      <p:ext uri="{BB962C8B-B14F-4D97-AF65-F5344CB8AC3E}">
        <p14:creationId xmlns:p14="http://schemas.microsoft.com/office/powerpoint/2010/main" val="4217378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ok 2" descr="Thousands_of_demonstrators_gather_for_-Sticking_to_our_national_demands-_rally_in_Musalla,_Bahrain_on_July,_22.jpg"/>
          <p:cNvPicPr>
            <a:picLocks noChangeAspect="1"/>
          </p:cNvPicPr>
          <p:nvPr/>
        </p:nvPicPr>
        <p:blipFill>
          <a:blip r:embed="rId3"/>
          <a:stretch>
            <a:fillRect/>
          </a:stretch>
        </p:blipFill>
        <p:spPr>
          <a:xfrm>
            <a:off x="5955832" y="346075"/>
            <a:ext cx="5721818" cy="3784406"/>
          </a:xfrm>
          <a:prstGeom prst="rect">
            <a:avLst/>
          </a:prstGeom>
        </p:spPr>
      </p:pic>
      <p:pic>
        <p:nvPicPr>
          <p:cNvPr id="2" name="Obrázok 1" descr="bahraini-shia-sunni-human-chain.jpg"/>
          <p:cNvPicPr>
            <a:picLocks noChangeAspect="1"/>
          </p:cNvPicPr>
          <p:nvPr/>
        </p:nvPicPr>
        <p:blipFill>
          <a:blip r:embed="rId4"/>
          <a:stretch>
            <a:fillRect/>
          </a:stretch>
        </p:blipFill>
        <p:spPr>
          <a:xfrm>
            <a:off x="482600" y="2923228"/>
            <a:ext cx="5413797" cy="3588697"/>
          </a:xfrm>
          <a:prstGeom prst="rect">
            <a:avLst/>
          </a:prstGeom>
        </p:spPr>
      </p:pic>
    </p:spTree>
    <p:extLst>
      <p:ext uri="{BB962C8B-B14F-4D97-AF65-F5344CB8AC3E}">
        <p14:creationId xmlns:p14="http://schemas.microsoft.com/office/powerpoint/2010/main" val="3782356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ok 1" descr="maxresdefault.jpg"/>
          <p:cNvPicPr>
            <a:picLocks noChangeAspect="1"/>
          </p:cNvPicPr>
          <p:nvPr/>
        </p:nvPicPr>
        <p:blipFill>
          <a:blip r:embed="rId3"/>
          <a:stretch>
            <a:fillRect/>
          </a:stretch>
        </p:blipFill>
        <p:spPr>
          <a:xfrm>
            <a:off x="333375" y="413070"/>
            <a:ext cx="5683092" cy="3203255"/>
          </a:xfrm>
          <a:prstGeom prst="rect">
            <a:avLst/>
          </a:prstGeom>
        </p:spPr>
      </p:pic>
      <p:pic>
        <p:nvPicPr>
          <p:cNvPr id="3" name="Obrázok 2" descr="Bahrain-police.jpg"/>
          <p:cNvPicPr>
            <a:picLocks noChangeAspect="1"/>
          </p:cNvPicPr>
          <p:nvPr/>
        </p:nvPicPr>
        <p:blipFill>
          <a:blip r:embed="rId4"/>
          <a:stretch>
            <a:fillRect/>
          </a:stretch>
        </p:blipFill>
        <p:spPr>
          <a:xfrm>
            <a:off x="6098834" y="423503"/>
            <a:ext cx="5680798" cy="3204100"/>
          </a:xfrm>
          <a:prstGeom prst="rect">
            <a:avLst/>
          </a:prstGeom>
        </p:spPr>
      </p:pic>
      <p:pic>
        <p:nvPicPr>
          <p:cNvPr id="4" name="Obrázok 3" descr="page_4_Huge_march_from_Quffol_to_Pearl_roundabout.jpg"/>
          <p:cNvPicPr>
            <a:picLocks noChangeAspect="1"/>
          </p:cNvPicPr>
          <p:nvPr/>
        </p:nvPicPr>
        <p:blipFill>
          <a:blip r:embed="rId5"/>
          <a:stretch>
            <a:fillRect/>
          </a:stretch>
        </p:blipFill>
        <p:spPr>
          <a:xfrm>
            <a:off x="6746762" y="3682461"/>
            <a:ext cx="4386017" cy="2929578"/>
          </a:xfrm>
          <a:prstGeom prst="rect">
            <a:avLst/>
          </a:prstGeom>
        </p:spPr>
      </p:pic>
      <p:pic>
        <p:nvPicPr>
          <p:cNvPr id="5" name="Obrázok 4" descr="Screen Shot 2016-02-09 at 15.57.00_2.png"/>
          <p:cNvPicPr>
            <a:picLocks noChangeAspect="1"/>
          </p:cNvPicPr>
          <p:nvPr/>
        </p:nvPicPr>
        <p:blipFill>
          <a:blip r:embed="rId6"/>
          <a:stretch>
            <a:fillRect/>
          </a:stretch>
        </p:blipFill>
        <p:spPr>
          <a:xfrm>
            <a:off x="886179" y="3682461"/>
            <a:ext cx="4572400" cy="3054704"/>
          </a:xfrm>
          <a:prstGeom prst="rect">
            <a:avLst/>
          </a:prstGeom>
        </p:spPr>
      </p:pic>
    </p:spTree>
    <p:extLst>
      <p:ext uri="{BB962C8B-B14F-4D97-AF65-F5344CB8AC3E}">
        <p14:creationId xmlns:p14="http://schemas.microsoft.com/office/powerpoint/2010/main" val="23422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t>International </a:t>
            </a:r>
            <a:r>
              <a:rPr lang="sk-SK" dirty="0" err="1"/>
              <a:t>response</a:t>
            </a:r>
            <a:r>
              <a:rPr lang="sk-SK" dirty="0"/>
              <a:t>- </a:t>
            </a:r>
            <a:r>
              <a:rPr lang="sk-SK" dirty="0" err="1"/>
              <a:t>double</a:t>
            </a:r>
            <a:r>
              <a:rPr lang="sk-SK" dirty="0"/>
              <a:t> </a:t>
            </a:r>
            <a:r>
              <a:rPr lang="sk-SK" dirty="0" err="1"/>
              <a:t>standards</a:t>
            </a:r>
            <a:r>
              <a:rPr lang="sk-SK" dirty="0"/>
              <a:t>?</a:t>
            </a:r>
          </a:p>
        </p:txBody>
      </p:sp>
      <p:sp>
        <p:nvSpPr>
          <p:cNvPr id="3" name="Zástupný objekt pre obsah 2"/>
          <p:cNvSpPr>
            <a:spLocks noGrp="1"/>
          </p:cNvSpPr>
          <p:nvPr>
            <p:ph idx="1"/>
          </p:nvPr>
        </p:nvSpPr>
        <p:spPr/>
        <p:txBody>
          <a:bodyPr/>
          <a:lstStyle/>
          <a:p>
            <a:r>
              <a:rPr lang="sk-SK" sz="2000" dirty="0">
                <a:latin typeface="Calibri" charset="0"/>
              </a:rPr>
              <a:t>U.S. </a:t>
            </a:r>
            <a:r>
              <a:rPr lang="sk-SK" sz="2000" dirty="0" err="1">
                <a:latin typeface="Calibri" charset="0"/>
              </a:rPr>
              <a:t>Secretary</a:t>
            </a:r>
            <a:r>
              <a:rPr lang="sk-SK" sz="2000" dirty="0">
                <a:latin typeface="Calibri" charset="0"/>
              </a:rPr>
              <a:t> of State </a:t>
            </a:r>
            <a:r>
              <a:rPr lang="sk-SK" sz="2000" dirty="0" err="1">
                <a:latin typeface="Calibri" charset="0"/>
              </a:rPr>
              <a:t>Hillary</a:t>
            </a:r>
            <a:r>
              <a:rPr lang="sk-SK" sz="2000" dirty="0">
                <a:latin typeface="Calibri" charset="0"/>
              </a:rPr>
              <a:t> </a:t>
            </a:r>
            <a:r>
              <a:rPr lang="sk-SK" sz="2000" dirty="0" err="1">
                <a:latin typeface="Calibri" charset="0"/>
              </a:rPr>
              <a:t>Clinton</a:t>
            </a:r>
            <a:r>
              <a:rPr lang="sk-SK" sz="2000" dirty="0">
                <a:latin typeface="Calibri" charset="0"/>
              </a:rPr>
              <a:t> </a:t>
            </a:r>
            <a:r>
              <a:rPr lang="sk-SK" sz="2000" dirty="0" err="1">
                <a:latin typeface="Calibri" charset="0"/>
              </a:rPr>
              <a:t>said</a:t>
            </a:r>
            <a:r>
              <a:rPr lang="sk-SK" sz="2000" dirty="0">
                <a:latin typeface="Calibri" charset="0"/>
              </a:rPr>
              <a:t> </a:t>
            </a:r>
            <a:r>
              <a:rPr lang="sk-SK" sz="2000" dirty="0" err="1">
                <a:latin typeface="Calibri" charset="0"/>
              </a:rPr>
              <a:t>that</a:t>
            </a:r>
            <a:r>
              <a:rPr lang="sk-SK" sz="2000" dirty="0">
                <a:latin typeface="Calibri" charset="0"/>
              </a:rPr>
              <a:t> </a:t>
            </a:r>
            <a:r>
              <a:rPr lang="sk-SK" sz="2000" dirty="0" err="1">
                <a:latin typeface="Calibri" charset="0"/>
              </a:rPr>
              <a:t>Bahrain</a:t>
            </a:r>
            <a:r>
              <a:rPr lang="sk-SK" sz="2000" dirty="0">
                <a:latin typeface="Calibri" charset="0"/>
              </a:rPr>
              <a:t> “has </a:t>
            </a:r>
            <a:r>
              <a:rPr lang="sk-SK" sz="2000" dirty="0" err="1">
                <a:latin typeface="Calibri" charset="0"/>
              </a:rPr>
              <a:t>the</a:t>
            </a:r>
            <a:r>
              <a:rPr lang="sk-SK" sz="2000" dirty="0">
                <a:latin typeface="Calibri" charset="0"/>
              </a:rPr>
              <a:t> </a:t>
            </a:r>
            <a:r>
              <a:rPr lang="sk-SK" sz="2000" dirty="0" err="1">
                <a:latin typeface="Calibri" charset="0"/>
              </a:rPr>
              <a:t>sovereign</a:t>
            </a:r>
            <a:r>
              <a:rPr lang="sk-SK" sz="2000" dirty="0">
                <a:latin typeface="Calibri" charset="0"/>
              </a:rPr>
              <a:t> </a:t>
            </a:r>
            <a:r>
              <a:rPr lang="sk-SK" sz="2000" dirty="0" err="1">
                <a:latin typeface="Calibri" charset="0"/>
              </a:rPr>
              <a:t>right</a:t>
            </a:r>
            <a:r>
              <a:rPr lang="sk-SK" sz="2000" dirty="0">
                <a:latin typeface="Calibri" charset="0"/>
              </a:rPr>
              <a:t> to </a:t>
            </a:r>
            <a:r>
              <a:rPr lang="sk-SK" sz="2000" dirty="0" err="1">
                <a:latin typeface="Calibri" charset="0"/>
              </a:rPr>
              <a:t>invite</a:t>
            </a:r>
            <a:r>
              <a:rPr lang="sk-SK" sz="2000" dirty="0">
                <a:latin typeface="Calibri" charset="0"/>
              </a:rPr>
              <a:t> </a:t>
            </a:r>
            <a:r>
              <a:rPr lang="sk-SK" sz="2000" dirty="0" err="1">
                <a:latin typeface="Calibri" charset="0"/>
              </a:rPr>
              <a:t>foreign</a:t>
            </a:r>
            <a:r>
              <a:rPr lang="sk-SK" sz="2000" dirty="0">
                <a:latin typeface="Calibri" charset="0"/>
              </a:rPr>
              <a:t> </a:t>
            </a:r>
            <a:r>
              <a:rPr lang="sk-SK" sz="2000" dirty="0" err="1">
                <a:latin typeface="Calibri" charset="0"/>
              </a:rPr>
              <a:t>troops</a:t>
            </a:r>
            <a:r>
              <a:rPr lang="sk-SK" sz="2000" dirty="0">
                <a:latin typeface="Calibri" charset="0"/>
              </a:rPr>
              <a:t> </a:t>
            </a:r>
            <a:r>
              <a:rPr lang="sk-SK" sz="2000" dirty="0" err="1">
                <a:latin typeface="Calibri" charset="0"/>
              </a:rPr>
              <a:t>into</a:t>
            </a:r>
            <a:r>
              <a:rPr lang="sk-SK" sz="2000" dirty="0">
                <a:latin typeface="Calibri" charset="0"/>
              </a:rPr>
              <a:t> </a:t>
            </a:r>
            <a:r>
              <a:rPr lang="sk-SK" sz="2000" dirty="0" err="1">
                <a:latin typeface="Calibri" charset="0"/>
              </a:rPr>
              <a:t>the</a:t>
            </a:r>
            <a:r>
              <a:rPr lang="sk-SK" sz="2000" dirty="0">
                <a:latin typeface="Calibri" charset="0"/>
              </a:rPr>
              <a:t> country.” </a:t>
            </a:r>
          </a:p>
          <a:p>
            <a:r>
              <a:rPr lang="en-US" sz="2000" dirty="0">
                <a:latin typeface="Calibri" charset="0"/>
              </a:rPr>
              <a:t>Impossible for activists lobbying internationally to get other countries to counter with public statements condemning the action</a:t>
            </a:r>
          </a:p>
          <a:p>
            <a:r>
              <a:rPr lang="en-US" sz="2000" dirty="0">
                <a:latin typeface="Calibri" charset="0"/>
              </a:rPr>
              <a:t>Double standards:  Libya - a no fly zone to protect civilians from the regime; Syria- arms supply and international support; Crimea- </a:t>
            </a:r>
            <a:r>
              <a:rPr lang="en-US" sz="2000" dirty="0" err="1">
                <a:latin typeface="Calibri" charset="0"/>
              </a:rPr>
              <a:t>disaprovement</a:t>
            </a:r>
            <a:r>
              <a:rPr lang="en-US" sz="2000" dirty="0">
                <a:latin typeface="Calibri" charset="0"/>
              </a:rPr>
              <a:t> and </a:t>
            </a:r>
            <a:r>
              <a:rPr lang="en-US" sz="2000" dirty="0" err="1">
                <a:latin typeface="Calibri" charset="0"/>
              </a:rPr>
              <a:t>econimic</a:t>
            </a:r>
            <a:r>
              <a:rPr lang="en-US" sz="2000" dirty="0">
                <a:latin typeface="Calibri" charset="0"/>
              </a:rPr>
              <a:t> sanctions</a:t>
            </a:r>
          </a:p>
          <a:p>
            <a:r>
              <a:rPr lang="en-US" sz="2000" dirty="0">
                <a:latin typeface="Calibri" charset="0"/>
              </a:rPr>
              <a:t>Majority Shia population revolting against Sunni ruling family- ignored due to sectarian discourse or regarded as Iranian conspiracy against Sunni</a:t>
            </a:r>
          </a:p>
          <a:p>
            <a:r>
              <a:rPr lang="en-US" sz="2000" dirty="0">
                <a:latin typeface="Calibri" charset="0"/>
              </a:rPr>
              <a:t>Western countries chose to ignore conflict- relationship with the GCC and antagonism towards Iran</a:t>
            </a:r>
            <a:endParaRPr lang="sk-SK" sz="2000" dirty="0">
              <a:latin typeface="Calibri" charset="0"/>
            </a:endParaRPr>
          </a:p>
        </p:txBody>
      </p:sp>
    </p:spTree>
    <p:extLst>
      <p:ext uri="{BB962C8B-B14F-4D97-AF65-F5344CB8AC3E}">
        <p14:creationId xmlns:p14="http://schemas.microsoft.com/office/powerpoint/2010/main" val="39343146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0</TotalTime>
  <Words>0</Words>
  <Application>Microsoft Office PowerPoint</Application>
  <PresentationFormat>Širokouhlá</PresentationFormat>
  <Paragraphs>0</Paragraphs>
  <Slides>13</Slides>
  <Notes>12</Notes>
  <HiddenSlides>0</HiddenSlides>
  <MMClips>0</MMClips>
  <ScaleCrop>false</ScaleCrop>
  <HeadingPairs>
    <vt:vector size="4" baseType="variant">
      <vt:variant>
        <vt:lpstr>Motív</vt:lpstr>
      </vt:variant>
      <vt:variant>
        <vt:i4>1</vt:i4>
      </vt:variant>
      <vt:variant>
        <vt:lpstr>Nadpisy snímok</vt:lpstr>
      </vt:variant>
      <vt:variant>
        <vt:i4>13</vt:i4>
      </vt:variant>
    </vt:vector>
  </HeadingPairs>
  <TitlesOfParts>
    <vt:vector size="14" baseType="lpstr">
      <vt:lpstr>Celestial</vt:lpstr>
      <vt:lpstr>Crackdown- Harsh realities OF NONviolent protests in the bahraini civil conflict Maryam AL- Khawaja</vt:lpstr>
      <vt:lpstr>Prezentácia programu PowerPoint</vt:lpstr>
      <vt:lpstr>Context of Bahraini civil conflict</vt:lpstr>
      <vt:lpstr>hypothesis</vt:lpstr>
      <vt:lpstr>Causes of conflict</vt:lpstr>
      <vt:lpstr>Uprising</vt:lpstr>
      <vt:lpstr>Prezentácia programu PowerPoint</vt:lpstr>
      <vt:lpstr>Prezentácia programu PowerPoint</vt:lpstr>
      <vt:lpstr>International response- double standards?</vt:lpstr>
      <vt:lpstr>3 years on</vt:lpstr>
      <vt:lpstr>Prezentácia programu PowerPoint</vt:lpstr>
      <vt:lpstr>Summary</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7</cp:revision>
  <dcterms:created xsi:type="dcterms:W3CDTF">2014-09-12T02:08:24Z</dcterms:created>
  <dcterms:modified xsi:type="dcterms:W3CDTF">2016-05-15T20:18:14Z</dcterms:modified>
</cp:coreProperties>
</file>