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0" d="100"/>
          <a:sy n="70" d="100"/>
        </p:scale>
        <p:origin x="-129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3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D6BE-1FD4-47DD-A3B5-07FB9F6E26EF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81DC-80CC-4436-A32C-06E56A6C05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F81DC-80CC-4436-A32C-06E56A6C05B0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F81DC-80CC-4436-A32C-06E56A6C05B0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8D4C3-16C0-4F9A-83C1-715A4AC2A35C}" type="datetimeFigureOut">
              <a:rPr lang="cs-CZ" smtClean="0"/>
              <a:pPr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A2D2B-E555-4B0C-9FA1-35F7FCDC4D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cs-CZ" sz="2800" b="1" dirty="0" smtClean="0"/>
              <a:t>Barbara Walter: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/>
              <a:t>Bargaining</a:t>
            </a:r>
            <a:r>
              <a:rPr lang="cs-CZ" b="1" dirty="0" smtClean="0"/>
              <a:t> failures and civil </a:t>
            </a:r>
            <a:r>
              <a:rPr lang="en-US" b="1" dirty="0" smtClean="0"/>
              <a:t>war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056784" cy="172819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Faculty of Social Studies, Masaryk University, Brno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Course: MVZ489 Political Causes of Violence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Spring 2016</a:t>
            </a:r>
          </a:p>
          <a:p>
            <a:endParaRPr lang="en-US" sz="2400" b="1" noProof="0" dirty="0" smtClean="0"/>
          </a:p>
          <a:p>
            <a:endParaRPr lang="en-US" sz="2400" b="1" noProof="0" dirty="0" smtClean="0"/>
          </a:p>
          <a:p>
            <a:endParaRPr lang="en-US" noProof="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259632" y="5157192"/>
            <a:ext cx="7056784" cy="1126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2400" b="1" dirty="0" smtClean="0"/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 smtClean="0"/>
              <a:t>Aneta Zachová </a:t>
            </a: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4860032" y="2636912"/>
            <a:ext cx="388843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83568" y="2636912"/>
            <a:ext cx="388843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27584" y="980728"/>
            <a:ext cx="72728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Podnadpis 2"/>
          <p:cNvSpPr txBox="1">
            <a:spLocks/>
          </p:cNvSpPr>
          <p:nvPr/>
        </p:nvSpPr>
        <p:spPr>
          <a:xfrm>
            <a:off x="827584" y="332656"/>
            <a:ext cx="7488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600" b="1" smtClean="0">
                <a:solidFill>
                  <a:schemeClr val="tx2"/>
                </a:solidFill>
              </a:rPr>
              <a:t>Recur of civil war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4" y="90872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smtClean="0">
                <a:solidFill>
                  <a:schemeClr val="bg1"/>
                </a:solidFill>
              </a:rPr>
              <a:t>POSTWAR PEACE </a:t>
            </a:r>
            <a:r>
              <a:rPr lang="cs-CZ" sz="2800" smtClean="0">
                <a:solidFill>
                  <a:schemeClr val="bg1"/>
                </a:solidFill>
              </a:rPr>
              <a:t>or </a:t>
            </a:r>
            <a:r>
              <a:rPr lang="cs-CZ" sz="2800" b="1" smtClean="0">
                <a:solidFill>
                  <a:schemeClr val="bg1"/>
                </a:solidFill>
              </a:rPr>
              <a:t>FIGHT AGAIN ?</a:t>
            </a:r>
            <a:endParaRPr lang="cs-CZ" sz="2800" b="1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323528" y="2564904"/>
            <a:ext cx="4392488" cy="23042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indent="17463" algn="ctr">
              <a:spcBef>
                <a:spcPts val="600"/>
              </a:spcBef>
            </a:pPr>
            <a:r>
              <a:rPr lang="cs-CZ" sz="2800" smtClean="0">
                <a:solidFill>
                  <a:schemeClr val="bg1"/>
                </a:solidFill>
              </a:rPr>
              <a:t>   decisive </a:t>
            </a:r>
            <a:r>
              <a:rPr lang="cs-CZ" sz="2800">
                <a:solidFill>
                  <a:schemeClr val="bg1"/>
                </a:solidFill>
              </a:rPr>
              <a:t>military victories </a:t>
            </a:r>
            <a:endParaRPr lang="cs-CZ" sz="2800" smtClean="0">
              <a:solidFill>
                <a:schemeClr val="bg1"/>
              </a:solidFill>
            </a:endParaRPr>
          </a:p>
          <a:p>
            <a:pPr lvl="0" indent="17463" algn="ctr">
              <a:spcBef>
                <a:spcPts val="600"/>
              </a:spcBef>
            </a:pPr>
            <a:r>
              <a:rPr lang="cs-CZ" sz="2800" smtClean="0"/>
              <a:t>the winner simply implements  favored policies - &gt; longer periods of peace </a:t>
            </a:r>
          </a:p>
          <a:p>
            <a:pPr marL="342900" lvl="0" indent="-342900">
              <a:spcBef>
                <a:spcPts val="600"/>
              </a:spcBef>
            </a:pPr>
            <a:r>
              <a:rPr lang="cs-CZ" sz="2800" smtClean="0"/>
              <a:t/>
            </a:r>
            <a:br>
              <a:rPr lang="cs-CZ" sz="2800" smtClean="0"/>
            </a:b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5057800"/>
            <a:ext cx="8352928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robust assistance of third party -&gt; higher probability of renewed civil war</a:t>
            </a:r>
          </a:p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7544" y="1628801"/>
            <a:ext cx="54726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b="1" smtClean="0"/>
              <a:t>commitment</a:t>
            </a:r>
            <a:r>
              <a:rPr lang="cs-CZ" sz="2800" smtClean="0"/>
              <a:t> </a:t>
            </a:r>
            <a:r>
              <a:rPr lang="en-GB" sz="2800" b="1" smtClean="0"/>
              <a:t>problems</a:t>
            </a:r>
            <a:endParaRPr lang="cs-CZ" sz="2800" b="1" smtClean="0"/>
          </a:p>
          <a:p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788024" y="2564904"/>
            <a:ext cx="4032448" cy="237626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indent="17463" algn="ctr">
              <a:spcBef>
                <a:spcPts val="600"/>
              </a:spcBef>
            </a:pPr>
            <a:r>
              <a:rPr lang="cs-CZ" sz="2800" smtClean="0">
                <a:solidFill>
                  <a:schemeClr val="bg1"/>
                </a:solidFill>
              </a:rPr>
              <a:t>negotiated settlements </a:t>
            </a:r>
          </a:p>
          <a:p>
            <a:pPr lvl="0" indent="17463" algn="ctr">
              <a:spcBef>
                <a:spcPts val="600"/>
              </a:spcBef>
            </a:pPr>
            <a:r>
              <a:rPr lang="cs-CZ" sz="2800" smtClean="0"/>
              <a:t>former combatants can challenge of enforcing the terms over time</a:t>
            </a:r>
          </a:p>
          <a:p>
            <a:pPr marL="342900" lvl="0" indent="-342900">
              <a:spcBef>
                <a:spcPts val="600"/>
              </a:spcBef>
            </a:pPr>
            <a:r>
              <a:rPr lang="cs-CZ" sz="2800" smtClean="0"/>
              <a:t/>
            </a:r>
            <a:br>
              <a:rPr lang="cs-CZ" sz="2800" smtClean="0"/>
            </a:b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1041023"/>
            <a:ext cx="849694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smtClean="0"/>
              <a:t>B. Walter: </a:t>
            </a:r>
          </a:p>
          <a:p>
            <a:r>
              <a:rPr lang="cs-CZ" sz="2800" i="1" smtClean="0"/>
              <a:t>„Significantly more work is needed to develop these ideas and then test the individual hypotheses.“</a:t>
            </a:r>
          </a:p>
          <a:p>
            <a:endParaRPr lang="cs-CZ" sz="2800" smtClean="0"/>
          </a:p>
          <a:p>
            <a:r>
              <a:rPr lang="cs-CZ" sz="2800" i="1" smtClean="0"/>
              <a:t>„Additional theorizing </a:t>
            </a:r>
            <a:r>
              <a:rPr lang="en-US" sz="2800" i="1" smtClean="0"/>
              <a:t>is needed, not only on the ways in which</a:t>
            </a:r>
            <a:r>
              <a:rPr lang="cs-CZ" sz="2800" i="1" smtClean="0"/>
              <a:t> </a:t>
            </a:r>
            <a:r>
              <a:rPr lang="en-US" sz="2800" i="1" smtClean="0"/>
              <a:t>combatants determine each other’s “strength,”</a:t>
            </a:r>
            <a:r>
              <a:rPr lang="cs-CZ" sz="2800" i="1" smtClean="0"/>
              <a:t> </a:t>
            </a:r>
            <a:r>
              <a:rPr lang="en-US" sz="2800" i="1" smtClean="0"/>
              <a:t>but also on the relative merits of withholding</a:t>
            </a:r>
            <a:r>
              <a:rPr lang="cs-CZ" sz="2800" i="1" smtClean="0"/>
              <a:t> </a:t>
            </a:r>
            <a:r>
              <a:rPr lang="en-US" sz="2800" i="1" smtClean="0"/>
              <a:t>information at some times and not others.</a:t>
            </a:r>
            <a:r>
              <a:rPr lang="cs-CZ" sz="2800" i="1" smtClean="0"/>
              <a:t>“</a:t>
            </a:r>
          </a:p>
          <a:p>
            <a:endParaRPr lang="cs-CZ" smtClean="0"/>
          </a:p>
          <a:p>
            <a:r>
              <a:rPr lang="cs-CZ" sz="2800" i="1" smtClean="0"/>
              <a:t>„D</a:t>
            </a:r>
            <a:r>
              <a:rPr lang="en-US" sz="2800" i="1" smtClean="0"/>
              <a:t>isputants are able to</a:t>
            </a:r>
            <a:r>
              <a:rPr lang="cs-CZ" sz="2800" i="1" smtClean="0"/>
              <a:t> </a:t>
            </a:r>
            <a:r>
              <a:rPr lang="en-US" sz="2800" i="1" smtClean="0"/>
              <a:t>come up with creative ways to enforce terms but</a:t>
            </a:r>
            <a:r>
              <a:rPr lang="cs-CZ" sz="2800" i="1" smtClean="0"/>
              <a:t> </a:t>
            </a:r>
            <a:r>
              <a:rPr lang="en-US" sz="2800" i="1" smtClean="0"/>
              <a:t>that these solutions are often not observed by</a:t>
            </a:r>
            <a:r>
              <a:rPr lang="cs-CZ" sz="2800" i="1" smtClean="0"/>
              <a:t> </a:t>
            </a:r>
            <a:r>
              <a:rPr lang="en-US" sz="2800" i="1" smtClean="0"/>
              <a:t>outsiders because these are the disputes that are</a:t>
            </a:r>
            <a:r>
              <a:rPr lang="cs-CZ" sz="2800" i="1" smtClean="0"/>
              <a:t>- </a:t>
            </a:r>
            <a:r>
              <a:rPr lang="en-US" sz="2800" i="1" smtClean="0"/>
              <a:t>settled quietly and out of the public eye</a:t>
            </a:r>
            <a:r>
              <a:rPr lang="cs-CZ" sz="2800" i="1" smtClean="0"/>
              <a:t>.“</a:t>
            </a:r>
          </a:p>
          <a:p>
            <a:endParaRPr lang="cs-CZ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27584" y="332656"/>
            <a:ext cx="748883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600" b="1" smtClean="0">
                <a:solidFill>
                  <a:schemeClr val="tx2"/>
                </a:solidFill>
              </a:rPr>
              <a:t>Final suggestions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827584" y="332656"/>
            <a:ext cx="748883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600" b="1" smtClean="0">
                <a:solidFill>
                  <a:schemeClr val="tx2"/>
                </a:solidFill>
              </a:rPr>
              <a:t>Critical reflection of the text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96752"/>
            <a:ext cx="8136904" cy="51125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better understanding of outbreak of the civil wars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applicable theory  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contrasts with interstate disputes – asymmetric, sovereignty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communication problem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impassioned fights - role of the population, public opinion - greed, grievance and opportunities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rationality of actors - importance of concessions  and intents to fight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unclear situation - government, rebels, elites, religious groups, ethnic groups, external actors</a:t>
            </a:r>
          </a:p>
          <a:p>
            <a:pPr marL="342900" indent="-342900">
              <a:spcBef>
                <a:spcPts val="600"/>
              </a:spcBef>
            </a:pPr>
            <a:endParaRPr lang="cs-CZ" sz="2800" smtClean="0"/>
          </a:p>
          <a:p>
            <a:pPr marL="342900" indent="-342900">
              <a:spcBef>
                <a:spcPts val="600"/>
              </a:spcBef>
            </a:pPr>
            <a:endParaRPr lang="cs-CZ" sz="2800" smtClean="0"/>
          </a:p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395536" y="1196752"/>
            <a:ext cx="8352928" cy="51125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</a:pPr>
            <a:endParaRPr lang="cs-CZ" sz="2800" smtClean="0"/>
          </a:p>
          <a:p>
            <a:pPr marL="342900" indent="-342900">
              <a:spcBef>
                <a:spcPts val="600"/>
              </a:spcBef>
            </a:pPr>
            <a:endParaRPr lang="cs-CZ" sz="2800" smtClean="0"/>
          </a:p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23528" y="188640"/>
            <a:ext cx="6192688" cy="58326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OUTBREAK</a:t>
            </a:r>
          </a:p>
          <a:p>
            <a:pPr marL="342900" indent="-342900">
              <a:spcBef>
                <a:spcPts val="600"/>
              </a:spcBef>
            </a:pPr>
            <a:r>
              <a:rPr lang="cs-CZ" sz="2800" i="1" smtClean="0"/>
              <a:t>War as a „better alternative“ ? </a:t>
            </a:r>
          </a:p>
          <a:p>
            <a:pPr marL="342900" indent="-342900">
              <a:spcBef>
                <a:spcPts val="600"/>
              </a:spcBef>
            </a:pPr>
            <a:r>
              <a:rPr lang="cs-CZ" sz="2800" i="1" smtClean="0"/>
              <a:t>Costs  / Legitimacy and morality 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i="1" smtClean="0"/>
              <a:t>DURATION</a:t>
            </a:r>
          </a:p>
          <a:p>
            <a:pPr indent="17463">
              <a:spcBef>
                <a:spcPts val="600"/>
              </a:spcBef>
            </a:pPr>
            <a:r>
              <a:rPr lang="cs-CZ" sz="2800" i="1" smtClean="0"/>
              <a:t>Interventions of the third parties and peacekeeping – good or bad?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i="1" smtClean="0"/>
              <a:t>RECUR  </a:t>
            </a:r>
          </a:p>
          <a:p>
            <a:pPr indent="17463">
              <a:spcBef>
                <a:spcPts val="600"/>
              </a:spcBef>
            </a:pPr>
            <a:r>
              <a:rPr lang="cs-CZ" sz="2800" i="1" smtClean="0"/>
              <a:t>How to ensure peace after negotiated settlement?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endParaRPr lang="cs-CZ" sz="2800" i="1" smtClean="0"/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endParaRPr lang="cs-CZ" sz="2800" i="1" smtClean="0"/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endParaRPr lang="cs-CZ" sz="2800" i="1" smtClean="0"/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endParaRPr lang="cs-CZ" sz="2800" i="1" smtClean="0"/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endParaRPr lang="cs-CZ" sz="2800" i="1" smtClean="0"/>
          </a:p>
          <a:p>
            <a:pPr marL="342900" indent="-342900">
              <a:spcBef>
                <a:spcPts val="600"/>
              </a:spcBef>
            </a:pPr>
            <a:endParaRPr lang="cs-CZ" sz="2800" smtClean="0"/>
          </a:p>
          <a:p>
            <a:pPr marL="342900" indent="-342900">
              <a:spcBef>
                <a:spcPts val="600"/>
              </a:spcBef>
            </a:pPr>
            <a:endParaRPr lang="cs-CZ" sz="2800" smtClean="0"/>
          </a:p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Ibm\AppData\Local\Microsoft\Windows\INetCache\IE\R64MBQKF\505px-Updated_DYK_query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-243408"/>
            <a:ext cx="2272752" cy="460851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10682" y="5046275"/>
            <a:ext cx="75226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smtClean="0"/>
              <a:t>Thank you for your attention</a:t>
            </a:r>
            <a:endParaRPr lang="cs-CZ" sz="4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851920" y="4797152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60639"/>
          </a:xfrm>
        </p:spPr>
        <p:txBody>
          <a:bodyPr>
            <a:normAutofit/>
          </a:bodyPr>
          <a:lstStyle/>
          <a:p>
            <a:r>
              <a:rPr lang="en-US" dirty="0" smtClean="0"/>
              <a:t>it is more difficult to reach and implement bargains in civil wars than in interstate disputes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if negotiated settlements are signed, less likely to be implemented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if implemented, more likely to be break down</a:t>
            </a:r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pPr algn="ctr">
              <a:buNone/>
            </a:pPr>
            <a:r>
              <a:rPr lang="en-US" sz="3600" b="1" i="1" dirty="0" smtClean="0">
                <a:solidFill>
                  <a:schemeClr val="bg1"/>
                </a:solidFill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nadpis 2"/>
          <p:cNvSpPr txBox="1">
            <a:spLocks/>
          </p:cNvSpPr>
          <p:nvPr/>
        </p:nvSpPr>
        <p:spPr>
          <a:xfrm>
            <a:off x="827584" y="332656"/>
            <a:ext cx="7488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Review</a:t>
            </a:r>
            <a:r>
              <a:rPr kumimoji="0" lang="cs-CZ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existing literature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many studies about conditions that encourage groups to go to war (poverty, political instability etc.)</a:t>
            </a:r>
          </a:p>
          <a:p>
            <a:r>
              <a:rPr lang="en-US" smtClean="0"/>
              <a:t>existing studies are limited, because they cannot explain: </a:t>
            </a:r>
          </a:p>
          <a:p>
            <a:pPr>
              <a:buNone/>
            </a:pPr>
            <a:r>
              <a:rPr lang="en-US" smtClean="0"/>
              <a:t>	1) why governments do not sign more negotiated settlements</a:t>
            </a:r>
          </a:p>
          <a:p>
            <a:pPr>
              <a:buNone/>
            </a:pPr>
            <a:r>
              <a:rPr lang="en-US" smtClean="0"/>
              <a:t>	2) variation in the outbreak of violence across countries</a:t>
            </a:r>
          </a:p>
          <a:p>
            <a:pPr>
              <a:buNone/>
            </a:pPr>
            <a:endParaRPr lang="en-US" sz="2200" smtClean="0"/>
          </a:p>
          <a:p>
            <a:pPr algn="ctr">
              <a:buNone/>
            </a:pPr>
            <a:r>
              <a:rPr lang="en-US" sz="3000" b="1" smtClean="0"/>
              <a:t>-&gt; application of bargaining theory can help to answer 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395536" y="2564904"/>
            <a:ext cx="309634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827584" y="332656"/>
            <a:ext cx="7488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600" b="1">
                <a:solidFill>
                  <a:schemeClr val="tx2"/>
                </a:solidFill>
              </a:rPr>
              <a:t>Bargaining problems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Zástupný symbol pro obsah 15"/>
          <p:cNvSpPr>
            <a:spLocks noGrp="1"/>
          </p:cNvSpPr>
          <p:nvPr>
            <p:ph sz="half" idx="2"/>
          </p:nvPr>
        </p:nvSpPr>
        <p:spPr>
          <a:xfrm>
            <a:off x="4355976" y="4149080"/>
            <a:ext cx="4038600" cy="1900808"/>
          </a:xfrm>
        </p:spPr>
        <p:txBody>
          <a:bodyPr>
            <a:normAutofit/>
          </a:bodyPr>
          <a:lstStyle/>
          <a:p>
            <a:pPr algn="ctr"/>
            <a:r>
              <a:rPr lang="en-US" noProof="0" smtClean="0"/>
              <a:t>informational problems </a:t>
            </a:r>
          </a:p>
          <a:p>
            <a:pPr algn="ctr"/>
            <a:r>
              <a:rPr lang="en-US" noProof="0" smtClean="0"/>
              <a:t>commitment problems</a:t>
            </a:r>
          </a:p>
          <a:p>
            <a:pPr algn="ctr"/>
            <a:r>
              <a:rPr lang="en-US" noProof="0" smtClean="0"/>
              <a:t>indivisible stakes</a:t>
            </a:r>
          </a:p>
          <a:p>
            <a:pPr>
              <a:buNone/>
            </a:pPr>
            <a:endParaRPr lang="en-US" noProof="0" smtClean="0"/>
          </a:p>
          <a:p>
            <a:endParaRPr lang="en-US" noProof="0" smtClean="0"/>
          </a:p>
          <a:p>
            <a:endParaRPr lang="en-US" noProof="0"/>
          </a:p>
        </p:txBody>
      </p:sp>
      <p:sp>
        <p:nvSpPr>
          <p:cNvPr id="4" name="Násobení 3"/>
          <p:cNvSpPr/>
          <p:nvPr/>
        </p:nvSpPr>
        <p:spPr>
          <a:xfrm>
            <a:off x="1547664" y="3140967"/>
            <a:ext cx="864096" cy="936104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0" y="2708920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smtClean="0">
                <a:solidFill>
                  <a:schemeClr val="bg1"/>
                </a:solidFill>
              </a:rPr>
              <a:t>GOVERNMENT</a:t>
            </a:r>
            <a:endParaRPr lang="cs-CZ" sz="320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4005063"/>
            <a:ext cx="2711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smtClean="0">
                <a:solidFill>
                  <a:schemeClr val="bg1"/>
                </a:solidFill>
              </a:rPr>
              <a:t>REBEL GROUPS</a:t>
            </a:r>
            <a:endParaRPr lang="cs-CZ" sz="3200">
              <a:solidFill>
                <a:schemeClr val="bg1"/>
              </a:solidFill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6156176" y="3140968"/>
            <a:ext cx="43204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ástupný symbol pro obsah 15"/>
          <p:cNvSpPr txBox="1">
            <a:spLocks/>
          </p:cNvSpPr>
          <p:nvPr/>
        </p:nvSpPr>
        <p:spPr>
          <a:xfrm>
            <a:off x="3635896" y="1556792"/>
            <a:ext cx="5508104" cy="172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800" smtClean="0"/>
              <a:t>why civil war begins?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some last longer than</a:t>
            </a:r>
            <a:r>
              <a:rPr kumimoji="0" lang="cs-CZ" sz="28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others?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800" smtClean="0"/>
              <a:t>why some recur and others do not?</a:t>
            </a:r>
            <a:endParaRPr kumimoji="0" lang="cs-CZ" sz="2800" b="0" i="0" u="none" strike="noStrike" kern="1200" cap="none" spc="0" normalizeH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827584" y="332656"/>
            <a:ext cx="7488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600" b="1" smtClean="0">
                <a:solidFill>
                  <a:schemeClr val="tx2"/>
                </a:solidFill>
              </a:rPr>
              <a:t>Outbreak of civil war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904" cy="417646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800" b="1" noProof="0" smtClean="0"/>
              <a:t>informational problems </a:t>
            </a:r>
          </a:p>
          <a:p>
            <a:pPr>
              <a:spcBef>
                <a:spcPts val="600"/>
              </a:spcBef>
              <a:buNone/>
            </a:pPr>
            <a:r>
              <a:rPr lang="en-US" sz="2800" noProof="0" smtClean="0"/>
              <a:t>1)	rebel financing  and capabilities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2800" noProof="0" smtClean="0"/>
              <a:t>which groups are able to fight and cause problems?</a:t>
            </a:r>
          </a:p>
          <a:p>
            <a:pPr>
              <a:spcBef>
                <a:spcPts val="600"/>
              </a:spcBef>
              <a:buNone/>
            </a:pPr>
            <a:r>
              <a:rPr lang="en-US" sz="2800" noProof="0" smtClean="0"/>
              <a:t>-&gt;	war can reveal the information about capabilities </a:t>
            </a:r>
          </a:p>
          <a:p>
            <a:pPr>
              <a:spcBef>
                <a:spcPts val="600"/>
              </a:spcBef>
              <a:buNone/>
            </a:pPr>
            <a:r>
              <a:rPr lang="en-US" sz="2800" noProof="0" smtClean="0"/>
              <a:t>2)	governments resolve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2800" noProof="0" smtClean="0"/>
              <a:t>is the government determined to fight? </a:t>
            </a:r>
          </a:p>
          <a:p>
            <a:pPr>
              <a:spcBef>
                <a:spcPts val="600"/>
              </a:spcBef>
              <a:buNone/>
            </a:pPr>
            <a:r>
              <a:rPr lang="en-US" sz="2800" noProof="0" smtClean="0"/>
              <a:t>-&gt;	war may offer a better alternative to governments than multiple deals with multiple groups</a:t>
            </a:r>
            <a:endParaRPr lang="en-US" sz="2800" noProof="0"/>
          </a:p>
        </p:txBody>
      </p:sp>
      <p:sp>
        <p:nvSpPr>
          <p:cNvPr id="8" name="Obdélník 7"/>
          <p:cNvSpPr/>
          <p:nvPr/>
        </p:nvSpPr>
        <p:spPr>
          <a:xfrm>
            <a:off x="827584" y="980728"/>
            <a:ext cx="72728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763688" y="90872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smtClean="0">
                <a:solidFill>
                  <a:schemeClr val="bg1"/>
                </a:solidFill>
              </a:rPr>
              <a:t>DEAL </a:t>
            </a:r>
            <a:r>
              <a:rPr lang="cs-CZ" sz="2800" smtClean="0">
                <a:solidFill>
                  <a:schemeClr val="bg1"/>
                </a:solidFill>
              </a:rPr>
              <a:t>or</a:t>
            </a:r>
            <a:r>
              <a:rPr lang="cs-CZ" sz="2800" b="1" smtClean="0">
                <a:solidFill>
                  <a:schemeClr val="bg1"/>
                </a:solidFill>
              </a:rPr>
              <a:t> WAR ?</a:t>
            </a:r>
            <a:endParaRPr lang="cs-CZ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2"/>
          <p:cNvSpPr txBox="1">
            <a:spLocks/>
          </p:cNvSpPr>
          <p:nvPr/>
        </p:nvSpPr>
        <p:spPr>
          <a:xfrm>
            <a:off x="827584" y="332656"/>
            <a:ext cx="7488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600" b="1" smtClean="0">
                <a:solidFill>
                  <a:schemeClr val="tx2"/>
                </a:solidFill>
              </a:rPr>
              <a:t>Outbreak of civil war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827584" y="980728"/>
            <a:ext cx="72728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763688" y="90872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smtClean="0">
                <a:solidFill>
                  <a:schemeClr val="bg1"/>
                </a:solidFill>
              </a:rPr>
              <a:t>DEAL </a:t>
            </a:r>
            <a:r>
              <a:rPr lang="cs-CZ" sz="2800" smtClean="0">
                <a:solidFill>
                  <a:schemeClr val="bg1"/>
                </a:solidFill>
              </a:rPr>
              <a:t>or</a:t>
            </a:r>
            <a:r>
              <a:rPr lang="cs-CZ" sz="2800" b="1" smtClean="0">
                <a:solidFill>
                  <a:schemeClr val="bg1"/>
                </a:solidFill>
              </a:rPr>
              <a:t> WAR ?</a:t>
            </a:r>
            <a:endParaRPr lang="cs-CZ" sz="2800" b="1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1556792"/>
            <a:ext cx="8424936" cy="530120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4000" b="1" smtClean="0"/>
              <a:t>commitment </a:t>
            </a:r>
            <a:r>
              <a:rPr kumimoji="0" lang="en-GB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problems</a:t>
            </a:r>
            <a:endParaRPr kumimoji="0" lang="cs-CZ" sz="40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4000" smtClean="0"/>
              <a:t>credibility of </a:t>
            </a:r>
            <a:r>
              <a:rPr lang="en-GB" sz="4000" smtClean="0"/>
              <a:t>promise to adhere to </a:t>
            </a:r>
            <a:r>
              <a:rPr lang="cs-CZ" sz="4000" smtClean="0"/>
              <a:t>an </a:t>
            </a:r>
            <a:r>
              <a:rPr lang="en-GB" sz="4000" smtClean="0"/>
              <a:t>agreement</a:t>
            </a:r>
            <a:endParaRPr kumimoji="0" lang="cs-CZ" sz="40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225" indent="-22225">
              <a:lnSpc>
                <a:spcPct val="120000"/>
              </a:lnSpc>
              <a:spcBef>
                <a:spcPts val="600"/>
              </a:spcBef>
              <a:tabLst>
                <a:tab pos="0" algn="l"/>
              </a:tabLst>
            </a:pPr>
            <a:r>
              <a:rPr lang="cs-CZ" sz="4000" smtClean="0"/>
              <a:t>1) weak </a:t>
            </a:r>
            <a:r>
              <a:rPr lang="cs-CZ" sz="4000"/>
              <a:t>political and </a:t>
            </a:r>
            <a:r>
              <a:rPr lang="cs-CZ" sz="4000" smtClean="0"/>
              <a:t>legal institutions - problems of </a:t>
            </a:r>
            <a:r>
              <a:rPr lang="cs-CZ" sz="4000"/>
              <a:t>treaty </a:t>
            </a:r>
            <a:r>
              <a:rPr lang="cs-CZ" sz="4000" smtClean="0"/>
              <a:t>enforcement and executive control</a:t>
            </a:r>
            <a:endParaRPr lang="cs-CZ" sz="400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000" smtClean="0"/>
              <a:t>2) highly politicized </a:t>
            </a:r>
            <a:r>
              <a:rPr lang="cs-CZ" sz="4000"/>
              <a:t>and fixed </a:t>
            </a:r>
            <a:r>
              <a:rPr lang="cs-CZ" sz="4000" smtClean="0"/>
              <a:t>cleavages - majority can override </a:t>
            </a:r>
            <a:r>
              <a:rPr lang="cs-CZ" sz="4000"/>
              <a:t>promises made to a </a:t>
            </a:r>
            <a:r>
              <a:rPr lang="cs-CZ" sz="4000" smtClean="0"/>
              <a:t>minority</a:t>
            </a:r>
            <a:endParaRPr lang="cs-CZ" sz="400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000" smtClean="0"/>
              <a:t>3) high probability of shifts </a:t>
            </a:r>
            <a:r>
              <a:rPr lang="cs-CZ" sz="4000"/>
              <a:t>in </a:t>
            </a:r>
            <a:r>
              <a:rPr lang="cs-CZ" sz="4000" smtClean="0"/>
              <a:t>power - favoring one group</a:t>
            </a:r>
          </a:p>
          <a:p>
            <a:pPr>
              <a:spcBef>
                <a:spcPts val="600"/>
              </a:spcBef>
            </a:pPr>
            <a:r>
              <a:rPr lang="cs-CZ" sz="4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B. Walter: </a:t>
            </a:r>
            <a:r>
              <a:rPr lang="cs-CZ" sz="4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„The civil war </a:t>
            </a:r>
            <a:r>
              <a:rPr lang="en-US" sz="4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Lebanon in 1975 was partly in response to</a:t>
            </a:r>
            <a:r>
              <a:rPr lang="cs-CZ" sz="4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refusal of the Christian minority to renegotiate</a:t>
            </a:r>
            <a:r>
              <a:rPr lang="cs-CZ" sz="4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distribution of political power to reflect</a:t>
            </a:r>
            <a:r>
              <a:rPr lang="cs-CZ" sz="4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4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increasing percentage of Muslims in</a:t>
            </a:r>
            <a:r>
              <a:rPr lang="cs-CZ" sz="4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country.“</a:t>
            </a:r>
            <a:endParaRPr lang="cs-CZ" sz="4000" i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3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827584" y="332656"/>
            <a:ext cx="7488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600" b="1" smtClean="0">
                <a:solidFill>
                  <a:schemeClr val="tx2"/>
                </a:solidFill>
              </a:rPr>
              <a:t>Duration of civil war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27584" y="980728"/>
            <a:ext cx="72728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90872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smtClean="0">
                <a:solidFill>
                  <a:schemeClr val="bg1"/>
                </a:solidFill>
              </a:rPr>
              <a:t>LONG </a:t>
            </a:r>
            <a:r>
              <a:rPr lang="cs-CZ" sz="2800" smtClean="0">
                <a:solidFill>
                  <a:schemeClr val="bg1"/>
                </a:solidFill>
              </a:rPr>
              <a:t>or</a:t>
            </a:r>
            <a:r>
              <a:rPr lang="cs-CZ" sz="2800" b="1" smtClean="0">
                <a:solidFill>
                  <a:schemeClr val="bg1"/>
                </a:solidFill>
              </a:rPr>
              <a:t> SHORT FIGHT </a:t>
            </a:r>
            <a:r>
              <a:rPr lang="cs-CZ" sz="2800" smtClean="0">
                <a:solidFill>
                  <a:schemeClr val="bg1"/>
                </a:solidFill>
              </a:rPr>
              <a:t>before settlement </a:t>
            </a:r>
            <a:r>
              <a:rPr lang="cs-CZ" sz="2800" b="1" smtClean="0">
                <a:solidFill>
                  <a:schemeClr val="bg1"/>
                </a:solidFill>
              </a:rPr>
              <a:t>?</a:t>
            </a:r>
            <a:endParaRPr lang="cs-CZ" sz="2800" b="1">
              <a:solidFill>
                <a:schemeClr val="bg1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628800"/>
            <a:ext cx="8136904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nformation</a:t>
            </a:r>
            <a:r>
              <a:rPr kumimoji="0" lang="cs-CZ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</a:t>
            </a:r>
            <a:r>
              <a:rPr kumimoji="0" lang="en-GB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problems</a:t>
            </a:r>
            <a:endParaRPr kumimoji="0" lang="cs-CZ" sz="2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800" smtClean="0"/>
              <a:t>duration depends on </a:t>
            </a:r>
            <a:r>
              <a:rPr lang="cs-CZ" sz="2800"/>
              <a:t>how much information the war </a:t>
            </a:r>
            <a:r>
              <a:rPr lang="cs-CZ" sz="2800" smtClean="0"/>
              <a:t>uncovers about the combatants</a:t>
            </a:r>
          </a:p>
          <a:p>
            <a:pPr marL="342900" marR="0" lvl="0" indent="-3429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800" smtClean="0"/>
              <a:t>particularly </a:t>
            </a:r>
            <a:r>
              <a:rPr lang="cs-CZ" sz="2800"/>
              <a:t>slow </a:t>
            </a:r>
            <a:r>
              <a:rPr lang="cs-CZ" sz="2800" smtClean="0"/>
              <a:t>types of war:</a:t>
            </a:r>
          </a:p>
          <a:p>
            <a:pPr marL="514350" indent="-514350">
              <a:spcBef>
                <a:spcPts val="600"/>
              </a:spcBef>
            </a:pPr>
            <a:r>
              <a:rPr lang="cs-CZ" sz="2800" smtClean="0"/>
              <a:t>1) guerrillas  - unknown strength and location of the group may cause the war longer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endParaRPr lang="cs-CZ" sz="2800" smtClean="0"/>
          </a:p>
          <a:p>
            <a:pPr>
              <a:spcBef>
                <a:spcPts val="600"/>
              </a:spcBef>
            </a:pPr>
            <a:r>
              <a:rPr lang="cs-CZ" sz="2800" smtClean="0"/>
              <a:t>2) </a:t>
            </a:r>
            <a:r>
              <a:rPr lang="cs-CZ" sz="2800"/>
              <a:t>wars with multiple </a:t>
            </a:r>
            <a:r>
              <a:rPr lang="cs-CZ" sz="2800" smtClean="0"/>
              <a:t> actors - takes time to </a:t>
            </a:r>
            <a:r>
              <a:rPr lang="cs-CZ" sz="2800"/>
              <a:t>reach </a:t>
            </a:r>
            <a:r>
              <a:rPr lang="cs-CZ" sz="2800" smtClean="0"/>
              <a:t>deals that </a:t>
            </a:r>
            <a:r>
              <a:rPr lang="cs-CZ" sz="2800"/>
              <a:t>make everyone </a:t>
            </a:r>
            <a:r>
              <a:rPr lang="cs-CZ" sz="2800" smtClean="0"/>
              <a:t>happy</a:t>
            </a:r>
            <a:endParaRPr lang="cs-CZ" sz="280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619672" y="4509120"/>
            <a:ext cx="7771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smtClean="0">
                <a:solidFill>
                  <a:schemeClr val="tx2"/>
                </a:solidFill>
              </a:rPr>
              <a:t>H. Kissinger:</a:t>
            </a:r>
            <a:r>
              <a:rPr lang="cs-CZ" sz="2800" i="1" smtClean="0">
                <a:solidFill>
                  <a:schemeClr val="tx2"/>
                </a:solidFill>
              </a:rPr>
              <a:t> „</a:t>
            </a:r>
            <a:r>
              <a:rPr lang="en-US" sz="2800" i="1" smtClean="0">
                <a:solidFill>
                  <a:schemeClr val="tx2"/>
                </a:solidFill>
              </a:rPr>
              <a:t>the guerrilla wins if he does not lose”</a:t>
            </a:r>
            <a:endParaRPr lang="cs-CZ" sz="2800" i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827584" y="332656"/>
            <a:ext cx="7488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600" b="1" smtClean="0">
                <a:solidFill>
                  <a:schemeClr val="tx2"/>
                </a:solidFill>
              </a:rPr>
              <a:t>Duration of civil war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27584" y="980728"/>
            <a:ext cx="72728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628800"/>
            <a:ext cx="8280920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800" b="1" smtClean="0"/>
              <a:t>commitment </a:t>
            </a:r>
            <a:r>
              <a:rPr kumimoji="0" lang="en-GB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</a:t>
            </a:r>
            <a:r>
              <a:rPr kumimoji="0" lang="cs-CZ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2 cases:</a:t>
            </a:r>
          </a:p>
          <a:p>
            <a:pPr marL="342900" indent="-342900">
              <a:spcBef>
                <a:spcPts val="600"/>
              </a:spcBef>
            </a:pPr>
            <a:r>
              <a:rPr lang="cs-CZ" sz="2800" smtClean="0"/>
              <a:t>	1) bargains </a:t>
            </a:r>
            <a:r>
              <a:rPr lang="cs-CZ" sz="2800"/>
              <a:t>are extended but then </a:t>
            </a:r>
            <a:r>
              <a:rPr lang="cs-CZ" sz="2800" smtClean="0"/>
              <a:t>rejected</a:t>
            </a:r>
          </a:p>
          <a:p>
            <a:pPr marL="342900" indent="-342900">
              <a:spcBef>
                <a:spcPts val="600"/>
              </a:spcBef>
            </a:pPr>
            <a:r>
              <a:rPr lang="cs-CZ" sz="2800" smtClean="0"/>
              <a:t>	2) settlements </a:t>
            </a:r>
            <a:r>
              <a:rPr lang="cs-CZ" sz="2800"/>
              <a:t>are signed but not </a:t>
            </a:r>
            <a:r>
              <a:rPr lang="cs-CZ" sz="2800" smtClean="0"/>
              <a:t>implemented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imbalance of power reflected </a:t>
            </a:r>
            <a:r>
              <a:rPr lang="cs-CZ" sz="2800"/>
              <a:t>in the </a:t>
            </a:r>
            <a:r>
              <a:rPr lang="cs-CZ" sz="2800" smtClean="0"/>
              <a:t>duration </a:t>
            </a:r>
            <a:r>
              <a:rPr lang="cs-CZ" sz="2800"/>
              <a:t>of a </a:t>
            </a:r>
            <a:r>
              <a:rPr lang="cs-CZ" sz="2800" smtClean="0"/>
              <a:t>war </a:t>
            </a:r>
          </a:p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importance of third parties</a:t>
            </a:r>
          </a:p>
          <a:p>
            <a:pPr algn="just">
              <a:spcBef>
                <a:spcPts val="600"/>
              </a:spcBef>
            </a:pPr>
            <a:r>
              <a:rPr lang="cs-CZ" sz="2800" smtClean="0">
                <a:solidFill>
                  <a:schemeClr val="bg2">
                    <a:lumMod val="25000"/>
                  </a:schemeClr>
                </a:solidFill>
              </a:rPr>
              <a:t>B. Walter and the case of Iraq: 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„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How can anyone assure minority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Sunnis that they will not be permanently shut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out of government once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the 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US 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is no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longer protecting them from the full force of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 the Shi’a government?“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27584" y="90872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smtClean="0">
                <a:solidFill>
                  <a:schemeClr val="bg1"/>
                </a:solidFill>
              </a:rPr>
              <a:t>LONG </a:t>
            </a:r>
            <a:r>
              <a:rPr lang="cs-CZ" sz="2800" smtClean="0">
                <a:solidFill>
                  <a:schemeClr val="bg1"/>
                </a:solidFill>
              </a:rPr>
              <a:t>or</a:t>
            </a:r>
            <a:r>
              <a:rPr lang="cs-CZ" sz="2800" b="1" smtClean="0">
                <a:solidFill>
                  <a:schemeClr val="bg1"/>
                </a:solidFill>
              </a:rPr>
              <a:t> SHORT FIGHT </a:t>
            </a:r>
            <a:r>
              <a:rPr lang="cs-CZ" sz="2800" smtClean="0">
                <a:solidFill>
                  <a:schemeClr val="bg1"/>
                </a:solidFill>
              </a:rPr>
              <a:t>before settlement </a:t>
            </a:r>
            <a:r>
              <a:rPr lang="cs-CZ" sz="2800" b="1" smtClean="0">
                <a:solidFill>
                  <a:schemeClr val="bg1"/>
                </a:solidFill>
              </a:rPr>
              <a:t>?</a:t>
            </a:r>
            <a:endParaRPr lang="cs-CZ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827584" y="980728"/>
            <a:ext cx="72728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Podnadpis 2"/>
          <p:cNvSpPr txBox="1">
            <a:spLocks/>
          </p:cNvSpPr>
          <p:nvPr/>
        </p:nvSpPr>
        <p:spPr>
          <a:xfrm>
            <a:off x="827584" y="332656"/>
            <a:ext cx="7488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cs-CZ" sz="3600" b="1" smtClean="0">
                <a:solidFill>
                  <a:schemeClr val="tx2"/>
                </a:solidFill>
              </a:rPr>
              <a:t>Recur of civil war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4" y="90872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smtClean="0">
                <a:solidFill>
                  <a:schemeClr val="bg1"/>
                </a:solidFill>
              </a:rPr>
              <a:t>POSTWAR PEACE </a:t>
            </a:r>
            <a:r>
              <a:rPr lang="cs-CZ" sz="2800" smtClean="0">
                <a:solidFill>
                  <a:schemeClr val="bg1"/>
                </a:solidFill>
              </a:rPr>
              <a:t>or </a:t>
            </a:r>
            <a:r>
              <a:rPr lang="cs-CZ" sz="2800" b="1" smtClean="0">
                <a:solidFill>
                  <a:schemeClr val="bg1"/>
                </a:solidFill>
              </a:rPr>
              <a:t>CONFLICT TRAP?</a:t>
            </a:r>
            <a:endParaRPr lang="cs-CZ" sz="2800" b="1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1628800"/>
            <a:ext cx="8424936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fights aggravate factors </a:t>
            </a:r>
            <a:r>
              <a:rPr lang="cs-CZ" sz="2800"/>
              <a:t>that </a:t>
            </a:r>
            <a:r>
              <a:rPr lang="cs-CZ" sz="2800" smtClean="0"/>
              <a:t>encouraged the first war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b="1"/>
              <a:t>i</a:t>
            </a:r>
            <a:r>
              <a:rPr lang="en-GB" sz="2800" b="1"/>
              <a:t>nformation</a:t>
            </a:r>
            <a:r>
              <a:rPr lang="cs-CZ" sz="2800" b="1"/>
              <a:t>al</a:t>
            </a:r>
            <a:r>
              <a:rPr lang="en-GB" sz="2800" b="1"/>
              <a:t> problems</a:t>
            </a:r>
            <a:endParaRPr lang="cs-CZ" sz="2800" b="1"/>
          </a:p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depends on information received in </a:t>
            </a:r>
            <a:r>
              <a:rPr lang="cs-CZ" sz="2800"/>
              <a:t>the first </a:t>
            </a:r>
            <a:r>
              <a:rPr lang="cs-CZ" sz="2800" smtClean="0"/>
              <a:t>war</a:t>
            </a:r>
          </a:p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short wars = less </a:t>
            </a:r>
            <a:r>
              <a:rPr lang="cs-CZ" sz="2800"/>
              <a:t>information </a:t>
            </a:r>
            <a:endParaRPr lang="cs-CZ" sz="2800" smtClean="0"/>
          </a:p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decisive </a:t>
            </a:r>
            <a:r>
              <a:rPr lang="cs-CZ" sz="2800"/>
              <a:t>military </a:t>
            </a:r>
            <a:r>
              <a:rPr lang="cs-CZ" sz="2800" smtClean="0"/>
              <a:t>victories = more </a:t>
            </a:r>
            <a:r>
              <a:rPr lang="cs-CZ" sz="2800"/>
              <a:t>information </a:t>
            </a:r>
            <a:endParaRPr lang="cs-CZ" sz="2800" smtClean="0"/>
          </a:p>
          <a:p>
            <a:r>
              <a:rPr lang="cs-CZ" sz="2800" smtClean="0">
                <a:solidFill>
                  <a:schemeClr val="bg2">
                    <a:lumMod val="25000"/>
                  </a:schemeClr>
                </a:solidFill>
              </a:rPr>
              <a:t>B. Walter: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 „Looking 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at all civil wars between 1945 and 1993,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Licklider (1995) finds that 50% of negotiated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settlements broke down into renewed war, in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i="1" smtClean="0">
                <a:solidFill>
                  <a:schemeClr val="bg2">
                    <a:lumMod val="25000"/>
                  </a:schemeClr>
                </a:solidFill>
              </a:rPr>
              <a:t>contrast to only 15% of decisive military victories.</a:t>
            </a:r>
            <a:r>
              <a:rPr lang="cs-CZ" sz="2800" i="1" smtClean="0">
                <a:solidFill>
                  <a:schemeClr val="bg2">
                    <a:lumMod val="25000"/>
                  </a:schemeClr>
                </a:solidFill>
              </a:rPr>
              <a:t>“</a:t>
            </a:r>
          </a:p>
          <a:p>
            <a:pPr marL="342900" lvl="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smtClean="0"/>
              <a:t>importance of  clear balance of power</a:t>
            </a:r>
            <a:br>
              <a:rPr lang="cs-CZ" sz="2800" smtClean="0"/>
            </a:br>
            <a:endParaRPr kumimoji="0" lang="cs-CZ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690</Words>
  <Application>Microsoft Office PowerPoint</Application>
  <PresentationFormat>Předvádění na obrazovce (4:3)</PresentationFormat>
  <Paragraphs>137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Barbara Walter: Bargaining failures and civil war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Barbara Walter: Bargaining failures and civil war</dc:title>
  <dc:creator>Ibm</dc:creator>
  <cp:lastModifiedBy>Ibm</cp:lastModifiedBy>
  <cp:revision>62</cp:revision>
  <dcterms:created xsi:type="dcterms:W3CDTF">2016-03-05T15:56:36Z</dcterms:created>
  <dcterms:modified xsi:type="dcterms:W3CDTF">2016-03-07T05:52:51Z</dcterms:modified>
</cp:coreProperties>
</file>