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7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77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0411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724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6453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497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22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6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3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23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59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15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10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61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29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16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D2684-BE94-449E-B028-7B2F2469B0BC}" type="datetimeFigureOut">
              <a:rPr lang="ru-RU" smtClean="0"/>
              <a:t>вс 01.05.16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ECBF8F-FE74-4A6C-B038-85925757FF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99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9241" y="982640"/>
            <a:ext cx="9103057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3200" b="1" dirty="0" smtClean="0">
                <a:latin typeface="Georgia" panose="02040502050405020303" pitchFamily="18" charset="0"/>
              </a:rPr>
              <a:t>«</a:t>
            </a:r>
            <a:r>
              <a:rPr lang="en-US" sz="3200" b="1" dirty="0" smtClean="0">
                <a:latin typeface="Georgia" panose="02040502050405020303" pitchFamily="18" charset="0"/>
              </a:rPr>
              <a:t>Copying and Learning from Outsiders?</a:t>
            </a:r>
            <a:br>
              <a:rPr lang="en-US" sz="3200" b="1" dirty="0" smtClean="0">
                <a:latin typeface="Georgia" panose="02040502050405020303" pitchFamily="18" charset="0"/>
              </a:rPr>
            </a:br>
            <a:r>
              <a:rPr lang="en-US" sz="3200" b="1" dirty="0" smtClean="0">
                <a:latin typeface="Georgia" panose="02040502050405020303" pitchFamily="18" charset="0"/>
              </a:rPr>
              <a:t>Assessing Diffusion from Transnational Insurgents in the Chechen Wars</a:t>
            </a:r>
            <a:r>
              <a:rPr lang="uk-UA" sz="3200" b="1" dirty="0" smtClean="0">
                <a:latin typeface="Georgia" panose="02040502050405020303" pitchFamily="18" charset="0"/>
              </a:rPr>
              <a:t>»</a:t>
            </a:r>
            <a:endParaRPr lang="en-US" sz="3200" b="1" dirty="0" smtClean="0">
              <a:latin typeface="Georgia" panose="020405020504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latin typeface="Georgia" panose="02040502050405020303" pitchFamily="18" charset="0"/>
              </a:rPr>
              <a:t>by</a:t>
            </a:r>
            <a:br>
              <a:rPr lang="en-US" sz="3200" b="1" dirty="0" smtClean="0">
                <a:latin typeface="Georgia" panose="02040502050405020303" pitchFamily="18" charset="0"/>
              </a:rPr>
            </a:br>
            <a:r>
              <a:rPr lang="en-US" sz="3200" b="1" dirty="0" smtClean="0">
                <a:latin typeface="Georgia" panose="02040502050405020303" pitchFamily="18" charset="0"/>
              </a:rPr>
              <a:t>Kristin M. Bakke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137779" y="5468370"/>
            <a:ext cx="4268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000" b="1" dirty="0" smtClean="0">
                <a:latin typeface="Georgia" panose="02040502050405020303" pitchFamily="18" charset="0"/>
              </a:rPr>
              <a:t>MVZ489</a:t>
            </a:r>
          </a:p>
          <a:p>
            <a:pPr algn="ctr"/>
            <a:r>
              <a:rPr lang="fi-FI" sz="2000" b="1" dirty="0" smtClean="0">
                <a:latin typeface="Georgia" panose="02040502050405020303" pitchFamily="18" charset="0"/>
              </a:rPr>
              <a:t>Anna Kosenko </a:t>
            </a:r>
            <a:endParaRPr lang="uk-UA" sz="2000" b="1" dirty="0" smtClean="0">
              <a:latin typeface="Georgia" panose="02040502050405020303" pitchFamily="18" charset="0"/>
            </a:endParaRPr>
          </a:p>
          <a:p>
            <a:pPr algn="ctr"/>
            <a:r>
              <a:rPr lang="fi-FI" sz="2000" b="1" dirty="0" smtClean="0">
                <a:latin typeface="Georgia" panose="02040502050405020303" pitchFamily="18" charset="0"/>
              </a:rPr>
              <a:t>UČO: </a:t>
            </a:r>
            <a:r>
              <a:rPr lang="uk-UA" sz="2000" b="1" dirty="0" smtClean="0">
                <a:latin typeface="Georgia" panose="02040502050405020303" pitchFamily="18" charset="0"/>
              </a:rPr>
              <a:t>454888</a:t>
            </a:r>
            <a:endParaRPr lang="fi-FI" sz="2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58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8424" y="313899"/>
            <a:ext cx="8488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Transnational Insurgents in the Chechen Wars </a:t>
            </a:r>
            <a:r>
              <a:rPr lang="en-US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II</a:t>
            </a:r>
            <a:endParaRPr lang="en-US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2388" y="955342"/>
            <a:ext cx="5950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Georgia" panose="02040502050405020303" pitchFamily="18" charset="0"/>
              </a:rPr>
              <a:t>Who they are?</a:t>
            </a:r>
            <a:endParaRPr lang="ru-RU" sz="2400" b="1" u="sng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9434" y="1596785"/>
            <a:ext cx="30298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Georgia" panose="02040502050405020303" pitchFamily="18" charset="0"/>
              </a:rPr>
              <a:t>-</a:t>
            </a:r>
            <a:r>
              <a:rPr lang="en-US" sz="2000" u="sng" dirty="0" smtClean="0">
                <a:latin typeface="Georgia" panose="02040502050405020303" pitchFamily="18" charset="0"/>
              </a:rPr>
              <a:t>Emir Ibn Al-</a:t>
            </a:r>
            <a:r>
              <a:rPr lang="en-US" sz="2000" u="sng" dirty="0" err="1" smtClean="0">
                <a:latin typeface="Georgia" panose="02040502050405020303" pitchFamily="18" charset="0"/>
              </a:rPr>
              <a:t>Khattab</a:t>
            </a:r>
            <a:r>
              <a:rPr lang="ru-RU" sz="2000" u="sng" dirty="0" smtClean="0">
                <a:latin typeface="Georgia" panose="02040502050405020303" pitchFamily="18" charset="0"/>
              </a:rPr>
              <a:t>  </a:t>
            </a:r>
            <a:r>
              <a:rPr lang="ru-RU" sz="2000" dirty="0" smtClean="0">
                <a:latin typeface="Georgia" panose="02040502050405020303" pitchFamily="18" charset="0"/>
              </a:rPr>
              <a:t>(</a:t>
            </a:r>
            <a:r>
              <a:rPr lang="en-US" sz="2000" dirty="0" smtClean="0">
                <a:latin typeface="Georgia" panose="02040502050405020303" pitchFamily="18" charset="0"/>
              </a:rPr>
              <a:t>Saudi Arabia</a:t>
            </a:r>
            <a:r>
              <a:rPr lang="ru-RU" sz="2000" dirty="0" smtClean="0">
                <a:latin typeface="Georgia" panose="02040502050405020303" pitchFamily="18" charset="0"/>
              </a:rPr>
              <a:t>) +  </a:t>
            </a:r>
            <a:r>
              <a:rPr lang="en-US" sz="2000" dirty="0" smtClean="0">
                <a:latin typeface="Georgia" panose="02040502050405020303" pitchFamily="18" charset="0"/>
              </a:rPr>
              <a:t>unit of eight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en-US" sz="2000" dirty="0" smtClean="0">
                <a:latin typeface="Georgia" panose="02040502050405020303" pitchFamily="18" charset="0"/>
              </a:rPr>
              <a:t>Afghan-Arab fighters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Georgia" panose="02040502050405020303" pitchFamily="18" charset="0"/>
              </a:rPr>
              <a:t>-</a:t>
            </a:r>
            <a:r>
              <a:rPr lang="en-US" sz="2000" u="sng" dirty="0">
                <a:latin typeface="Georgia" panose="02040502050405020303" pitchFamily="18" charset="0"/>
              </a:rPr>
              <a:t>Sheikh Ali </a:t>
            </a:r>
            <a:r>
              <a:rPr lang="en-US" sz="2000" u="sng" dirty="0" err="1">
                <a:latin typeface="Georgia" panose="02040502050405020303" pitchFamily="18" charset="0"/>
              </a:rPr>
              <a:t>Fathi</a:t>
            </a:r>
            <a:r>
              <a:rPr lang="en-US" sz="2000" u="sng" dirty="0">
                <a:latin typeface="Georgia" panose="02040502050405020303" pitchFamily="18" charset="0"/>
              </a:rPr>
              <a:t> </a:t>
            </a:r>
            <a:r>
              <a:rPr lang="en-US" sz="2000" u="sng" dirty="0" smtClean="0">
                <a:latin typeface="Georgia" panose="02040502050405020303" pitchFamily="18" charset="0"/>
              </a:rPr>
              <a:t>           al-</a:t>
            </a:r>
            <a:r>
              <a:rPr lang="en-US" sz="2000" u="sng" dirty="0" err="1" smtClean="0">
                <a:latin typeface="Georgia" panose="02040502050405020303" pitchFamily="18" charset="0"/>
              </a:rPr>
              <a:t>Shishani</a:t>
            </a:r>
            <a:r>
              <a:rPr lang="ru-RU" sz="2000" u="sng" dirty="0" smtClean="0">
                <a:latin typeface="Georgia" panose="02040502050405020303" pitchFamily="18" charset="0"/>
              </a:rPr>
              <a:t> </a:t>
            </a:r>
            <a:r>
              <a:rPr lang="en-US" sz="2000" u="sng" dirty="0" smtClean="0">
                <a:latin typeface="Georgia" panose="02040502050405020303" pitchFamily="18" charset="0"/>
              </a:rPr>
              <a:t>(</a:t>
            </a:r>
            <a:r>
              <a:rPr lang="en-US" sz="2000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broker</a:t>
            </a:r>
            <a:r>
              <a:rPr lang="en-US" sz="2000" u="sng" dirty="0" smtClean="0">
                <a:latin typeface="Georgia" panose="02040502050405020303" pitchFamily="18" charset="0"/>
              </a:rPr>
              <a:t>)</a:t>
            </a:r>
            <a:r>
              <a:rPr lang="ru-RU" sz="2000" u="sng" dirty="0" smtClean="0"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Georgia" panose="02040502050405020303" pitchFamily="18" charset="0"/>
              </a:rPr>
              <a:t>-</a:t>
            </a:r>
            <a:r>
              <a:rPr lang="en-US" sz="2000" dirty="0" smtClean="0">
                <a:latin typeface="Georgia" panose="02040502050405020303" pitchFamily="18" charset="0"/>
              </a:rPr>
              <a:t>Arabs </a:t>
            </a:r>
            <a:r>
              <a:rPr lang="en-US" sz="2000" dirty="0">
                <a:latin typeface="Georgia" panose="02040502050405020303" pitchFamily="18" charset="0"/>
              </a:rPr>
              <a:t>from the </a:t>
            </a:r>
            <a:r>
              <a:rPr lang="en-US" sz="2000" dirty="0" smtClean="0">
                <a:latin typeface="Georgia" panose="02040502050405020303" pitchFamily="18" charset="0"/>
              </a:rPr>
              <a:t>Middle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en-US" sz="2000" dirty="0" smtClean="0">
                <a:latin typeface="Georgia" panose="02040502050405020303" pitchFamily="18" charset="0"/>
              </a:rPr>
              <a:t>East</a:t>
            </a:r>
            <a:r>
              <a:rPr lang="en-US" sz="2000" dirty="0">
                <a:latin typeface="Georgia" panose="02040502050405020303" pitchFamily="18" charset="0"/>
              </a:rPr>
              <a:t>, </a:t>
            </a:r>
            <a:r>
              <a:rPr lang="en-US" sz="2000" dirty="0" smtClean="0">
                <a:latin typeface="Georgia" panose="02040502050405020303" pitchFamily="18" charset="0"/>
              </a:rPr>
              <a:t>North </a:t>
            </a:r>
            <a:r>
              <a:rPr lang="en-US" sz="2000" dirty="0">
                <a:latin typeface="Georgia" panose="02040502050405020303" pitchFamily="18" charset="0"/>
              </a:rPr>
              <a:t>Africa, Turkey, </a:t>
            </a:r>
            <a:r>
              <a:rPr lang="en-US" sz="2000" dirty="0" smtClean="0">
                <a:latin typeface="Georgia" panose="02040502050405020303" pitchFamily="18" charset="0"/>
              </a:rPr>
              <a:t>Pakistan </a:t>
            </a:r>
            <a:r>
              <a:rPr lang="en-US" sz="2000" dirty="0">
                <a:latin typeface="Georgia" panose="02040502050405020303" pitchFamily="18" charset="0"/>
              </a:rPr>
              <a:t>and </a:t>
            </a:r>
            <a:r>
              <a:rPr lang="en-US" sz="2000" dirty="0" smtClean="0">
                <a:latin typeface="Georgia" panose="02040502050405020303" pitchFamily="18" charset="0"/>
              </a:rPr>
              <a:t>from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en-US" sz="2000" dirty="0" smtClean="0">
                <a:latin typeface="Georgia" panose="02040502050405020303" pitchFamily="18" charset="0"/>
              </a:rPr>
              <a:t>Central Asia</a:t>
            </a:r>
            <a:r>
              <a:rPr lang="ru-RU" sz="2000" dirty="0" smtClean="0">
                <a:latin typeface="Georgia" panose="02040502050405020303" pitchFamily="18" charset="0"/>
              </a:rPr>
              <a:t>.</a:t>
            </a:r>
            <a:endParaRPr lang="en-US" sz="2000" dirty="0"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u="sng" dirty="0">
              <a:latin typeface="Georgia" panose="02040502050405020303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882185" y="955343"/>
            <a:ext cx="5240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latin typeface="Georgia" panose="02040502050405020303" pitchFamily="18" charset="0"/>
              </a:rPr>
              <a:t>What they </a:t>
            </a:r>
            <a:r>
              <a:rPr lang="en-US" sz="2400" b="1" u="sng" dirty="0" smtClean="0">
                <a:latin typeface="Georgia" panose="02040502050405020303" pitchFamily="18" charset="0"/>
              </a:rPr>
              <a:t>brought</a:t>
            </a:r>
            <a:r>
              <a:rPr lang="ru-RU" sz="2400" b="1" u="sng" dirty="0" smtClean="0">
                <a:latin typeface="Georgia" panose="02040502050405020303" pitchFamily="18" charset="0"/>
              </a:rPr>
              <a:t>?</a:t>
            </a:r>
            <a:endParaRPr lang="ru-RU" sz="2400" b="1" u="sng" dirty="0"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36024" y="1842280"/>
            <a:ext cx="65986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000" dirty="0" smtClean="0">
                <a:latin typeface="Georgia" panose="02040502050405020303" pitchFamily="18" charset="0"/>
              </a:rPr>
              <a:t>tactical </a:t>
            </a:r>
            <a:r>
              <a:rPr lang="en-US" sz="2000" dirty="0">
                <a:latin typeface="Georgia" panose="02040502050405020303" pitchFamily="18" charset="0"/>
              </a:rPr>
              <a:t>innovations=suicide </a:t>
            </a:r>
            <a:r>
              <a:rPr lang="en-US" sz="2000" dirty="0" smtClean="0">
                <a:latin typeface="Georgia" panose="02040502050405020303" pitchFamily="18" charset="0"/>
              </a:rPr>
              <a:t>terrorism + kidnapping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000" dirty="0" smtClean="0">
                <a:latin typeface="Georgia" panose="02040502050405020303" pitchFamily="18" charset="0"/>
              </a:rPr>
              <a:t>substantial funding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  <a:endParaRPr lang="en-US" sz="2000" dirty="0" smtClean="0">
              <a:latin typeface="Georgia" panose="02040502050405020303" pitchFamily="18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000" dirty="0">
                <a:latin typeface="Georgia" panose="02040502050405020303" pitchFamily="18" charset="0"/>
              </a:rPr>
              <a:t>advanced weapons</a:t>
            </a:r>
            <a:endParaRPr lang="ru-RU" sz="2000" dirty="0" smtClean="0">
              <a:latin typeface="Georgia" panose="02040502050405020303" pitchFamily="18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000" dirty="0" smtClean="0">
                <a:latin typeface="Georgia" panose="02040502050405020303" pitchFamily="18" charset="0"/>
              </a:rPr>
              <a:t>propaganda=new ideology = </a:t>
            </a:r>
            <a:r>
              <a:rPr lang="en-US" sz="2000" dirty="0">
                <a:latin typeface="Georgia" panose="02040502050405020303" pitchFamily="18" charset="0"/>
              </a:rPr>
              <a:t>radical </a:t>
            </a:r>
            <a:r>
              <a:rPr lang="en-US" sz="2000" dirty="0" smtClean="0">
                <a:latin typeface="Georgia" panose="02040502050405020303" pitchFamily="18" charset="0"/>
              </a:rPr>
              <a:t>Islam=</a:t>
            </a:r>
            <a:r>
              <a:rPr lang="en-US" sz="2000" dirty="0" err="1" smtClean="0">
                <a:latin typeface="Georgia" panose="02040502050405020303" pitchFamily="18" charset="0"/>
              </a:rPr>
              <a:t>salafia+jihad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3657599" y="2579428"/>
            <a:ext cx="1282889" cy="518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5400000">
            <a:off x="4121622" y="4074279"/>
            <a:ext cx="1064527" cy="12282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653885" y="5606367"/>
            <a:ext cx="5813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Totall</a:t>
            </a:r>
            <a:r>
              <a:rPr lang="en-US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y new scales of the conflict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79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1314" y="313898"/>
            <a:ext cx="7697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Framing Effect in Chechen Wars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971499" y="1001931"/>
            <a:ext cx="3193576" cy="1869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4722125" y="3072514"/>
            <a:ext cx="1583140" cy="10099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104659" y="4238155"/>
            <a:ext cx="4503761" cy="2436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264925" y="1000709"/>
            <a:ext cx="24975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Georgia" panose="02040502050405020303" pitchFamily="18" charset="0"/>
              </a:rPr>
              <a:t>I war</a:t>
            </a:r>
          </a:p>
          <a:p>
            <a:pPr algn="ctr"/>
            <a:r>
              <a:rPr lang="en-US" sz="2400" dirty="0" smtClean="0">
                <a:latin typeface="Georgia" panose="02040502050405020303" pitchFamily="18" charset="0"/>
              </a:rPr>
              <a:t>Aim</a:t>
            </a:r>
            <a:r>
              <a:rPr lang="ru-RU" sz="2400" dirty="0" smtClean="0">
                <a:latin typeface="Georgia" panose="02040502050405020303" pitchFamily="18" charset="0"/>
              </a:rPr>
              <a:t>: </a:t>
            </a:r>
            <a:r>
              <a:rPr lang="en-US" sz="2400" dirty="0" smtClean="0">
                <a:latin typeface="Georgia" panose="02040502050405020303" pitchFamily="18" charset="0"/>
              </a:rPr>
              <a:t>self-determination</a:t>
            </a:r>
            <a:r>
              <a:rPr lang="ru-RU" sz="2400" dirty="0" smtClean="0">
                <a:latin typeface="Georgia" panose="02040502050405020303" pitchFamily="18" charset="0"/>
              </a:rPr>
              <a:t>, </a:t>
            </a:r>
            <a:r>
              <a:rPr lang="en-US" sz="2400" dirty="0" smtClean="0">
                <a:latin typeface="Georgia" panose="02040502050405020303" pitchFamily="18" charset="0"/>
              </a:rPr>
              <a:t>nationalism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887022" y="4595054"/>
            <a:ext cx="2900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Georgia" panose="02040502050405020303" pitchFamily="18" charset="0"/>
              </a:rPr>
              <a:t>II </a:t>
            </a:r>
            <a:r>
              <a:rPr lang="en-US" sz="2400" u="sng" dirty="0">
                <a:latin typeface="Georgia" panose="02040502050405020303" pitchFamily="18" charset="0"/>
              </a:rPr>
              <a:t>war</a:t>
            </a:r>
          </a:p>
          <a:p>
            <a:pPr algn="ctr"/>
            <a:r>
              <a:rPr lang="en-US" sz="2400" dirty="0" err="1" smtClean="0">
                <a:latin typeface="Georgia" panose="02040502050405020303" pitchFamily="18" charset="0"/>
              </a:rPr>
              <a:t>Aim:djihad</a:t>
            </a:r>
            <a:r>
              <a:rPr lang="en-US" sz="2400" dirty="0">
                <a:latin typeface="Georgia" panose="02040502050405020303" pitchFamily="18" charset="0"/>
              </a:rPr>
              <a:t>, establishment of an </a:t>
            </a:r>
            <a:r>
              <a:rPr lang="en-US" sz="2400" u="sng" dirty="0">
                <a:latin typeface="Georgia" panose="02040502050405020303" pitchFamily="18" charset="0"/>
              </a:rPr>
              <a:t>Islamic </a:t>
            </a:r>
            <a:r>
              <a:rPr lang="en-US" sz="2400" u="sng" dirty="0" smtClean="0">
                <a:latin typeface="Georgia" panose="02040502050405020303" pitchFamily="18" charset="0"/>
              </a:rPr>
              <a:t>emirate! </a:t>
            </a:r>
            <a:endParaRPr lang="ru-RU" sz="2400" u="sng" dirty="0">
              <a:latin typeface="Georgia" panose="02040502050405020303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36728" y="775563"/>
            <a:ext cx="3132161" cy="18721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0800000">
            <a:off x="7369787" y="843928"/>
            <a:ext cx="4121623" cy="2185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50460" y="1447420"/>
            <a:ext cx="2702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Georgia" panose="02040502050405020303" pitchFamily="18" charset="0"/>
              </a:rPr>
              <a:t>new resource base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957562"/>
            <a:ext cx="2872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Georgia" panose="02040502050405020303" pitchFamily="18" charset="0"/>
              </a:rPr>
              <a:t>transnational insurgents</a:t>
            </a:r>
            <a:endParaRPr lang="ru-RU" sz="1600" b="1" dirty="0">
              <a:latin typeface="Georgia" panose="02040502050405020303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06410" y="1029426"/>
            <a:ext cx="32481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Georgia" panose="02040502050405020303" pitchFamily="18" charset="0"/>
              </a:rPr>
              <a:t>transnational </a:t>
            </a:r>
            <a:r>
              <a:rPr lang="en-US" sz="1600" b="1" dirty="0">
                <a:latin typeface="Georgia" panose="02040502050405020303" pitchFamily="18" charset="0"/>
              </a:rPr>
              <a:t>insurgents</a:t>
            </a:r>
            <a:endParaRPr lang="ru-RU" sz="1600" b="1" dirty="0">
              <a:latin typeface="Georgia" panose="02040502050405020303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 rot="20025058">
            <a:off x="467210" y="3102218"/>
            <a:ext cx="3461527" cy="2016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 rot="20009937">
            <a:off x="-79958" y="3582506"/>
            <a:ext cx="3047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Georgia" panose="02040502050405020303" pitchFamily="18" charset="0"/>
              </a:rPr>
              <a:t>transnational insurgents</a:t>
            </a:r>
          </a:p>
        </p:txBody>
      </p:sp>
      <p:sp>
        <p:nvSpPr>
          <p:cNvPr id="25" name="TextBox 24"/>
          <p:cNvSpPr txBox="1"/>
          <p:nvPr/>
        </p:nvSpPr>
        <p:spPr>
          <a:xfrm rot="20075709">
            <a:off x="731294" y="3879857"/>
            <a:ext cx="2340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eorgia" panose="02040502050405020303" pitchFamily="18" charset="0"/>
              </a:rPr>
              <a:t>radical tactics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905453" y="1477004"/>
            <a:ext cx="42205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New inspiration to fight=</a:t>
            </a:r>
          </a:p>
          <a:p>
            <a:r>
              <a:rPr lang="en-US" sz="2400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Islamism=</a:t>
            </a:r>
            <a:r>
              <a:rPr lang="en-US" sz="2400" u="sng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salafija</a:t>
            </a:r>
            <a:r>
              <a:rPr lang="en-US" sz="2400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!</a:t>
            </a:r>
            <a:endParaRPr lang="ru-RU" sz="2400" u="sng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 rot="11874059">
            <a:off x="6875647" y="3047375"/>
            <a:ext cx="3461527" cy="2016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 rot="1077205">
            <a:off x="7229089" y="3849518"/>
            <a:ext cx="2988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Georgia" panose="02040502050405020303" pitchFamily="18" charset="0"/>
              </a:rPr>
              <a:t>training+emulation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1077389">
            <a:off x="8165437" y="3520023"/>
            <a:ext cx="3234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Georgia" panose="02040502050405020303" pitchFamily="18" charset="0"/>
              </a:rPr>
              <a:t>transnational insurgents</a:t>
            </a:r>
          </a:p>
        </p:txBody>
      </p:sp>
    </p:spTree>
    <p:extLst>
      <p:ext uri="{BB962C8B-B14F-4D97-AF65-F5344CB8AC3E}">
        <p14:creationId xmlns:p14="http://schemas.microsoft.com/office/powerpoint/2010/main" val="383097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2949" y="477671"/>
            <a:ext cx="6182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Conclusions</a:t>
            </a:r>
            <a:r>
              <a:rPr lang="ru-RU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:</a:t>
            </a:r>
            <a:endParaRPr lang="ru-RU" sz="28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895" y="1501253"/>
            <a:ext cx="48210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 </a:t>
            </a:r>
            <a:r>
              <a:rPr lang="en-US" sz="2400" b="1" dirty="0" smtClean="0">
                <a:latin typeface="Georgia" panose="02040502050405020303" pitchFamily="18" charset="0"/>
              </a:rPr>
              <a:t>transnational</a:t>
            </a:r>
            <a:r>
              <a:rPr lang="ru-RU" sz="2400" b="1" dirty="0" smtClean="0">
                <a:latin typeface="Georgia" panose="02040502050405020303" pitchFamily="18" charset="0"/>
              </a:rPr>
              <a:t> </a:t>
            </a:r>
            <a:r>
              <a:rPr lang="en-US" sz="2400" b="1" dirty="0" smtClean="0">
                <a:latin typeface="Georgia" panose="02040502050405020303" pitchFamily="18" charset="0"/>
              </a:rPr>
              <a:t>insurgents </a:t>
            </a:r>
            <a:r>
              <a:rPr lang="en-US" sz="2400" b="1" dirty="0">
                <a:latin typeface="Georgia" panose="02040502050405020303" pitchFamily="18" charset="0"/>
              </a:rPr>
              <a:t>can affect a domestic </a:t>
            </a:r>
            <a:r>
              <a:rPr lang="en-US" sz="2400" b="1" dirty="0" smtClean="0">
                <a:latin typeface="Georgia" panose="02040502050405020303" pitchFamily="18" charset="0"/>
              </a:rPr>
              <a:t>movement’s </a:t>
            </a:r>
            <a:r>
              <a:rPr lang="en-US" sz="2400" b="1" dirty="0">
                <a:latin typeface="Georgia" panose="02040502050405020303" pitchFamily="18" charset="0"/>
              </a:rPr>
              <a:t>framing of </a:t>
            </a:r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goals, tactical innovation</a:t>
            </a:r>
            <a:r>
              <a:rPr lang="en-US" sz="2400" b="1" dirty="0">
                <a:latin typeface="Georgia" panose="02040502050405020303" pitchFamily="18" charset="0"/>
              </a:rPr>
              <a:t>, </a:t>
            </a:r>
            <a:r>
              <a:rPr lang="en-US" sz="2400" b="1" dirty="0" smtClean="0">
                <a:latin typeface="Georgia" panose="02040502050405020303" pitchFamily="18" charset="0"/>
              </a:rPr>
              <a:t>and</a:t>
            </a:r>
            <a:r>
              <a:rPr lang="ru-RU" sz="2400" b="1" dirty="0" smtClean="0">
                <a:latin typeface="Georgia" panose="02040502050405020303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resource mobilization</a:t>
            </a:r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en-US" sz="2400" b="1" dirty="0">
                <a:latin typeface="Georgia" panose="02040502050405020303" pitchFamily="18" charset="0"/>
              </a:rPr>
              <a:t>through both </a:t>
            </a:r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relational</a:t>
            </a:r>
            <a:r>
              <a:rPr lang="en-US" sz="2400" b="1" dirty="0">
                <a:latin typeface="Georgia" panose="02040502050405020303" pitchFamily="18" charset="0"/>
              </a:rPr>
              <a:t> and </a:t>
            </a:r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mediated </a:t>
            </a:r>
            <a:r>
              <a:rPr lang="en-US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diffusion.</a:t>
            </a:r>
            <a:r>
              <a:rPr lang="en-US" sz="2400" b="1" dirty="0" smtClean="0">
                <a:latin typeface="Georgia" panose="02040502050405020303" pitchFamily="18" charset="0"/>
              </a:rPr>
              <a:t> 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651" y="1192350"/>
            <a:ext cx="6843349" cy="5440852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68451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1689" y="586853"/>
            <a:ext cx="5390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Critical reflection</a:t>
            </a:r>
            <a:endParaRPr lang="ru-RU" sz="28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898" y="1803711"/>
            <a:ext cx="439457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Georgia" panose="02040502050405020303" pitchFamily="18" charset="0"/>
              </a:rPr>
              <a:t>-</a:t>
            </a:r>
            <a:r>
              <a:rPr lang="en-US" sz="2000" dirty="0" smtClean="0">
                <a:latin typeface="Georgia" panose="02040502050405020303" pitchFamily="18" charset="0"/>
              </a:rPr>
              <a:t>sufficiently informative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Georgia" panose="02040502050405020303" pitchFamily="18" charset="0"/>
              </a:rPr>
              <a:t>-</a:t>
            </a:r>
            <a:r>
              <a:rPr lang="en-US" sz="2000" dirty="0" smtClean="0">
                <a:latin typeface="Georgia" panose="02040502050405020303" pitchFamily="18" charset="0"/>
              </a:rPr>
              <a:t>overall understandable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Georgia" panose="02040502050405020303" pitchFamily="18" charset="0"/>
              </a:rPr>
              <a:t>-</a:t>
            </a:r>
            <a:r>
              <a:rPr lang="en-US" sz="2000" dirty="0" smtClean="0">
                <a:latin typeface="Georgia" panose="02040502050405020303" pitchFamily="18" charset="0"/>
              </a:rPr>
              <a:t>meticulous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en-US" sz="2000" dirty="0" smtClean="0">
                <a:latin typeface="Georgia" panose="02040502050405020303" pitchFamily="18" charset="0"/>
              </a:rPr>
              <a:t>analysis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Georgia" panose="02040502050405020303" pitchFamily="18" charset="0"/>
              </a:rPr>
              <a:t>-</a:t>
            </a:r>
            <a:r>
              <a:rPr lang="en-US" sz="2000" dirty="0">
                <a:latin typeface="Georgia" panose="02040502050405020303" pitchFamily="18" charset="0"/>
              </a:rPr>
              <a:t>filled with statistical </a:t>
            </a:r>
            <a:r>
              <a:rPr lang="en-US" sz="2000" dirty="0" smtClean="0">
                <a:latin typeface="Georgia" panose="02040502050405020303" pitchFamily="18" charset="0"/>
              </a:rPr>
              <a:t>data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en-US" sz="2000" dirty="0" smtClean="0">
                <a:latin typeface="Georgia" panose="02040502050405020303" pitchFamily="18" charset="0"/>
              </a:rPr>
              <a:t>and  interviews.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6661" y="1034270"/>
            <a:ext cx="17196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 +</a:t>
            </a:r>
            <a:endParaRPr lang="ru-RU" sz="4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2650" y="909170"/>
            <a:ext cx="18015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-</a:t>
            </a:r>
            <a:endParaRPr lang="ru-RU" sz="4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13946" y="1824225"/>
            <a:ext cx="49268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2000" dirty="0" smtClean="0">
                <a:latin typeface="Georgia" panose="02040502050405020303" pitchFamily="18" charset="0"/>
              </a:rPr>
              <a:t>not clear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en-US" sz="2000" dirty="0" smtClean="0">
                <a:latin typeface="Georgia" panose="02040502050405020303" pitchFamily="18" charset="0"/>
              </a:rPr>
              <a:t>structure=difficult </a:t>
            </a:r>
            <a:r>
              <a:rPr lang="en-US" sz="2000" dirty="0">
                <a:latin typeface="Georgia" panose="02040502050405020303" pitchFamily="18" charset="0"/>
              </a:rPr>
              <a:t>to </a:t>
            </a:r>
            <a:r>
              <a:rPr lang="en-US" sz="2000" dirty="0" smtClean="0">
                <a:latin typeface="Georgia" panose="02040502050405020303" pitchFamily="18" charset="0"/>
              </a:rPr>
              <a:t>follow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2000" dirty="0" smtClean="0">
                <a:latin typeface="Georgia" panose="02040502050405020303" pitchFamily="18" charset="0"/>
              </a:rPr>
              <a:t>disrupted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en-US" sz="2000" dirty="0" smtClean="0">
                <a:latin typeface="Georgia" panose="02040502050405020303" pitchFamily="18" charset="0"/>
              </a:rPr>
              <a:t>presentation logic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2000" dirty="0">
                <a:latin typeface="Georgia" panose="02040502050405020303" pitchFamily="18" charset="0"/>
              </a:rPr>
              <a:t>frequent </a:t>
            </a:r>
            <a:r>
              <a:rPr lang="en-US" sz="2000" dirty="0" smtClean="0">
                <a:latin typeface="Georgia" panose="02040502050405020303" pitchFamily="18" charset="0"/>
              </a:rPr>
              <a:t>repeats.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2382" y="4015705"/>
            <a:ext cx="89392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No answers</a:t>
            </a:r>
            <a:r>
              <a:rPr lang="ru-RU" sz="20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?</a:t>
            </a:r>
            <a:endParaRPr lang="en-US" sz="2000" b="1" u="sng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Georgia" panose="02040502050405020303" pitchFamily="18" charset="0"/>
              </a:rPr>
              <a:t>1.</a:t>
            </a:r>
            <a:r>
              <a:rPr lang="en-US" sz="2000" dirty="0" smtClean="0">
                <a:latin typeface="Georgia" panose="02040502050405020303" pitchFamily="18" charset="0"/>
              </a:rPr>
              <a:t>At </a:t>
            </a:r>
            <a:r>
              <a:rPr lang="en-US" sz="2000" dirty="0">
                <a:latin typeface="Georgia" panose="02040502050405020303" pitchFamily="18" charset="0"/>
              </a:rPr>
              <a:t>what stage of the war </a:t>
            </a:r>
            <a:r>
              <a:rPr lang="en-US" sz="2000" dirty="0" smtClean="0">
                <a:latin typeface="Georgia" panose="02040502050405020303" pitchFamily="18" charset="0"/>
              </a:rPr>
              <a:t>does the </a:t>
            </a:r>
            <a:r>
              <a:rPr lang="en-US" sz="2000" dirty="0">
                <a:latin typeface="Georgia" panose="02040502050405020303" pitchFamily="18" charset="0"/>
              </a:rPr>
              <a:t>diffusion of transnational </a:t>
            </a:r>
            <a:r>
              <a:rPr lang="en-US" sz="2000" dirty="0" smtClean="0">
                <a:latin typeface="Georgia" panose="02040502050405020303" pitchFamily="18" charset="0"/>
              </a:rPr>
              <a:t>insurgents</a:t>
            </a:r>
            <a:r>
              <a:rPr lang="uk-UA" sz="2000" dirty="0" smtClean="0">
                <a:latin typeface="Georgia" panose="02040502050405020303" pitchFamily="18" charset="0"/>
              </a:rPr>
              <a:t> </a:t>
            </a:r>
            <a:r>
              <a:rPr lang="cs-CZ" sz="2000" dirty="0" smtClean="0">
                <a:latin typeface="Georgia" panose="02040502050405020303" pitchFamily="18" charset="0"/>
              </a:rPr>
              <a:t>happen</a:t>
            </a:r>
            <a:r>
              <a:rPr lang="ru-RU" sz="2000" dirty="0" smtClean="0">
                <a:latin typeface="Georgia" panose="02040502050405020303" pitchFamily="18" charset="0"/>
              </a:rPr>
              <a:t>?</a:t>
            </a:r>
            <a:endParaRPr lang="ru-RU" sz="2000" dirty="0" smtClean="0"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Georgia" panose="02040502050405020303" pitchFamily="18" charset="0"/>
              </a:rPr>
              <a:t>2.</a:t>
            </a:r>
            <a:r>
              <a:rPr lang="en-US" sz="2000" dirty="0" smtClean="0">
                <a:latin typeface="Georgia" panose="02040502050405020303" pitchFamily="18" charset="0"/>
              </a:rPr>
              <a:t>What </a:t>
            </a:r>
            <a:r>
              <a:rPr lang="en-US" sz="2000" dirty="0">
                <a:latin typeface="Georgia" panose="02040502050405020303" pitchFamily="18" charset="0"/>
              </a:rPr>
              <a:t>is the motivation for transnational </a:t>
            </a:r>
            <a:r>
              <a:rPr lang="en-US" sz="2000" dirty="0" smtClean="0">
                <a:latin typeface="Georgia" panose="02040502050405020303" pitchFamily="18" charset="0"/>
              </a:rPr>
              <a:t>insurgents</a:t>
            </a:r>
            <a:r>
              <a:rPr lang="ru-RU" sz="2000" dirty="0" smtClean="0">
                <a:latin typeface="Georgia" panose="02040502050405020303" pitchFamily="18" charset="0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Georgia" panose="02040502050405020303" pitchFamily="18" charset="0"/>
              </a:rPr>
              <a:t>3.</a:t>
            </a:r>
            <a:r>
              <a:rPr lang="en-US" sz="2000" dirty="0" smtClean="0">
                <a:latin typeface="Georgia" panose="02040502050405020303" pitchFamily="18" charset="0"/>
              </a:rPr>
              <a:t>Why does </a:t>
            </a:r>
            <a:r>
              <a:rPr lang="en-US" sz="2000" dirty="0">
                <a:latin typeface="Georgia" panose="02040502050405020303" pitchFamily="18" charset="0"/>
              </a:rPr>
              <a:t>the legitimate authority of the state </a:t>
            </a:r>
            <a:r>
              <a:rPr lang="en-US" sz="2000" dirty="0" smtClean="0">
                <a:latin typeface="Georgia" panose="02040502050405020303" pitchFamily="18" charset="0"/>
              </a:rPr>
              <a:t>let this diffusion happen? 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6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4777" y="2060812"/>
            <a:ext cx="8898340" cy="243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dirty="0">
                <a:solidFill>
                  <a:srgbClr val="002060"/>
                </a:solidFill>
                <a:latin typeface="Georgia" panose="02040502050405020303" pitchFamily="18" charset="0"/>
              </a:rPr>
              <a:t>Thank you for </a:t>
            </a:r>
            <a:r>
              <a:rPr lang="en-US" sz="5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attention</a:t>
            </a:r>
            <a:r>
              <a:rPr lang="ru-RU" sz="5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!</a:t>
            </a:r>
          </a:p>
          <a:p>
            <a:pPr algn="ctr">
              <a:lnSpc>
                <a:spcPct val="150000"/>
              </a:lnSpc>
            </a:pPr>
            <a:r>
              <a:rPr lang="en-US" sz="5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Questions?</a:t>
            </a:r>
            <a:endParaRPr lang="ru-RU" sz="54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36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8738" y="350014"/>
            <a:ext cx="82023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u="sng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Introdaction</a:t>
            </a:r>
            <a:r>
              <a:rPr lang="en-US" sz="32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 I</a:t>
            </a:r>
          </a:p>
          <a:p>
            <a:pPr>
              <a:lnSpc>
                <a:spcPct val="150000"/>
              </a:lnSpc>
            </a:pPr>
            <a:r>
              <a:rPr lang="en-US" sz="24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Aim</a:t>
            </a:r>
            <a:r>
              <a:rPr lang="ru-RU" sz="2400" dirty="0" smtClean="0">
                <a:latin typeface="Georgia" panose="02040502050405020303" pitchFamily="18" charset="0"/>
              </a:rPr>
              <a:t>: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en-US" sz="2000" dirty="0" smtClean="0">
                <a:latin typeface="Georgia" panose="02040502050405020303" pitchFamily="18" charset="0"/>
              </a:rPr>
              <a:t>to research </a:t>
            </a:r>
            <a:r>
              <a:rPr lang="en-US" sz="20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diffusion mechanisms</a:t>
            </a:r>
            <a:r>
              <a:rPr lang="en-US" sz="2000" dirty="0" smtClean="0">
                <a:latin typeface="Georgia" panose="02040502050405020303" pitchFamily="18" charset="0"/>
              </a:rPr>
              <a:t> through which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transnational insurgents </a:t>
            </a:r>
            <a:r>
              <a:rPr lang="en-US" sz="2000" dirty="0" smtClean="0">
                <a:latin typeface="Georgia" panose="02040502050405020303" pitchFamily="18" charset="0"/>
              </a:rPr>
              <a:t>affect domestic challengers to the state</a:t>
            </a:r>
            <a:r>
              <a:rPr lang="ru-RU" sz="2000" dirty="0" smtClean="0">
                <a:latin typeface="Georgia" panose="02040502050405020303" pitchFamily="18" charset="0"/>
              </a:rPr>
              <a:t>,</a:t>
            </a:r>
            <a:r>
              <a:rPr lang="en-US" sz="2000" dirty="0" smtClean="0">
                <a:latin typeface="Georgia" panose="02040502050405020303" pitchFamily="18" charset="0"/>
              </a:rPr>
              <a:t> based on empirical analysis of the </a:t>
            </a:r>
            <a:r>
              <a:rPr lang="en-US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Chechen wars.</a:t>
            </a:r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8737" y="2988469"/>
            <a:ext cx="820230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Areas of interest</a:t>
            </a:r>
            <a:r>
              <a:rPr lang="uk-UA" sz="24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: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2000" dirty="0" smtClean="0">
                <a:latin typeface="Georgia" panose="02040502050405020303" pitchFamily="18" charset="0"/>
              </a:rPr>
              <a:t>intrastate conflicts</a:t>
            </a:r>
            <a:r>
              <a:rPr lang="uk-UA" sz="2000" dirty="0" smtClean="0">
                <a:latin typeface="Georgia" panose="02040502050405020303" pitchFamily="18" charset="0"/>
              </a:rPr>
              <a:t> (</a:t>
            </a:r>
            <a:r>
              <a:rPr lang="en-US" sz="2000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Chechen war model</a:t>
            </a:r>
            <a:r>
              <a:rPr lang="uk-UA" sz="2000" dirty="0" smtClean="0">
                <a:latin typeface="Georgia" panose="02040502050405020303" pitchFamily="18" charset="0"/>
              </a:rPr>
              <a:t>)</a:t>
            </a:r>
            <a:endParaRPr lang="en-US" sz="2000" dirty="0" smtClean="0">
              <a:latin typeface="Georgia" panose="02040502050405020303" pitchFamily="18" charset="0"/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2000" dirty="0" smtClean="0">
                <a:latin typeface="Georgia" panose="02040502050405020303" pitchFamily="18" charset="0"/>
              </a:rPr>
              <a:t>social movements</a:t>
            </a:r>
            <a:endParaRPr lang="uk-UA" sz="2000" dirty="0" smtClean="0">
              <a:latin typeface="Georgia" panose="02040502050405020303" pitchFamily="18" charset="0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000" dirty="0" smtClean="0">
                <a:latin typeface="Georgia" panose="02040502050405020303" pitchFamily="18" charset="0"/>
              </a:rPr>
              <a:t>transnationalism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000" dirty="0" smtClean="0">
                <a:latin typeface="Georgia" panose="02040502050405020303" pitchFamily="18" charset="0"/>
              </a:rPr>
              <a:t>correlation between domestic and transnational insurgents.</a:t>
            </a:r>
          </a:p>
          <a:p>
            <a:pPr>
              <a:lnSpc>
                <a:spcPct val="150000"/>
              </a:lnSpc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6090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9434" y="312182"/>
            <a:ext cx="58548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Introdaction</a:t>
            </a:r>
            <a:r>
              <a:rPr lang="en-US" sz="32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 II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4844" y="1073849"/>
            <a:ext cx="1084996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Hypothesis I:</a:t>
            </a:r>
          </a:p>
          <a:p>
            <a:pPr algn="just"/>
            <a:endParaRPr lang="en-US" sz="2400" b="1" u="sng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 -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transnational and domestic non-state actors can equally influence the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intrastate conflict.</a:t>
            </a:r>
          </a:p>
          <a:p>
            <a:pPr algn="just"/>
            <a:endParaRPr lang="en-US" sz="2000" b="1" u="sng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just"/>
            <a:r>
              <a:rPr lang="en-US" sz="20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Hypothesis II:</a:t>
            </a:r>
          </a:p>
          <a:p>
            <a:pPr algn="just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</a:endParaRPr>
          </a:p>
          <a:p>
            <a:pPr algn="just"/>
            <a:r>
              <a:rPr lang="en-US" i="1" dirty="0" smtClean="0">
                <a:latin typeface="Georgia" panose="02040502050405020303" pitchFamily="18" charset="0"/>
              </a:rPr>
              <a:t>-</a:t>
            </a:r>
            <a:r>
              <a:rPr lang="en-US" sz="2000" i="1" dirty="0" smtClean="0">
                <a:latin typeface="Georgia" panose="02040502050405020303" pitchFamily="18" charset="0"/>
              </a:rPr>
              <a:t>participation of transnational insurgents in an intrastate conflict  can radically change not only the process, but also the main goal of this conflict.</a:t>
            </a:r>
            <a:endParaRPr lang="en-US" sz="2000" i="1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7422" y="3763667"/>
            <a:ext cx="114368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Literature</a:t>
            </a:r>
            <a:r>
              <a:rPr lang="cs-CZ" sz="24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sz="24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= </a:t>
            </a:r>
            <a:r>
              <a:rPr lang="en-US" sz="24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research base</a:t>
            </a:r>
            <a:r>
              <a:rPr lang="ru-RU" sz="24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-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Nye,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Joesph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 S., and Robert O.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Keohane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 “Transnational Relations and World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Politics:An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 Introduction.”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-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Malet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, David “The More Irregular the Service’: Transnational Identity Communities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and the Foreign Fighter.”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-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Risse-Kappen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, Thomas. 1995. “Bringing Transnational Relations Back In: Introduction.”</a:t>
            </a:r>
            <a:endParaRPr lang="ru-RU" sz="2400" u="sng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41947" y="168153"/>
            <a:ext cx="9307773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Transnational insurgents, who they are</a:t>
            </a:r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They are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«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non-state actors that for either rational or material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reasons opt to participate in an intrastate conflict outside their own home country, siding with the challenger to the state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»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 (</a:t>
            </a:r>
            <a:r>
              <a:rPr lang="en-US" dirty="0" smtClean="0">
                <a:solidFill>
                  <a:srgbClr val="002060"/>
                </a:solidFill>
                <a:latin typeface="Georgia" panose="02040502050405020303" pitchFamily="18" charset="0"/>
              </a:rPr>
              <a:t>David </a:t>
            </a:r>
            <a:r>
              <a:rPr lang="en-US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Malet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).</a:t>
            </a:r>
          </a:p>
          <a:p>
            <a:pPr algn="ctr">
              <a:lnSpc>
                <a:spcPct val="150000"/>
              </a:lnSpc>
            </a:pPr>
            <a:r>
              <a:rPr lang="en-US" sz="2000" u="sng" dirty="0" smtClean="0">
                <a:solidFill>
                  <a:srgbClr val="00206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Interaction Formula</a:t>
            </a:r>
            <a:r>
              <a:rPr lang="en-US" dirty="0" smtClean="0">
                <a:latin typeface="Georgia" panose="02040502050405020303" pitchFamily="18" charset="0"/>
              </a:rPr>
              <a:t/>
            </a:r>
            <a:br>
              <a:rPr lang="en-US" dirty="0" smtClean="0">
                <a:latin typeface="Georgia" panose="02040502050405020303" pitchFamily="18" charset="0"/>
              </a:rPr>
            </a:br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unfavorable balance of power</a:t>
            </a:r>
            <a:r>
              <a:rPr lang="ru-RU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 + </a:t>
            </a:r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 fragmented domestic </a:t>
            </a:r>
            <a:r>
              <a:rPr lang="en-US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movemen</a:t>
            </a:r>
            <a:r>
              <a:rPr lang="ru-RU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=</a:t>
            </a:r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coalitions between domestic and transnational fighters</a:t>
            </a:r>
            <a:r>
              <a:rPr lang="ru-RU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.</a:t>
            </a:r>
            <a:endParaRPr lang="ru-RU" b="1" u="sng" dirty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 flipH="1" flipV="1">
            <a:off x="1774208" y="3112495"/>
            <a:ext cx="1064525" cy="847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7154" y="3085623"/>
            <a:ext cx="1121761" cy="87180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5270" y="3153438"/>
            <a:ext cx="1121761" cy="87180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43859" y="4132621"/>
            <a:ext cx="232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ethnic affinity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67283" y="4217158"/>
            <a:ext cx="2306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Georgia" panose="02040502050405020303" pitchFamily="18" charset="0"/>
              </a:rPr>
              <a:t>ideological bonds</a:t>
            </a:r>
            <a:endParaRPr lang="ru-RU" dirty="0">
              <a:latin typeface="Georgia" panose="02040502050405020303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6577970" y="3220376"/>
            <a:ext cx="1121761" cy="87180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756469" y="4224499"/>
            <a:ext cx="2916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Georgia" panose="02040502050405020303" pitchFamily="18" charset="0"/>
              </a:rPr>
              <a:t>manipulation of such ties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23582" y="5332290"/>
            <a:ext cx="9908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location in a bad neighborhood + weak state  + traits of the transnational actors + domestic balance of power + cohesiveness of the domestic insurgent movement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Левая фигурная скобка 14"/>
          <p:cNvSpPr/>
          <p:nvPr/>
        </p:nvSpPr>
        <p:spPr>
          <a:xfrm rot="16200000">
            <a:off x="5836570" y="-314207"/>
            <a:ext cx="787266" cy="1022217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flipV="1">
            <a:off x="3466531" y="4800212"/>
            <a:ext cx="682388" cy="4724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трелка вниз 17"/>
          <p:cNvSpPr/>
          <p:nvPr/>
        </p:nvSpPr>
        <p:spPr>
          <a:xfrm flipV="1">
            <a:off x="7178722" y="4772577"/>
            <a:ext cx="722439" cy="5001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717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194" y="395784"/>
            <a:ext cx="115187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Diffusion mechanism</a:t>
            </a:r>
          </a:p>
          <a:p>
            <a:pPr algn="just">
              <a:lnSpc>
                <a:spcPct val="150000"/>
              </a:lnSpc>
            </a:pPr>
            <a:r>
              <a:rPr lang="en-US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How transnational insurgents affect</a:t>
            </a:r>
            <a:r>
              <a:rPr lang="uk-UA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domestic ones</a:t>
            </a:r>
            <a:r>
              <a:rPr lang="uk-UA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eorgia" panose="02040502050405020303" pitchFamily="18" charset="0"/>
              </a:rPr>
              <a:t>?</a:t>
            </a:r>
            <a:endParaRPr lang="ru-RU" sz="2000" u="sng" dirty="0">
              <a:solidFill>
                <a:schemeClr val="tx1">
                  <a:lumMod val="95000"/>
                  <a:lumOff val="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627795" y="1745902"/>
            <a:ext cx="627798" cy="3282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7049" y="1528582"/>
            <a:ext cx="377985" cy="65232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0659" y="1583847"/>
            <a:ext cx="377985" cy="65232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04967" y="2565779"/>
            <a:ext cx="171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relational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39738" y="2565779"/>
            <a:ext cx="3411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mediated </a:t>
            </a:r>
            <a:r>
              <a:rPr lang="en-US" dirty="0" smtClean="0">
                <a:solidFill>
                  <a:srgbClr val="002060"/>
                </a:solidFill>
                <a:latin typeface="Georgia" panose="02040502050405020303" pitchFamily="18" charset="0"/>
              </a:rPr>
              <a:t>(Chechen wars case)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25385" y="2565779"/>
            <a:ext cx="219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non-relational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17" name="Правая фигурная скобка 16"/>
          <p:cNvSpPr/>
          <p:nvPr/>
        </p:nvSpPr>
        <p:spPr>
          <a:xfrm rot="5400000">
            <a:off x="3209603" y="227759"/>
            <a:ext cx="486564" cy="5845636"/>
          </a:xfrm>
          <a:prstGeom prst="rightBrace">
            <a:avLst>
              <a:gd name="adj1" fmla="val 8333"/>
              <a:gd name="adj2" fmla="val 4775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772805" y="3550710"/>
            <a:ext cx="653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shifts in domestic insurgents’ frame—attribution</a:t>
            </a:r>
            <a:endParaRPr lang="ru-RU" dirty="0">
              <a:latin typeface="Georgia" panose="02040502050405020303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937984" y="3822130"/>
            <a:ext cx="0" cy="351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778992" y="3822131"/>
            <a:ext cx="0" cy="3517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0067" y="4214846"/>
            <a:ext cx="677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Georgia" panose="02040502050405020303" pitchFamily="18" charset="0"/>
              </a:rPr>
              <a:t>mosques</a:t>
            </a:r>
            <a:r>
              <a:rPr lang="uk-UA" dirty="0" smtClean="0">
                <a:solidFill>
                  <a:srgbClr val="002060"/>
                </a:solidFill>
                <a:latin typeface="Georgia" panose="02040502050405020303" pitchFamily="18" charset="0"/>
              </a:rPr>
              <a:t> +</a:t>
            </a:r>
            <a:r>
              <a:rPr lang="en-US" dirty="0" smtClean="0">
                <a:solidFill>
                  <a:srgbClr val="002060"/>
                </a:solidFill>
                <a:latin typeface="Georgia" panose="02040502050405020303" pitchFamily="18" charset="0"/>
              </a:rPr>
              <a:t>charitable organizations</a:t>
            </a:r>
            <a:r>
              <a:rPr lang="uk-UA" dirty="0" smtClean="0">
                <a:solidFill>
                  <a:srgbClr val="002060"/>
                </a:solidFill>
                <a:latin typeface="Georgia" panose="02040502050405020303" pitchFamily="18" charset="0"/>
              </a:rPr>
              <a:t>+</a:t>
            </a:r>
            <a:r>
              <a:rPr lang="en-US" dirty="0" smtClean="0">
                <a:solidFill>
                  <a:srgbClr val="002060"/>
                </a:solidFill>
                <a:latin typeface="Georgia" panose="02040502050405020303" pitchFamily="18" charset="0"/>
              </a:rPr>
              <a:t> schools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783" y="5179192"/>
            <a:ext cx="377985" cy="652329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2552" y="5146048"/>
            <a:ext cx="377985" cy="652329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3443" y="5107396"/>
            <a:ext cx="377985" cy="652329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5102552" y="4625186"/>
            <a:ext cx="4644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TOOLS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cxnSp>
        <p:nvCxnSpPr>
          <p:cNvPr id="30" name="Соединительная линия уступом 29"/>
          <p:cNvCxnSpPr>
            <a:stCxn id="23" idx="2"/>
          </p:cNvCxnSpPr>
          <p:nvPr/>
        </p:nvCxnSpPr>
        <p:spPr>
          <a:xfrm rot="16200000" flipH="1">
            <a:off x="4186938" y="4315608"/>
            <a:ext cx="225674" cy="76281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/>
          <p:nvPr/>
        </p:nvCxnSpPr>
        <p:spPr>
          <a:xfrm rot="5400000">
            <a:off x="7118330" y="4200142"/>
            <a:ext cx="808341" cy="41108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72805" y="6057203"/>
            <a:ext cx="2088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new ideology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299775" y="6089587"/>
            <a:ext cx="253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tactical innovations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625385" y="6057203"/>
            <a:ext cx="3057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Georgia" panose="02040502050405020303" pitchFamily="18" charset="0"/>
              </a:rPr>
              <a:t>resource mobilization</a:t>
            </a:r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17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2316" y="532263"/>
            <a:ext cx="5172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Shifts in Framing</a:t>
            </a:r>
            <a:endParaRPr lang="ru-RU" sz="28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3080" y="1374885"/>
            <a:ext cx="10044754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latin typeface="Georgia" panose="02040502050405020303" pitchFamily="18" charset="0"/>
              </a:rPr>
              <a:t>Framing of conflict =  actors define what they are fighting for and who they are fighting against</a:t>
            </a:r>
          </a:p>
          <a:p>
            <a:pPr algn="ctr">
              <a:lnSpc>
                <a:spcPct val="150000"/>
              </a:lnSpc>
            </a:pPr>
            <a:r>
              <a:rPr lang="en-US" sz="2000" b="1" dirty="0" smtClean="0">
                <a:latin typeface="Georgia" panose="02040502050405020303" pitchFamily="18" charset="0"/>
              </a:rPr>
              <a:t>+</a:t>
            </a:r>
          </a:p>
          <a:p>
            <a:pPr algn="ctr">
              <a:lnSpc>
                <a:spcPct val="150000"/>
              </a:lnSpc>
            </a:pPr>
            <a:endParaRPr lang="en-US" sz="2000" b="1" dirty="0" smtClean="0"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2483893" y="2552131"/>
            <a:ext cx="532263" cy="491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7506269" y="2552131"/>
            <a:ext cx="548185" cy="491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821976" y="3308990"/>
            <a:ext cx="2688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relational diffusion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11621" y="3308990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 panose="02040502050405020303" pitchFamily="18" charset="0"/>
              </a:rPr>
              <a:t>mediated diffusion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01756" y="4721956"/>
            <a:ext cx="7615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transnational insurgents engender learning or emulation of new frames</a:t>
            </a:r>
            <a:endParaRPr lang="ru-RU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49421" y="3903260"/>
            <a:ext cx="2060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new contributes</a:t>
            </a:r>
          </a:p>
          <a:p>
            <a:pPr algn="ctr"/>
            <a:r>
              <a:rPr lang="en-US" dirty="0">
                <a:latin typeface="Georgia" panose="02040502050405020303" pitchFamily="18" charset="0"/>
              </a:rPr>
              <a:t>=</a:t>
            </a:r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78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34770" y="518615"/>
            <a:ext cx="5349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Tactical innovations</a:t>
            </a:r>
            <a:endParaRPr lang="ru-RU" sz="2800" b="1" dirty="0">
              <a:solidFill>
                <a:srgbClr val="00206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9367" y="1378424"/>
            <a:ext cx="71241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>
                <a:latin typeface="Georgia" panose="02040502050405020303" pitchFamily="18" charset="0"/>
              </a:rPr>
              <a:t>-</a:t>
            </a:r>
            <a:r>
              <a:rPr lang="en-US" sz="2400" dirty="0" smtClean="0">
                <a:latin typeface="Georgia" panose="02040502050405020303" pitchFamily="18" charset="0"/>
              </a:rPr>
              <a:t>more radical tone</a:t>
            </a:r>
            <a:r>
              <a:rPr lang="ru-RU" sz="2400" dirty="0" smtClean="0"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latin typeface="Georgia" panose="02040502050405020303" pitchFamily="18" charset="0"/>
              </a:rPr>
              <a:t>-</a:t>
            </a:r>
            <a:r>
              <a:rPr lang="en-US" sz="2400" dirty="0" smtClean="0">
                <a:latin typeface="Georgia" panose="02040502050405020303" pitchFamily="18" charset="0"/>
              </a:rPr>
              <a:t>new ideas about morally accepted or effective and efficient forms of (collective) action</a:t>
            </a:r>
            <a:r>
              <a:rPr lang="ru-RU" sz="2400" dirty="0" smtClean="0">
                <a:latin typeface="Georgia" panose="02040502050405020303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latin typeface="Georgia" panose="02040502050405020303" pitchFamily="18" charset="0"/>
              </a:rPr>
              <a:t>-</a:t>
            </a:r>
            <a:r>
              <a:rPr lang="en-US" sz="2400" dirty="0" smtClean="0">
                <a:latin typeface="Georgia" panose="02040502050405020303" pitchFamily="18" charset="0"/>
              </a:rPr>
              <a:t> tactics that go beyond the laws of war</a:t>
            </a:r>
            <a:r>
              <a:rPr lang="ru-RU" sz="2400" dirty="0" smtClean="0">
                <a:latin typeface="Georgia" panose="02040502050405020303" pitchFamily="18" charset="0"/>
              </a:rPr>
              <a:t>=</a:t>
            </a:r>
            <a:r>
              <a:rPr lang="en-US" sz="2400" dirty="0" smtClean="0">
                <a:latin typeface="Georgia" panose="02040502050405020303" pitchFamily="18" charset="0"/>
              </a:rPr>
              <a:t>killing of civilians, torture, hostage-taking, degrading treatment, and extra-judicial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en-US" sz="2400" dirty="0" smtClean="0">
                <a:latin typeface="Georgia" panose="02040502050405020303" pitchFamily="18" charset="0"/>
              </a:rPr>
              <a:t>executions</a:t>
            </a:r>
            <a:r>
              <a:rPr lang="ru-RU" sz="2400" dirty="0" smtClean="0">
                <a:latin typeface="Georgia" panose="02040502050405020303" pitchFamily="18" charset="0"/>
              </a:rPr>
              <a:t>.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11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70997" y="354842"/>
            <a:ext cx="6428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Resource Mobilization</a:t>
            </a:r>
            <a:endParaRPr lang="ru-RU" sz="28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413284" y="1713212"/>
            <a:ext cx="1173708" cy="3548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072" y="2539175"/>
            <a:ext cx="1194920" cy="4084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48167" y="1540174"/>
            <a:ext cx="22245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eorgia" panose="02040502050405020303" pitchFamily="18" charset="0"/>
              </a:rPr>
              <a:t>fighters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48167" y="2433196"/>
            <a:ext cx="136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eorgia" panose="02040502050405020303" pitchFamily="18" charset="0"/>
              </a:rPr>
              <a:t>weapons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1413284" y="3619091"/>
            <a:ext cx="1173708" cy="3548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248167" y="3469518"/>
            <a:ext cx="1910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eorgia" panose="02040502050405020303" pitchFamily="18" charset="0"/>
              </a:rPr>
              <a:t>know-how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1413284" y="4467961"/>
            <a:ext cx="1173708" cy="3548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70746" y="4414549"/>
            <a:ext cx="2402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eorgia" panose="02040502050405020303" pitchFamily="18" charset="0"/>
              </a:rPr>
              <a:t>communication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1413284" y="5316831"/>
            <a:ext cx="1173708" cy="3548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248167" y="5307571"/>
            <a:ext cx="2333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eorgia" panose="02040502050405020303" pitchFamily="18" charset="0"/>
              </a:rPr>
              <a:t>finance</a:t>
            </a:r>
            <a:endParaRPr lang="ru-RU" sz="2400" dirty="0">
              <a:latin typeface="Georgia" panose="02040502050405020303" pitchFamily="18" charset="0"/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4974608" y="1646389"/>
            <a:ext cx="996287" cy="22563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0895" y="2156196"/>
            <a:ext cx="41352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teaching how to use those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weapons skillfully</a:t>
            </a:r>
            <a:endParaRPr lang="ru-RU" sz="20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17574" y="4632294"/>
            <a:ext cx="33630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increase the coercive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strength of the domestic movement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4912339" y="4829813"/>
            <a:ext cx="3063922" cy="14154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5581934" y="5302341"/>
            <a:ext cx="1451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  <a:latin typeface="Georgia" panose="02040502050405020303" pitchFamily="18" charset="0"/>
              </a:rPr>
              <a:t>result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763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7922" y="504967"/>
            <a:ext cx="9840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Georgia" panose="02040502050405020303" pitchFamily="18" charset="0"/>
              </a:rPr>
              <a:t>Transnational Insurgents in the Chechen </a:t>
            </a:r>
            <a:r>
              <a:rPr lang="en-US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Wars</a:t>
            </a:r>
            <a:r>
              <a:rPr lang="ru-RU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I</a:t>
            </a: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4494" y="1310186"/>
            <a:ext cx="46061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Georgia" panose="02040502050405020303" pitchFamily="18" charset="0"/>
              </a:rPr>
              <a:t>Research Design</a:t>
            </a:r>
            <a:r>
              <a:rPr lang="ru-RU" sz="2400" b="1" u="sng" dirty="0" smtClean="0">
                <a:latin typeface="Georgia" panose="02040502050405020303" pitchFamily="18" charset="0"/>
              </a:rPr>
              <a:t>:</a:t>
            </a:r>
          </a:p>
          <a:p>
            <a:endParaRPr lang="ru-RU" sz="2400" u="sng" dirty="0" smtClean="0"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u="sng" dirty="0" smtClean="0">
                <a:latin typeface="Georgia" panose="02040502050405020303" pitchFamily="18" charset="0"/>
              </a:rPr>
              <a:t> task</a:t>
            </a:r>
            <a:r>
              <a:rPr lang="ru-RU" sz="2000" u="sng" dirty="0" smtClean="0">
                <a:latin typeface="Georgia" panose="02040502050405020303" pitchFamily="18" charset="0"/>
              </a:rPr>
              <a:t>=</a:t>
            </a:r>
            <a:r>
              <a:rPr lang="en-US" sz="2000" dirty="0" smtClean="0">
                <a:latin typeface="Georgia" panose="02040502050405020303" pitchFamily="18" charset="0"/>
              </a:rPr>
              <a:t>to examine </a:t>
            </a:r>
            <a:r>
              <a:rPr lang="en-US" sz="2000" dirty="0">
                <a:latin typeface="Georgia" panose="02040502050405020303" pitchFamily="18" charset="0"/>
              </a:rPr>
              <a:t>Chechnya’s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Georgia" panose="02040502050405020303" pitchFamily="18" charset="0"/>
              </a:rPr>
              <a:t>conflict with the Russian federal government over </a:t>
            </a:r>
            <a:r>
              <a:rPr lang="en-US" sz="2000" dirty="0" smtClean="0">
                <a:latin typeface="Georgia" panose="02040502050405020303" pitchFamily="18" charset="0"/>
              </a:rPr>
              <a:t>time = investigate  </a:t>
            </a:r>
            <a:r>
              <a:rPr lang="en-US" sz="2000" dirty="0">
                <a:latin typeface="Georgia" panose="02040502050405020303" pitchFamily="18" charset="0"/>
              </a:rPr>
              <a:t>the mechanisms that </a:t>
            </a:r>
            <a:r>
              <a:rPr lang="en-US" sz="2000" dirty="0" smtClean="0">
                <a:latin typeface="Georgia" panose="02040502050405020303" pitchFamily="18" charset="0"/>
              </a:rPr>
              <a:t>create variation </a:t>
            </a:r>
            <a:r>
              <a:rPr lang="en-US" sz="2000" dirty="0">
                <a:latin typeface="Georgia" panose="02040502050405020303" pitchFamily="18" charset="0"/>
              </a:rPr>
              <a:t>across processes of domestic </a:t>
            </a:r>
            <a:r>
              <a:rPr lang="en-US" sz="2000" dirty="0" smtClean="0">
                <a:latin typeface="Georgia" panose="02040502050405020303" pitchFamily="18" charset="0"/>
              </a:rPr>
              <a:t>mobilization. </a:t>
            </a:r>
            <a:endParaRPr lang="ru-RU" sz="2000" dirty="0" smtClean="0"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u="sng" dirty="0">
                <a:latin typeface="Georgia" panose="02040502050405020303" pitchFamily="18" charset="0"/>
              </a:rPr>
              <a:t>the key </a:t>
            </a:r>
            <a:r>
              <a:rPr lang="en-US" sz="2000" u="sng" dirty="0" smtClean="0">
                <a:latin typeface="Georgia" panose="02040502050405020303" pitchFamily="18" charset="0"/>
              </a:rPr>
              <a:t>question</a:t>
            </a:r>
            <a:r>
              <a:rPr lang="ru-RU" sz="2000" u="sng" dirty="0" smtClean="0">
                <a:latin typeface="Georgia" panose="02040502050405020303" pitchFamily="18" charset="0"/>
              </a:rPr>
              <a:t>=</a:t>
            </a:r>
            <a:r>
              <a:rPr lang="en-US" sz="2000" u="sng" dirty="0">
                <a:latin typeface="Georgia" panose="02040502050405020303" pitchFamily="18" charset="0"/>
              </a:rPr>
              <a:t>framing process </a:t>
            </a:r>
            <a:endParaRPr lang="en-US" sz="2000" u="sng" dirty="0" smtClean="0"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How </a:t>
            </a:r>
            <a:r>
              <a:rPr lang="en-US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it was in </a:t>
            </a:r>
            <a:r>
              <a:rPr lang="ru-RU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</a:t>
            </a:r>
            <a:r>
              <a:rPr lang="en-US" sz="2000" b="1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hechen</a:t>
            </a:r>
            <a:r>
              <a:rPr lang="en-US" sz="20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wars?</a:t>
            </a:r>
            <a:endParaRPr lang="ru-RU" sz="2000" b="1" dirty="0" smtClean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684" y="857450"/>
            <a:ext cx="6142715" cy="614271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32503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575</TotalTime>
  <Words>689</Words>
  <Application>Microsoft Office PowerPoint</Application>
  <PresentationFormat>Широкоэкранный</PresentationFormat>
  <Paragraphs>136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Georgia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Аня</dc:creator>
  <cp:lastModifiedBy>Аня</cp:lastModifiedBy>
  <cp:revision>49</cp:revision>
  <dcterms:created xsi:type="dcterms:W3CDTF">2016-04-22T18:17:49Z</dcterms:created>
  <dcterms:modified xsi:type="dcterms:W3CDTF">2016-05-01T16:27:37Z</dcterms:modified>
</cp:coreProperties>
</file>