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900" r:id="rId4"/>
    <p:sldMasterId id="2147484020" r:id="rId5"/>
    <p:sldMasterId id="2147484032" r:id="rId6"/>
    <p:sldMasterId id="2147484056" r:id="rId7"/>
    <p:sldMasterId id="2147484068" r:id="rId8"/>
  </p:sldMasterIdLst>
  <p:notesMasterIdLst>
    <p:notesMasterId r:id="rId24"/>
  </p:notesMasterIdLst>
  <p:sldIdLst>
    <p:sldId id="256" r:id="rId9"/>
    <p:sldId id="317" r:id="rId10"/>
    <p:sldId id="259" r:id="rId11"/>
    <p:sldId id="263" r:id="rId12"/>
    <p:sldId id="262" r:id="rId13"/>
    <p:sldId id="264" r:id="rId14"/>
    <p:sldId id="325" r:id="rId15"/>
    <p:sldId id="322" r:id="rId16"/>
    <p:sldId id="292" r:id="rId17"/>
    <p:sldId id="310" r:id="rId18"/>
    <p:sldId id="329" r:id="rId19"/>
    <p:sldId id="326" r:id="rId20"/>
    <p:sldId id="327" r:id="rId21"/>
    <p:sldId id="324" r:id="rId22"/>
    <p:sldId id="328" r:id="rId23"/>
  </p:sldIdLst>
  <p:sldSz cx="9144000" cy="6858000" type="screen4x3"/>
  <p:notesSz cx="6797675" cy="987425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2962-7236-4D9D-946C-047C89610ACA}" type="datetimeFigureOut">
              <a:rPr lang="sk-SK" smtClean="0"/>
              <a:pPr/>
              <a:t>17. 3. 2016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96BB1-F3A0-46E7-97F8-6FA3D417FA5E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5887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17. 3. 2016</a:t>
            </a:fld>
            <a:endParaRPr lang="sk-SK" dirty="0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17. 3. 2016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17. 3. 2016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17. 3. 2016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17. 3. 2016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097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1837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2423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2849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2568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93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17. 3. 2016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9580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3014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794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3806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804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545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8273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8309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9512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18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17. 3. 2016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1484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3429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12529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6226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88375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4384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564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74811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9473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23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17. 3. 2016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48077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7445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3682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65397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71033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75030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35536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608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343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249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17. 3. 2016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44187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3836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698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05203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3615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0912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5036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8345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9893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789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17. 3. 2016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954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64450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23582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6824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850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59101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5242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6728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481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17. 3. 2016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17. 3. 2016</a:t>
            </a:fld>
            <a:endParaRPr lang="sk-SK" dirty="0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5379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5955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5707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3469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17. 3. 2016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2487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2057400"/>
            <a:ext cx="7851648" cy="1828800"/>
          </a:xfrm>
        </p:spPr>
        <p:txBody>
          <a:bodyPr/>
          <a:lstStyle/>
          <a:p>
            <a:pPr algn="ctr"/>
            <a:r>
              <a:rPr lang="cs-CZ" b="0" dirty="0" smtClean="0">
                <a:solidFill>
                  <a:schemeClr val="bg1"/>
                </a:solidFill>
              </a:rPr>
              <a:t>Totalitarismus</a:t>
            </a:r>
            <a:br>
              <a:rPr lang="cs-CZ" b="0" dirty="0" smtClean="0">
                <a:solidFill>
                  <a:schemeClr val="bg1"/>
                </a:solidFill>
              </a:rPr>
            </a:br>
            <a:r>
              <a:rPr lang="cs-CZ" sz="3200" b="0" dirty="0" smtClean="0">
                <a:solidFill>
                  <a:schemeClr val="bg1"/>
                </a:solidFill>
              </a:rPr>
              <a:t>Politika ve filmu</a:t>
            </a:r>
            <a:endParaRPr lang="cs-CZ" b="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Peter Spáč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15.3.2016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atimesphoto.files.wordpress.com/2011/12/la-1220-pin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5024"/>
            <a:ext cx="9144000" cy="592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835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3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4419600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567113"/>
            <a:ext cx="4419600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1340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400" dirty="0" smtClean="0"/>
              <a:t>Nástup a praktiky </a:t>
            </a:r>
            <a:r>
              <a:rPr lang="cs-CZ" sz="4400" dirty="0"/>
              <a:t>totalitarismu </a:t>
            </a:r>
            <a:r>
              <a:rPr lang="cs-CZ" sz="4400" dirty="0" smtClean="0"/>
              <a:t/>
            </a:r>
            <a:br>
              <a:rPr lang="cs-CZ" sz="4400" dirty="0" smtClean="0"/>
            </a:br>
            <a:r>
              <a:rPr lang="cs-CZ" sz="4400" dirty="0" smtClean="0"/>
              <a:t>(</a:t>
            </a:r>
            <a:r>
              <a:rPr lang="cs-CZ" sz="4400" dirty="0" err="1"/>
              <a:t>Hannah</a:t>
            </a:r>
            <a:r>
              <a:rPr lang="cs-CZ" sz="4400" dirty="0"/>
              <a:t> </a:t>
            </a:r>
            <a:r>
              <a:rPr lang="cs-CZ" sz="4400" dirty="0" err="1" smtClean="0"/>
              <a:t>Arendt</a:t>
            </a:r>
            <a:r>
              <a:rPr lang="cs-CZ" sz="4400" dirty="0" smtClean="0"/>
              <a:t>)</a:t>
            </a:r>
            <a:endParaRPr lang="cs-CZ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Totalitarismus jako moderní koncept (20. st.)</a:t>
            </a:r>
          </a:p>
          <a:p>
            <a:endParaRPr lang="cs-CZ" dirty="0"/>
          </a:p>
          <a:p>
            <a:r>
              <a:rPr lang="cs-CZ" b="1" dirty="0" smtClean="0"/>
              <a:t>Moderní společnost:</a:t>
            </a:r>
          </a:p>
          <a:p>
            <a:pPr lvl="1"/>
            <a:r>
              <a:rPr lang="cs-CZ" dirty="0" smtClean="0"/>
              <a:t>Atomizace a individualizace společnosti </a:t>
            </a:r>
            <a:r>
              <a:rPr lang="cs-CZ" dirty="0" smtClean="0">
                <a:sym typeface="Wingdings" panose="05000000000000000000" pitchFamily="2" charset="2"/>
              </a:rPr>
              <a:t> m</a:t>
            </a:r>
            <a:r>
              <a:rPr lang="cs-CZ" dirty="0" smtClean="0"/>
              <a:t>asová společnost</a:t>
            </a:r>
          </a:p>
          <a:p>
            <a:pPr lvl="1"/>
            <a:r>
              <a:rPr lang="cs-CZ" dirty="0" smtClean="0"/>
              <a:t>Sociálně izolovaní jedinci jako lehká kořist pro totalitní moc</a:t>
            </a:r>
          </a:p>
          <a:p>
            <a:endParaRPr lang="cs-CZ" dirty="0"/>
          </a:p>
          <a:p>
            <a:r>
              <a:rPr lang="cs-CZ" b="1" dirty="0" smtClean="0"/>
              <a:t>Teror:</a:t>
            </a:r>
          </a:p>
          <a:p>
            <a:pPr lvl="1"/>
            <a:r>
              <a:rPr lang="cs-CZ" dirty="0" smtClean="0"/>
              <a:t>Likvidace otevřeného i tajného odporu</a:t>
            </a:r>
          </a:p>
          <a:p>
            <a:pPr lvl="1"/>
            <a:r>
              <a:rPr lang="cs-CZ" dirty="0" smtClean="0"/>
              <a:t>Eliminace ideologických nepřátel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229389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15162843"/>
              </p:ext>
            </p:extLst>
          </p:nvPr>
        </p:nvGraphicFramePr>
        <p:xfrm>
          <a:off x="228604" y="533400"/>
          <a:ext cx="8686800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8526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Liberální demokracie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Totalitarismus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23743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Volby jako zdroj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 legitimity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Legitimita není založena volbami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2002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Lidská práva a svobody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Silné potlačení práv a svobod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Dělba moci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Jedno mocenské centrum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Kontrola moci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Absence kontroly moci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Pluralita názorů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 a hodnot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Jedna oficiální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 ideologie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Legální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 cesta změny vlády - volby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Žádný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 povolený únik (včetně „fyzického“)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30991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400" dirty="0" smtClean="0"/>
              <a:t>Totalitarismus </a:t>
            </a:r>
            <a:br>
              <a:rPr lang="cs-CZ" sz="4400" dirty="0" smtClean="0"/>
            </a:br>
            <a:r>
              <a:rPr lang="cs-CZ" sz="4400" dirty="0" smtClean="0"/>
              <a:t>vanilkové zmrzliny</a:t>
            </a:r>
            <a:endParaRPr lang="cs-CZ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dirty="0" smtClean="0"/>
              <a:t>Pravidla:</a:t>
            </a:r>
          </a:p>
          <a:p>
            <a:pPr>
              <a:lnSpc>
                <a:spcPct val="90000"/>
              </a:lnSpc>
            </a:pPr>
            <a:endParaRPr lang="cs-CZ" sz="2800" dirty="0"/>
          </a:p>
          <a:p>
            <a:pPr lvl="1">
              <a:lnSpc>
                <a:spcPct val="90000"/>
              </a:lnSpc>
            </a:pPr>
            <a:r>
              <a:rPr lang="cs-CZ" dirty="0" smtClean="0"/>
              <a:t>Každý musí jíst vanilkovou zmrzlinu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Každý musí projevovat lásku k vanilkové zmrzlině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Nikdo nesmí jíst jinou než vanilkovou zmrzlinu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Povolený pozdrav „</a:t>
            </a:r>
            <a:r>
              <a:rPr lang="cs-CZ" i="1" dirty="0" smtClean="0"/>
              <a:t>Čest zmrzlině</a:t>
            </a:r>
            <a:r>
              <a:rPr lang="cs-CZ" dirty="0" smtClean="0"/>
              <a:t>“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sz="2800" dirty="0" smtClean="0"/>
              <a:t>O trestech za porušení pravidel rozhoduje </a:t>
            </a:r>
            <a:r>
              <a:rPr lang="cs-CZ" sz="2800" b="1" dirty="0" smtClean="0"/>
              <a:t>Vysoká vanilková komise</a:t>
            </a:r>
            <a:r>
              <a:rPr lang="cs-CZ" sz="2800" dirty="0" smtClean="0"/>
              <a:t> složená z oddaných zástupců lidu</a:t>
            </a:r>
          </a:p>
          <a:p>
            <a:pPr lvl="1">
              <a:lnSpc>
                <a:spcPct val="90000"/>
              </a:lnSpc>
            </a:pP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http://jimscherer.com/xyz/wp-content/uploads/2014/01/vanilla_froyo_01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"/>
            <a:ext cx="2262505" cy="250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299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.comicvine.com/uploads/original/11115/111150831/4587127-1845784761-matr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490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dirty="0" smtClean="0"/>
              <a:t>Co vystihuje demokracii?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Volby</a:t>
            </a:r>
          </a:p>
          <a:p>
            <a:endParaRPr lang="cs-CZ" dirty="0" smtClean="0"/>
          </a:p>
          <a:p>
            <a:r>
              <a:rPr lang="cs-CZ" dirty="0" smtClean="0"/>
              <a:t>Svoboda (myšlení, pohybu, pobytu…) a její projev</a:t>
            </a:r>
          </a:p>
          <a:p>
            <a:endParaRPr lang="cs-CZ" dirty="0" smtClean="0"/>
          </a:p>
          <a:p>
            <a:r>
              <a:rPr lang="cs-CZ" dirty="0"/>
              <a:t>Dělba a kontrola moci</a:t>
            </a:r>
          </a:p>
          <a:p>
            <a:endParaRPr lang="cs-CZ" dirty="0"/>
          </a:p>
          <a:p>
            <a:r>
              <a:rPr lang="cs-CZ" dirty="0" smtClean="0"/>
              <a:t>Akceptovaná různorodost hodnot a názorů</a:t>
            </a:r>
          </a:p>
          <a:p>
            <a:endParaRPr lang="cs-CZ" dirty="0"/>
          </a:p>
          <a:p>
            <a:r>
              <a:rPr lang="cs-CZ" dirty="0" smtClean="0"/>
              <a:t>Legální cesta změny vlády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04234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dirty="0" smtClean="0"/>
              <a:t>Totalitarismus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Pojem - Giovanni Amendola (1923)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Absence rozdílu mezi veřejným a soukromým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Benito Mussollini: </a:t>
            </a:r>
            <a:r>
              <a:rPr lang="cs-CZ" b="1" i="1" dirty="0" smtClean="0"/>
              <a:t>„Všechno ve státě, nic proti státu, nic mimo stát“</a:t>
            </a:r>
          </a:p>
          <a:p>
            <a:endParaRPr lang="cs-CZ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9756" y="1"/>
            <a:ext cx="301424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cs-CZ" sz="4400" dirty="0" smtClean="0"/>
              <a:t>Totalitarismus</a:t>
            </a:r>
            <a:endParaRPr lang="cs-CZ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dirty="0" smtClean="0"/>
              <a:t>Zakotvený v lidské přirozenosti </a:t>
            </a:r>
          </a:p>
          <a:p>
            <a:pPr>
              <a:lnSpc>
                <a:spcPct val="90000"/>
              </a:lnSpc>
            </a:pPr>
            <a:endParaRPr lang="cs-CZ" sz="2800" dirty="0" smtClean="0"/>
          </a:p>
          <a:p>
            <a:pPr>
              <a:lnSpc>
                <a:spcPct val="90000"/>
              </a:lnSpc>
            </a:pPr>
            <a:r>
              <a:rPr lang="cs-CZ" sz="2800" dirty="0"/>
              <a:t>Vyskytuje se </a:t>
            </a:r>
            <a:r>
              <a:rPr lang="cs-CZ" sz="2800" dirty="0" smtClean="0"/>
              <a:t>v každé historické etapě</a:t>
            </a:r>
          </a:p>
          <a:p>
            <a:pPr>
              <a:lnSpc>
                <a:spcPct val="90000"/>
              </a:lnSpc>
            </a:pPr>
            <a:endParaRPr lang="cs-CZ" sz="2800" dirty="0" smtClean="0"/>
          </a:p>
          <a:p>
            <a:pPr>
              <a:lnSpc>
                <a:spcPct val="90000"/>
              </a:lnSpc>
            </a:pPr>
            <a:r>
              <a:rPr lang="cs-CZ" sz="2800" dirty="0" smtClean="0"/>
              <a:t>Existence privilegovaného aktéra, který si podmaňuje ostatní</a:t>
            </a:r>
          </a:p>
          <a:p>
            <a:pPr>
              <a:lnSpc>
                <a:spcPct val="90000"/>
              </a:lnSpc>
            </a:pPr>
            <a:endParaRPr lang="cs-CZ" sz="2800" dirty="0" smtClean="0"/>
          </a:p>
          <a:p>
            <a:pPr>
              <a:lnSpc>
                <a:spcPct val="90000"/>
              </a:lnSpc>
            </a:pPr>
            <a:r>
              <a:rPr lang="cs-CZ" sz="2800" dirty="0" smtClean="0"/>
              <a:t>Totalitarismus jako nevykořenitelný jev, společnosti se buď daří nebo nedaří ho potlačovat</a:t>
            </a:r>
          </a:p>
          <a:p>
            <a:pPr>
              <a:lnSpc>
                <a:spcPct val="90000"/>
              </a:lnSpc>
            </a:pPr>
            <a:endParaRPr lang="cs-CZ" sz="28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0.tqn.com/d/comicbooks/1/0/8/D/FCJG300-0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://www.clg-vigny-courbevoie.ac-versailles.fr/entree/Pedagogie/HistGeo/mon%20site%20paris%20revolutionnaire/paris%20revolution/robespier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73236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cs-CZ" sz="4400" dirty="0" smtClean="0"/>
              <a:t>Znaky totalitarismu</a:t>
            </a:r>
            <a:endParaRPr lang="cs-CZ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Friedrich a </a:t>
            </a:r>
            <a:r>
              <a:rPr lang="cs-CZ" sz="2800" dirty="0" err="1" smtClean="0"/>
              <a:t>Brzezinski</a:t>
            </a:r>
            <a:r>
              <a:rPr lang="cs-CZ" sz="2800" dirty="0" smtClean="0"/>
              <a:t>:</a:t>
            </a:r>
          </a:p>
          <a:p>
            <a:endParaRPr lang="cs-CZ" sz="2800" dirty="0" smtClean="0"/>
          </a:p>
          <a:p>
            <a:pPr lvl="1"/>
            <a:r>
              <a:rPr lang="cs-CZ" sz="2800" dirty="0" smtClean="0"/>
              <a:t>Oficiální ideologie</a:t>
            </a:r>
          </a:p>
          <a:p>
            <a:pPr lvl="1"/>
            <a:r>
              <a:rPr lang="cs-CZ" sz="2800" dirty="0" smtClean="0"/>
              <a:t>Jediná politická strana</a:t>
            </a:r>
          </a:p>
          <a:p>
            <a:pPr lvl="1"/>
            <a:r>
              <a:rPr lang="cs-CZ" sz="2800" dirty="0" smtClean="0"/>
              <a:t>Kontrola sdělovacích prostředků</a:t>
            </a:r>
          </a:p>
          <a:p>
            <a:pPr lvl="1"/>
            <a:r>
              <a:rPr lang="cs-CZ" sz="2800" dirty="0" smtClean="0"/>
              <a:t>Kontrola zbraní</a:t>
            </a:r>
          </a:p>
          <a:p>
            <a:pPr lvl="1"/>
            <a:r>
              <a:rPr lang="cs-CZ" sz="2800" dirty="0" smtClean="0"/>
              <a:t>Represivní aparát</a:t>
            </a:r>
          </a:p>
          <a:p>
            <a:pPr lvl="1"/>
            <a:r>
              <a:rPr lang="cs-CZ" sz="2800" dirty="0" smtClean="0"/>
              <a:t>Centrálně řízená ekonomika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405274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hscyberenglish.wikispaces.com/file/view/COMMUNIST-MANIFESTO-COVER.jpg/215000730/COMMUNIST-MANIFESTO-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31813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filosofico.net/marxe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6200"/>
            <a:ext cx="28289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juergen-herres.de/jh-marx/Rudjak_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72519"/>
            <a:ext cx="296782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83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ahaonline.cz/img/18/full/1751881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834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405</TotalTime>
  <Words>251</Words>
  <Application>Microsoft Office PowerPoint</Application>
  <PresentationFormat>Prezentácia na obrazovke (4:3)</PresentationFormat>
  <Paragraphs>84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8</vt:i4>
      </vt:variant>
      <vt:variant>
        <vt:lpstr>Nadpisy snímok</vt:lpstr>
      </vt:variant>
      <vt:variant>
        <vt:i4>15</vt:i4>
      </vt:variant>
    </vt:vector>
  </HeadingPairs>
  <TitlesOfParts>
    <vt:vector size="23" baseType="lpstr">
      <vt:lpstr>Tok</vt:lpstr>
      <vt:lpstr>2_Tok</vt:lpstr>
      <vt:lpstr>3_Tok</vt:lpstr>
      <vt:lpstr>20_Tok</vt:lpstr>
      <vt:lpstr>30_Tok</vt:lpstr>
      <vt:lpstr>1_Tok</vt:lpstr>
      <vt:lpstr>6_Tok</vt:lpstr>
      <vt:lpstr>7_Tok</vt:lpstr>
      <vt:lpstr>Totalitarismus Politika ve filmu</vt:lpstr>
      <vt:lpstr>Co vystihuje demokracii?</vt:lpstr>
      <vt:lpstr>Totalitarismus</vt:lpstr>
      <vt:lpstr>Totalitarismus</vt:lpstr>
      <vt:lpstr>Snímka 5</vt:lpstr>
      <vt:lpstr>Snímka 6</vt:lpstr>
      <vt:lpstr>Znaky totalitarismu</vt:lpstr>
      <vt:lpstr>Snímka 8</vt:lpstr>
      <vt:lpstr>Snímka 9</vt:lpstr>
      <vt:lpstr>Snímka 10</vt:lpstr>
      <vt:lpstr>Snímka 11</vt:lpstr>
      <vt:lpstr>Nástup a praktiky totalitarismu  (Hannah Arendt)</vt:lpstr>
      <vt:lpstr>Snímka 13</vt:lpstr>
      <vt:lpstr>Totalitarismus  vanilkové zmrzliny</vt:lpstr>
      <vt:lpstr>Snímka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Nedemokratické režimy</dc:title>
  <dc:creator>Peto</dc:creator>
  <cp:lastModifiedBy>oem</cp:lastModifiedBy>
  <cp:revision>59</cp:revision>
  <cp:lastPrinted>2016-03-15T11:53:12Z</cp:lastPrinted>
  <dcterms:created xsi:type="dcterms:W3CDTF">2013-03-22T13:36:30Z</dcterms:created>
  <dcterms:modified xsi:type="dcterms:W3CDTF">2016-03-17T20:47:25Z</dcterms:modified>
</cp:coreProperties>
</file>