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804" r:id="rId10"/>
    <p:sldMasterId id="2147483816" r:id="rId11"/>
    <p:sldMasterId id="2147483828" r:id="rId12"/>
    <p:sldMasterId id="2147483852" r:id="rId13"/>
    <p:sldMasterId id="2147483864" r:id="rId14"/>
    <p:sldMasterId id="2147483876" r:id="rId15"/>
    <p:sldMasterId id="2147483900" r:id="rId16"/>
    <p:sldMasterId id="2147483936" r:id="rId17"/>
    <p:sldMasterId id="2147483948" r:id="rId18"/>
    <p:sldMasterId id="2147483960" r:id="rId19"/>
  </p:sldMasterIdLst>
  <p:sldIdLst>
    <p:sldId id="256" r:id="rId20"/>
    <p:sldId id="259" r:id="rId21"/>
    <p:sldId id="262" r:id="rId22"/>
    <p:sldId id="264" r:id="rId23"/>
    <p:sldId id="283" r:id="rId24"/>
    <p:sldId id="260" r:id="rId25"/>
    <p:sldId id="276" r:id="rId26"/>
    <p:sldId id="278" r:id="rId27"/>
    <p:sldId id="277" r:id="rId28"/>
    <p:sldId id="304" r:id="rId29"/>
    <p:sldId id="266" r:id="rId30"/>
    <p:sldId id="268" r:id="rId31"/>
    <p:sldId id="270" r:id="rId32"/>
    <p:sldId id="271" r:id="rId33"/>
    <p:sldId id="272" r:id="rId34"/>
    <p:sldId id="303" r:id="rId35"/>
    <p:sldId id="273" r:id="rId36"/>
    <p:sldId id="274" r:id="rId37"/>
    <p:sldId id="279" r:id="rId38"/>
    <p:sldId id="280" r:id="rId39"/>
    <p:sldId id="284" r:id="rId40"/>
    <p:sldId id="285" r:id="rId41"/>
    <p:sldId id="286" r:id="rId42"/>
    <p:sldId id="287" r:id="rId43"/>
    <p:sldId id="298" r:id="rId44"/>
    <p:sldId id="289" r:id="rId45"/>
    <p:sldId id="299" r:id="rId46"/>
    <p:sldId id="290" r:id="rId47"/>
    <p:sldId id="300" r:id="rId48"/>
    <p:sldId id="301" r:id="rId49"/>
    <p:sldId id="302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17.5.2016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17.5.2016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2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531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6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645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398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02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472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26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900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2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17.5.2016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644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5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348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03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886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951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414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11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617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4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3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909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46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97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667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4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588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704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43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734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4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767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30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135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185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35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179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3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739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803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224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5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95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410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306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676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48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61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512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15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51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68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6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072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081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088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592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456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042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32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006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10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698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20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549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824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286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732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136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539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369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625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653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5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90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9298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76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6790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1830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2979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4190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720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590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0603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5642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60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17.5.2016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0517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391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3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4704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703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705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0554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160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8246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7633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97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49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61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4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99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62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7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17.5.2016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9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31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32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60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34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4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44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72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8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17.5.2016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02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17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0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31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39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61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5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61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026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6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17.5.2016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43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37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81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8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72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781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79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8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2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5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17.5.2016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77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34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73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79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430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27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761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67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57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60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17.5.2016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692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56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148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18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775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58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707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55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7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0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17.5.2016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75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469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2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455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85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1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623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481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271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4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17.5.2016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409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6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30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400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668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83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377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255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694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3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17.5.2016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22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5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1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08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96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4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77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02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11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75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03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73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8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2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49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17.5.2016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4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</a:rPr>
              <a:t>Volební reformy v oblasti personalizace volby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11.5.2016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7/7d/Vote_Portugal_20090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219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Personalizace </a:t>
            </a:r>
            <a:r>
              <a:rPr lang="cs-CZ" dirty="0" smtClean="0"/>
              <a:t>v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Oslabování nebo opouštění poměrné logiky systému skrze oficiální důraz na silnější personalizaci</a:t>
            </a:r>
          </a:p>
          <a:p>
            <a:endParaRPr lang="cs-CZ" dirty="0" smtClean="0"/>
          </a:p>
          <a:p>
            <a:r>
              <a:rPr lang="cs-CZ" dirty="0" smtClean="0"/>
              <a:t>Reforma ODS a ČSSD (2000):</a:t>
            </a:r>
          </a:p>
          <a:p>
            <a:pPr lvl="1"/>
            <a:r>
              <a:rPr lang="sk-SK" dirty="0" smtClean="0"/>
              <a:t>Opoziční smlouva</a:t>
            </a:r>
          </a:p>
          <a:p>
            <a:pPr lvl="1"/>
            <a:r>
              <a:rPr lang="sk-SK" dirty="0" smtClean="0"/>
              <a:t>ODS: 160-175 poslanců, 35 obvodů, dělitel Imperiali, platnost od 2001</a:t>
            </a:r>
          </a:p>
          <a:p>
            <a:pPr lvl="1"/>
            <a:r>
              <a:rPr lang="sk-SK" dirty="0" smtClean="0"/>
              <a:t>ČSSD: 200 poslanců, až 36 obvodů, dělitel D´Hondt, platnost od 2002</a:t>
            </a:r>
          </a:p>
          <a:p>
            <a:pPr lvl="1"/>
            <a:endParaRPr lang="cs-CZ" dirty="0" smtClean="0"/>
          </a:p>
          <a:p>
            <a:endParaRPr lang="sk-SK" dirty="0"/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591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Výsledná podoba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Listinný poměrný systém, 200 poslanců</a:t>
            </a:r>
          </a:p>
          <a:p>
            <a:endParaRPr lang="sk-SK" dirty="0"/>
          </a:p>
          <a:p>
            <a:r>
              <a:rPr lang="sk-SK" dirty="0" smtClean="0"/>
              <a:t>35 obvodů (4-8), průměr 5,7 (předtím 25)</a:t>
            </a:r>
          </a:p>
          <a:p>
            <a:endParaRPr lang="sk-SK" dirty="0"/>
          </a:p>
          <a:p>
            <a:r>
              <a:rPr lang="sk-SK" dirty="0" smtClean="0"/>
              <a:t>Modifikovaný D´Hondt (1,42)</a:t>
            </a:r>
          </a:p>
          <a:p>
            <a:endParaRPr lang="sk-SK" dirty="0"/>
          </a:p>
          <a:p>
            <a:r>
              <a:rPr lang="sk-SK" dirty="0" smtClean="0"/>
              <a:t>Vyšší klauzule pro koalice (10, 15, 20)</a:t>
            </a:r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814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Přímá volba poslanců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Většinový volební systém do voleb PS PČR – reforma jako obroda demokracie v ČR</a:t>
            </a:r>
          </a:p>
          <a:p>
            <a:endParaRPr lang="sk-SK" dirty="0"/>
          </a:p>
          <a:p>
            <a:r>
              <a:rPr lang="sk-SK" dirty="0" smtClean="0"/>
              <a:t>Kritika současného stavu:</a:t>
            </a:r>
          </a:p>
          <a:p>
            <a:pPr lvl="1"/>
            <a:r>
              <a:rPr lang="sk-SK" dirty="0" smtClean="0"/>
              <a:t>Morální úpadek politiky, silný vliv stran na složení parlamentu, slabí kandidáti (nízká konkurence), politika bez osobností, volič bez opory v politice</a:t>
            </a:r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748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Přímá volba poslanců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Předpokládané cíle: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Konec anonymity poslanců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Silnější vazba mezi voliči a poslanci (adresnost systému)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Zodpovědnost poslanců vlastním obvodům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Oslabení extremismu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158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Přímá volba poslanců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i="1" dirty="0" smtClean="0"/>
              <a:t>„Ve </a:t>
            </a:r>
            <a:r>
              <a:rPr lang="cs-CZ" i="1" dirty="0"/>
              <a:t>Velké Británii i Francii přímá volba poslanců úspěšně funguje. Vedle větší odpovědnosti poslanců k své voličské základně fungují lépe parlamentní strany, a to jak ve vládě, tak v opozici</a:t>
            </a:r>
            <a:r>
              <a:rPr lang="cs-CZ" i="1" dirty="0" smtClean="0"/>
              <a:t>.</a:t>
            </a:r>
            <a:r>
              <a:rPr lang="cs-CZ" dirty="0" smtClean="0"/>
              <a:t>“</a:t>
            </a:r>
          </a:p>
          <a:p>
            <a:endParaRPr lang="cs-CZ" dirty="0"/>
          </a:p>
          <a:p>
            <a:r>
              <a:rPr lang="cs-CZ" dirty="0" smtClean="0"/>
              <a:t>„</a:t>
            </a:r>
            <a:r>
              <a:rPr lang="cs-CZ" i="1" dirty="0"/>
              <a:t>Jsme naopak přesvědčeni, že zvýšení kvality a osobní odpovědnosti poslanců by pomohlo zmenšit vliv zákulisních hráčů a obchodních zájmů na </a:t>
            </a:r>
            <a:r>
              <a:rPr lang="cs-CZ" i="1" dirty="0" smtClean="0"/>
              <a:t>politiku. Korupční </a:t>
            </a:r>
            <a:r>
              <a:rPr lang="cs-CZ" i="1" dirty="0"/>
              <a:t>chování stran by voliči rychle potrestali</a:t>
            </a:r>
            <a:r>
              <a:rPr lang="cs-CZ" i="1" dirty="0" smtClean="0"/>
              <a:t>.“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085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Přímá volba poslanců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 smtClean="0"/>
              <a:t>Kritika: </a:t>
            </a:r>
            <a:r>
              <a:rPr lang="cs-CZ" dirty="0" smtClean="0"/>
              <a:t>Když zavedete přímou volbu, oslabíte velké politické strany na úkor osobností, které může podporovat kdokoliv, a omezíte menší politické strany.</a:t>
            </a:r>
          </a:p>
          <a:p>
            <a:endParaRPr lang="cs-CZ" i="1" dirty="0"/>
          </a:p>
          <a:p>
            <a:r>
              <a:rPr lang="cs-CZ" i="1" dirty="0" smtClean="0"/>
              <a:t>„Tato praxe není běžná v zemích, v níž tento systém funguje (Velká Británie, Francie, Kanada), spíše naopak. V přímém volebním souboji se prosazují osobnosti. Na rozdíl od nás zastupují politické strany v parlamentu skutečné osobnosti, které kompetentně vystupují v parlamentních rozpravách a jejichž názory a postoje na zásadní problémy jsou obecně známé.“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70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Přímá volba poslanců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i="1" dirty="0" smtClean="0"/>
              <a:t>„</a:t>
            </a:r>
            <a:r>
              <a:rPr lang="en-US" i="1" dirty="0" smtClean="0"/>
              <a:t>Po </a:t>
            </a:r>
            <a:r>
              <a:rPr lang="cs-CZ" i="1" dirty="0" smtClean="0"/>
              <a:t>volbách se pak dozvídáme jen stranické procentní výsledky – vlastně nevíme, jestli a kdo nás nakonec zastupuje; neznáme svého poslance. Je jasné, že potom nemůžeme mít důvěru v politické instituce státu</a:t>
            </a:r>
            <a:r>
              <a:rPr lang="en-US" i="1" dirty="0" smtClean="0"/>
              <a:t>.</a:t>
            </a:r>
            <a:r>
              <a:rPr lang="cs-CZ" i="1" dirty="0" smtClean="0"/>
              <a:t>“</a:t>
            </a:r>
          </a:p>
          <a:p>
            <a:endParaRPr lang="cs-CZ" i="1" dirty="0"/>
          </a:p>
          <a:p>
            <a:r>
              <a:rPr lang="cs-CZ" i="1" dirty="0" smtClean="0"/>
              <a:t>„Podle </a:t>
            </a:r>
            <a:r>
              <a:rPr lang="cs-CZ" i="1" dirty="0"/>
              <a:t>dubnového výzkumu CVVM důvěřuje Poslanecké sněmovně 12% obyvatel, zatímco často ostouzenému Senátu 21%. Domníváme se, že je to i díky efektům většinového volebního systému</a:t>
            </a:r>
            <a:r>
              <a:rPr lang="cs-CZ" i="1" dirty="0" smtClean="0"/>
              <a:t>.“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312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Linek (2010)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68357" cy="481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Dělení hlasů (Gschwendt a Kolk)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Přítomnost dělení hlasů (split ticket voting)</a:t>
            </a:r>
          </a:p>
          <a:p>
            <a:endParaRPr lang="sk-SK" dirty="0" smtClean="0"/>
          </a:p>
          <a:p>
            <a:r>
              <a:rPr lang="sk-SK" dirty="0" smtClean="0"/>
              <a:t>Volič má dva hlasy, jež neudělí totožnému subjektu, resp. straně a jejímu kandidátovi</a:t>
            </a:r>
            <a:endParaRPr lang="sk-SK" dirty="0"/>
          </a:p>
          <a:p>
            <a:endParaRPr lang="sk-SK" dirty="0"/>
          </a:p>
          <a:p>
            <a:r>
              <a:rPr lang="sk-SK" dirty="0" smtClean="0"/>
              <a:t>Aplikované na MMP, širší použití je možné (včetně listinných poměrných systémů)</a:t>
            </a: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1716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Personalizace politiky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Vnímání osob jako jednotlivc</a:t>
            </a:r>
            <a:r>
              <a:rPr lang="cs-CZ" dirty="0" smtClean="0"/>
              <a:t>ů</a:t>
            </a:r>
            <a:r>
              <a:rPr lang="sk-SK" dirty="0" smtClean="0"/>
              <a:t> než reprezentantů kolektivní entity, např. politické strany</a:t>
            </a:r>
          </a:p>
          <a:p>
            <a:endParaRPr lang="sk-SK" dirty="0"/>
          </a:p>
          <a:p>
            <a:r>
              <a:rPr lang="sk-SK" dirty="0" smtClean="0"/>
              <a:t>Znaky:</a:t>
            </a:r>
          </a:p>
          <a:p>
            <a:pPr lvl="1"/>
            <a:r>
              <a:rPr lang="sk-SK" dirty="0" smtClean="0"/>
              <a:t>Způsob prezentace politiky</a:t>
            </a:r>
          </a:p>
          <a:p>
            <a:pPr lvl="1"/>
            <a:r>
              <a:rPr lang="sk-SK" dirty="0" smtClean="0"/>
              <a:t>Vnímání politiky</a:t>
            </a:r>
          </a:p>
          <a:p>
            <a:pPr lvl="1"/>
            <a:r>
              <a:rPr lang="sk-SK" dirty="0" smtClean="0"/>
              <a:t>Tvorba politických názorů prostřednictvím nahlížení na osoby</a:t>
            </a:r>
          </a:p>
          <a:p>
            <a:pPr lvl="1"/>
            <a:r>
              <a:rPr lang="sk-SK" dirty="0" smtClean="0"/>
              <a:t>Výběr ve volbách na základě rysů osob</a:t>
            </a:r>
          </a:p>
          <a:p>
            <a:endParaRPr lang="sk-SK" dirty="0"/>
          </a:p>
          <a:p>
            <a:r>
              <a:rPr lang="sk-SK" dirty="0" smtClean="0"/>
              <a:t>Karvonen: „Žádný přesvědčivý trend, hodně náznaků“</a:t>
            </a:r>
          </a:p>
          <a:p>
            <a:pPr lvl="1"/>
            <a:endParaRPr lang="sk-SK" dirty="0" smtClean="0"/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558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Dělení hlasů - motivy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/>
              <a:t>Upřímné:</a:t>
            </a:r>
          </a:p>
          <a:p>
            <a:pPr lvl="1"/>
            <a:r>
              <a:rPr lang="sk-SK" dirty="0" smtClean="0"/>
              <a:t>Rozdělení hlasů z „čistých“ důvodů</a:t>
            </a:r>
          </a:p>
          <a:p>
            <a:endParaRPr lang="sk-SK" dirty="0"/>
          </a:p>
          <a:p>
            <a:r>
              <a:rPr lang="sk-SK" b="1" dirty="0" smtClean="0"/>
              <a:t>Strategické:</a:t>
            </a:r>
          </a:p>
          <a:p>
            <a:pPr lvl="1"/>
            <a:r>
              <a:rPr lang="sk-SK" dirty="0" smtClean="0"/>
              <a:t>Bránění propadu hlasu anebo jejich zbytečnému udělení</a:t>
            </a:r>
          </a:p>
          <a:p>
            <a:pPr lvl="1"/>
            <a:r>
              <a:rPr lang="sk-SK" dirty="0" smtClean="0"/>
              <a:t>Výsledky voleb povýšené nad vlastní preference</a:t>
            </a:r>
          </a:p>
          <a:p>
            <a:endParaRPr lang="sk-SK" dirty="0"/>
          </a:p>
          <a:p>
            <a:r>
              <a:rPr lang="sk-SK" b="1" dirty="0" smtClean="0"/>
              <a:t>Koaliční:</a:t>
            </a:r>
          </a:p>
          <a:p>
            <a:pPr lvl="1"/>
            <a:r>
              <a:rPr lang="sk-SK" dirty="0" smtClean="0"/>
              <a:t>Vyjádření preference o požadované povolební vládě</a:t>
            </a:r>
          </a:p>
          <a:p>
            <a:endParaRPr lang="sk-SK" dirty="0"/>
          </a:p>
          <a:p>
            <a:r>
              <a:rPr lang="sk-SK" b="1" dirty="0" smtClean="0"/>
              <a:t>Ostatní</a:t>
            </a:r>
            <a:r>
              <a:rPr lang="sk-SK" dirty="0" smtClean="0"/>
              <a:t> – různé důvody, včetně iracionálních</a:t>
            </a:r>
          </a:p>
          <a:p>
            <a:pPr lvl="1"/>
            <a:endParaRPr lang="sk-SK" dirty="0" smtClean="0"/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143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Dělení hlasů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Povede změna z poměrného na smíšený systém k dělení hlasů?</a:t>
            </a:r>
          </a:p>
          <a:p>
            <a:endParaRPr lang="sk-SK" dirty="0"/>
          </a:p>
          <a:p>
            <a:r>
              <a:rPr lang="sk-SK" dirty="0" smtClean="0"/>
              <a:t>Případ Holandska (Gschwendt a Kolk):</a:t>
            </a:r>
          </a:p>
          <a:p>
            <a:pPr lvl="1"/>
            <a:r>
              <a:rPr lang="sk-SK" dirty="0" smtClean="0"/>
              <a:t>Simulace</a:t>
            </a:r>
          </a:p>
          <a:p>
            <a:pPr lvl="1"/>
            <a:r>
              <a:rPr lang="sk-SK" dirty="0" smtClean="0"/>
              <a:t>Odhad cca. 30 % voličů by tuto možnost využilo</a:t>
            </a:r>
          </a:p>
          <a:p>
            <a:pPr lvl="1"/>
            <a:r>
              <a:rPr lang="cs-CZ" dirty="0" smtClean="0"/>
              <a:t>Předpokládány pouze malé dopady na rozdělení parlamentních křesel</a:t>
            </a:r>
          </a:p>
          <a:p>
            <a:endParaRPr lang="sk-SK" dirty="0"/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15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„Slabé“ reformy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Posilnění personalizace voleb nevyhnutně </a:t>
            </a:r>
            <a:r>
              <a:rPr lang="sk-SK" u="sng" dirty="0" smtClean="0"/>
              <a:t>nevyžaduje</a:t>
            </a:r>
            <a:r>
              <a:rPr lang="sk-SK" dirty="0" smtClean="0"/>
              <a:t> změnu základní logiky systému  (</a:t>
            </a:r>
            <a:r>
              <a:rPr lang="sk-SK" dirty="0" err="1" smtClean="0"/>
              <a:t>např</a:t>
            </a:r>
            <a:r>
              <a:rPr lang="sk-SK" dirty="0" smtClean="0"/>
              <a:t>. </a:t>
            </a:r>
            <a:r>
              <a:rPr lang="sk-SK" dirty="0" err="1" smtClean="0"/>
              <a:t>poměrný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 většinový)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Reformy mohou logiku systému zachovat, postačuje i úprava jeho prvků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Rozšíření personal vote pomocí širší možnosti voliče anebo snižováním (eliminací) jejich bariér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Důležitý je rozsah reformy (marginální vs. podstatné úpravy)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8255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Belgie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Listinný poměrný systém, 150 poslanců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12 volebních obvodů, klauzule 5 %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Vázané listiny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Volič může udělit (alternativně):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Hlas straně jako celku (</a:t>
            </a:r>
            <a:r>
              <a:rPr lang="sk-SK" i="1" dirty="0" smtClean="0">
                <a:sym typeface="Wingdings" panose="05000000000000000000" pitchFamily="2" charset="2"/>
              </a:rPr>
              <a:t>list vote</a:t>
            </a:r>
            <a:r>
              <a:rPr lang="sk-SK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Hlas kandidátovi na listině strany (</a:t>
            </a:r>
            <a:r>
              <a:rPr lang="sk-SK" i="1" dirty="0" smtClean="0">
                <a:sym typeface="Wingdings" panose="05000000000000000000" pitchFamily="2" charset="2"/>
              </a:rPr>
              <a:t>preference vote</a:t>
            </a:r>
            <a:r>
              <a:rPr lang="sk-SK" dirty="0" smtClean="0">
                <a:sym typeface="Wingdings" panose="05000000000000000000" pitchFamily="2" charset="2"/>
              </a:rPr>
              <a:t>)</a:t>
            </a: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Belgie – alokace křesel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Rozdělení křesel stranám na úrovni obvodů</a:t>
            </a:r>
          </a:p>
          <a:p>
            <a:endParaRPr lang="sk-SK" dirty="0" smtClean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Výpočet speciální kvóty pro každou stranu v obvodě</a:t>
            </a:r>
          </a:p>
          <a:p>
            <a:endParaRPr lang="sk-SK" dirty="0" smtClean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Přiřazení křesel kandidátům: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Jako první jsou zvoleni kandidáti s preferenčními hlasy nad kvótou (max. do počtu křesel strany)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Dopočet </a:t>
            </a:r>
            <a:r>
              <a:rPr lang="sk-SK" i="1" dirty="0" smtClean="0">
                <a:sym typeface="Wingdings" panose="05000000000000000000" pitchFamily="2" charset="2"/>
              </a:rPr>
              <a:t>list votes</a:t>
            </a:r>
            <a:r>
              <a:rPr lang="sk-SK" dirty="0" smtClean="0">
                <a:sym typeface="Wingdings" panose="05000000000000000000" pitchFamily="2" charset="2"/>
              </a:rPr>
              <a:t> kandidátům do kvóty sestupně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Po vyčerpání list votes získají zbylé mandáty kandidáti podle počtu preferenčních hlasů</a:t>
            </a:r>
          </a:p>
          <a:p>
            <a:endParaRPr lang="sk-SK" dirty="0" smtClean="0">
              <a:sym typeface="Wingdings" panose="05000000000000000000" pitchFamily="2" charset="2"/>
            </a:endParaRP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77554"/>
              </p:ext>
            </p:extLst>
          </p:nvPr>
        </p:nvGraphicFramePr>
        <p:xfrm>
          <a:off x="467546" y="1897742"/>
          <a:ext cx="8280921" cy="4221986"/>
        </p:xfrm>
        <a:graphic>
          <a:graphicData uri="http://schemas.openxmlformats.org/drawingml/2006/table">
            <a:tbl>
              <a:tblPr/>
              <a:tblGrid>
                <a:gridCol w="1008843"/>
                <a:gridCol w="2227863"/>
                <a:gridCol w="1008843"/>
                <a:gridCol w="1008843"/>
                <a:gridCol w="1008843"/>
                <a:gridCol w="1008843"/>
                <a:gridCol w="1008843"/>
              </a:tblGrid>
              <a:tr h="383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Pref. hlasy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Dopočet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Součet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Zůstává k dopočtu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Pořadí mandátu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Janssens Patrick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89 011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95 430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Van Weert Els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19 266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15 574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79 856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Peeters Jan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15 500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19 340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60 516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van Gool Greet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12 915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21 925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38 591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Cuyt Rony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28 150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10 441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Deckx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10 441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18 597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Temsamani Anissa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9 705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Wyninckx Hilde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5 432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Gevers Dimitri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3 063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Heremans Karin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4 920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Veraart Gino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3 257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Adriaensen Gust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2 159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Hosteaux Frank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3 272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Lauwers Herman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2 725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Brempt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11 577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Voorhamme Robert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6 648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2123728" y="284652"/>
          <a:ext cx="5040561" cy="1344148"/>
        </p:xfrm>
        <a:graphic>
          <a:graphicData uri="http://schemas.openxmlformats.org/drawingml/2006/table">
            <a:tbl>
              <a:tblPr/>
              <a:tblGrid>
                <a:gridCol w="2370428"/>
                <a:gridCol w="2670133"/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Hlasy strany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243 879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Mandáty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Kvóta = H / (M + 1)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 votes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95 430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96161"/>
              </p:ext>
            </p:extLst>
          </p:nvPr>
        </p:nvGraphicFramePr>
        <p:xfrm>
          <a:off x="467546" y="1897742"/>
          <a:ext cx="8280921" cy="4221986"/>
        </p:xfrm>
        <a:graphic>
          <a:graphicData uri="http://schemas.openxmlformats.org/drawingml/2006/table">
            <a:tbl>
              <a:tblPr/>
              <a:tblGrid>
                <a:gridCol w="1008843"/>
                <a:gridCol w="2227863"/>
                <a:gridCol w="1008843"/>
                <a:gridCol w="1008843"/>
                <a:gridCol w="1008843"/>
                <a:gridCol w="1008843"/>
                <a:gridCol w="1008843"/>
              </a:tblGrid>
              <a:tr h="383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Pref. hlasy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Dopočet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Součet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Zůstává k dopočtu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Pořadí mandátu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Janssens Patrick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95 430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Weert Els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19 266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15 574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79 856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Peeters Jan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19 340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60 516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Gool Greet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12 915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21 925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38 591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Cuyt Rony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28 150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10 441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Deckx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10 441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18 597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Temsamani Anissa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Wyninckx Hilde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Gevers Dimitri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Heremans Karin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Veraart Gino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Adriaensen Gust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Hosteaux Frank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Lauwers Herman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Brempt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Voorhamme Robert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2123728" y="284652"/>
          <a:ext cx="5040561" cy="1344148"/>
        </p:xfrm>
        <a:graphic>
          <a:graphicData uri="http://schemas.openxmlformats.org/drawingml/2006/table">
            <a:tbl>
              <a:tblPr/>
              <a:tblGrid>
                <a:gridCol w="2370428"/>
                <a:gridCol w="2670133"/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Hlasy strany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243 879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Mandáty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Kvóta = H / (M + 1)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 votes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95 430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Belgie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Silné zvýhodnění čelních kandidátů</a:t>
            </a:r>
          </a:p>
          <a:p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Hlasy strany (list votes) = implicitní preferenční hlasy pro top kandidáty</a:t>
            </a:r>
          </a:p>
          <a:p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Od WWII voliči pomocí preferenčních hlasů dostali do parlamentu pouze 1 % poslanců</a:t>
            </a:r>
          </a:p>
          <a:p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Reforma 2000 – dopočet list votes se krátí na polovinu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08409"/>
              </p:ext>
            </p:extLst>
          </p:nvPr>
        </p:nvGraphicFramePr>
        <p:xfrm>
          <a:off x="467546" y="1897742"/>
          <a:ext cx="8280921" cy="4195554"/>
        </p:xfrm>
        <a:graphic>
          <a:graphicData uri="http://schemas.openxmlformats.org/drawingml/2006/table">
            <a:tbl>
              <a:tblPr/>
              <a:tblGrid>
                <a:gridCol w="1008843"/>
                <a:gridCol w="2227863"/>
                <a:gridCol w="1008843"/>
                <a:gridCol w="1008843"/>
                <a:gridCol w="1008843"/>
                <a:gridCol w="1008843"/>
                <a:gridCol w="1008843"/>
              </a:tblGrid>
              <a:tr h="383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Pref. hlasy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Dopočet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Součet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Zůstává k dopočtu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Pořadí mandátu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Janssens Patrick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89.011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89.011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47.715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Weert Els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19.266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15.574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34.840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32.141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Peeters Jan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15.500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19.340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34.840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12.801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Gool Greet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12.915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12.801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25.716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Cuyt Rony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6.690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6.690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Deckx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8.156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8.156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Temsamani Anissa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9.705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9.705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Wyninckx Hilde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5.432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5.432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Gevers Dimitri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3.063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3.063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Heremans Karin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4.920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4.920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Veraart Gino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3.257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3.257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Adriaensen Gust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2.159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2.159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Hosteaux Frank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3.272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3.272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Lauwers Herman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2.725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2.725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Brempt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11.577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11.577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Voorhamme Robert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6.648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6.648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44111"/>
              </p:ext>
            </p:extLst>
          </p:nvPr>
        </p:nvGraphicFramePr>
        <p:xfrm>
          <a:off x="2123728" y="284652"/>
          <a:ext cx="5040561" cy="1344148"/>
        </p:xfrm>
        <a:graphic>
          <a:graphicData uri="http://schemas.openxmlformats.org/drawingml/2006/table">
            <a:tbl>
              <a:tblPr/>
              <a:tblGrid>
                <a:gridCol w="2370428"/>
                <a:gridCol w="2670133"/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Hlasy strany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243 879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Mandáty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Kvóta = H / (M + 1)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 votes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47 715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Trendy v personalizaci voleb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Pilet a Renwick – výzkum 31 evropských zemí (EU + Island, Norsko, Švýcarsko)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Volební reformy a personalizace: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Podoba hlasování voličů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Efekt na výsledky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Pouze „signifikantní“ reformy – pravidlo 20 procent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485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Podíl článků o VB premiérech v The Times (Karvonen 2010)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700808"/>
            <a:ext cx="70389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1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 smtClean="0"/>
              <a:t>Trendy v personalizaci voleb (Pilet, Renwick</a:t>
            </a:r>
            <a:r>
              <a:rPr lang="cs-CZ" sz="36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2248447"/>
            <a:ext cx="9036495" cy="377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4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193"/>
            <a:ext cx="8856984" cy="667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6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Podíl článků o PM referujících v osobním stylu (Karvonen 2010)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895084" cy="501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jadeafrican.com/wp-content/uploads/2013/12/@-131210-obama-cameron-selfie-nj.photoblog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053"/>
            <a:ext cx="85725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Personalizace </a:t>
            </a:r>
            <a:r>
              <a:rPr lang="cs-CZ" dirty="0" smtClean="0"/>
              <a:t>a volby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Volební systémy jako součást širšího trendu personalizace</a:t>
            </a:r>
          </a:p>
          <a:p>
            <a:endParaRPr lang="sk-SK" dirty="0"/>
          </a:p>
          <a:p>
            <a:r>
              <a:rPr lang="sk-SK" dirty="0" smtClean="0"/>
              <a:t>Orientace systémů na výběr samotných osob než na rozhodování mezi listinami</a:t>
            </a:r>
          </a:p>
          <a:p>
            <a:endParaRPr lang="sk-SK" dirty="0"/>
          </a:p>
          <a:p>
            <a:r>
              <a:rPr lang="sk-SK" dirty="0" smtClean="0"/>
              <a:t>Různé definice personalizace voleb</a:t>
            </a:r>
          </a:p>
          <a:p>
            <a:pPr lvl="1"/>
            <a:r>
              <a:rPr lang="sk-SK" dirty="0" smtClean="0"/>
              <a:t>Kandidáti vs. voliči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17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Personální rysy ve volbách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Volební systémy ovlivňují pohnutky kandidátů zdůrazňovat vlastní osobnostní rysy než držet stranickou linii (Carey a Shugart 1995)</a:t>
            </a:r>
          </a:p>
          <a:p>
            <a:endParaRPr lang="sk-SK" dirty="0"/>
          </a:p>
          <a:p>
            <a:r>
              <a:rPr lang="sk-SK" dirty="0" smtClean="0"/>
              <a:t>Faktory:</a:t>
            </a:r>
          </a:p>
          <a:p>
            <a:pPr lvl="1"/>
            <a:r>
              <a:rPr lang="sk-SK" dirty="0" smtClean="0"/>
              <a:t>Kontrola stranického vedení nad volební listinou (</a:t>
            </a:r>
            <a:r>
              <a:rPr lang="sk-SK" i="1" dirty="0" smtClean="0"/>
              <a:t>ballot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Nezávislost zvolení kandidáta na úspěchu jeho spolustraníků (</a:t>
            </a:r>
            <a:r>
              <a:rPr lang="sk-SK" i="1" dirty="0" smtClean="0"/>
              <a:t>pool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Počet a charakter udělování hlasů voliči (</a:t>
            </a:r>
            <a:r>
              <a:rPr lang="sk-SK" i="1" dirty="0" smtClean="0"/>
              <a:t>votes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Velikost obvodu</a:t>
            </a:r>
          </a:p>
          <a:p>
            <a:pPr lvl="1"/>
            <a:endParaRPr lang="sk-SK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852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Personální rysy ve volbách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Ballot:</a:t>
            </a:r>
          </a:p>
          <a:p>
            <a:pPr lvl="1"/>
            <a:r>
              <a:rPr lang="sk-SK" dirty="0" smtClean="0"/>
              <a:t>2 – lídři nemají kontrolu nad volebním lístkem</a:t>
            </a:r>
          </a:p>
          <a:p>
            <a:pPr lvl="1"/>
            <a:r>
              <a:rPr lang="sk-SK" dirty="0" smtClean="0"/>
              <a:t>1 – lídři sestavují listinu, voliči do ní mohou zasáhnout</a:t>
            </a:r>
          </a:p>
          <a:p>
            <a:pPr lvl="1"/>
            <a:r>
              <a:rPr lang="sk-SK" dirty="0" smtClean="0"/>
              <a:t>0 – lídři sestavují fixní listinu, voliči nemohou zasáhnout</a:t>
            </a:r>
          </a:p>
          <a:p>
            <a:endParaRPr lang="sk-SK" dirty="0"/>
          </a:p>
          <a:p>
            <a:r>
              <a:rPr lang="sk-SK" dirty="0" smtClean="0"/>
              <a:t>Bodování volebních systémů danou technikou je čistě instrumentální</a:t>
            </a:r>
          </a:p>
          <a:p>
            <a:pPr marL="0" indent="0">
              <a:buNone/>
            </a:pPr>
            <a:endParaRPr lang="sk-SK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836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Personální rysy ve volbách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48" y="1484784"/>
            <a:ext cx="5824364" cy="50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1710</TotalTime>
  <Words>1554</Words>
  <Application>Microsoft Office PowerPoint</Application>
  <PresentationFormat>Předvádění na obrazovce (4:3)</PresentationFormat>
  <Paragraphs>563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19</vt:i4>
      </vt:variant>
      <vt:variant>
        <vt:lpstr>Nadpisy snímků</vt:lpstr>
      </vt:variant>
      <vt:variant>
        <vt:i4>31</vt:i4>
      </vt:variant>
    </vt:vector>
  </HeadingPairs>
  <TitlesOfParts>
    <vt:vector size="50" baseType="lpstr">
      <vt:lpstr>Tok</vt:lpstr>
      <vt:lpstr>1_Tok</vt:lpstr>
      <vt:lpstr>2_Tok</vt:lpstr>
      <vt:lpstr>3_Tok</vt:lpstr>
      <vt:lpstr>5_Tok</vt:lpstr>
      <vt:lpstr>6_Tok</vt:lpstr>
      <vt:lpstr>7_Tok</vt:lpstr>
      <vt:lpstr>8_Tok</vt:lpstr>
      <vt:lpstr>9_Tok</vt:lpstr>
      <vt:lpstr>11_Tok</vt:lpstr>
      <vt:lpstr>12_Tok</vt:lpstr>
      <vt:lpstr>13_Tok</vt:lpstr>
      <vt:lpstr>15_Tok</vt:lpstr>
      <vt:lpstr>16_Tok</vt:lpstr>
      <vt:lpstr>17_Tok</vt:lpstr>
      <vt:lpstr>19_Tok</vt:lpstr>
      <vt:lpstr>21_Tok</vt:lpstr>
      <vt:lpstr>4_Tok</vt:lpstr>
      <vt:lpstr>22_Tok</vt:lpstr>
      <vt:lpstr>Volební reformy v oblasti personalizace volby </vt:lpstr>
      <vt:lpstr>Personalizace politiky</vt:lpstr>
      <vt:lpstr>Podíl článků o VB premiérech v The Times (Karvonen 2010)</vt:lpstr>
      <vt:lpstr>Podíl článků o PM referujících v osobním stylu (Karvonen 2010)</vt:lpstr>
      <vt:lpstr>Prezentace aplikace PowerPoint</vt:lpstr>
      <vt:lpstr>Personalizace a volby</vt:lpstr>
      <vt:lpstr>Personální rysy ve volbách</vt:lpstr>
      <vt:lpstr>Personální rysy ve volbách</vt:lpstr>
      <vt:lpstr>Personální rysy ve volbách</vt:lpstr>
      <vt:lpstr>Prezentace aplikace PowerPoint</vt:lpstr>
      <vt:lpstr>Personalizace v ČR</vt:lpstr>
      <vt:lpstr>Výsledná podoba</vt:lpstr>
      <vt:lpstr>Přímá volba poslanců</vt:lpstr>
      <vt:lpstr>Přímá volba poslanců</vt:lpstr>
      <vt:lpstr>Přímá volba poslanců</vt:lpstr>
      <vt:lpstr>Přímá volba poslanců</vt:lpstr>
      <vt:lpstr>Přímá volba poslanců</vt:lpstr>
      <vt:lpstr>Linek (2010)</vt:lpstr>
      <vt:lpstr>Dělení hlasů (Gschwendt a Kolk)</vt:lpstr>
      <vt:lpstr>Dělení hlasů - motivy</vt:lpstr>
      <vt:lpstr>Dělení hlasů</vt:lpstr>
      <vt:lpstr>„Slabé“ reformy</vt:lpstr>
      <vt:lpstr>Belgie</vt:lpstr>
      <vt:lpstr>Belgie – alokace křesel</vt:lpstr>
      <vt:lpstr>Prezentace aplikace PowerPoint</vt:lpstr>
      <vt:lpstr>Prezentace aplikace PowerPoint</vt:lpstr>
      <vt:lpstr>Belgie</vt:lpstr>
      <vt:lpstr>Prezentace aplikace PowerPoint</vt:lpstr>
      <vt:lpstr>Trendy v personalizaci voleb</vt:lpstr>
      <vt:lpstr>Trendy v personalizaci voleb (Pilet, Renwick)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 Spáč</cp:lastModifiedBy>
  <cp:revision>203</cp:revision>
  <dcterms:created xsi:type="dcterms:W3CDTF">2013-02-19T08:47:21Z</dcterms:created>
  <dcterms:modified xsi:type="dcterms:W3CDTF">2016-05-17T06:59:41Z</dcterms:modified>
</cp:coreProperties>
</file>