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16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theme/theme17.xml" ContentType="application/vnd.openxmlformats-officedocument.theme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theme/theme18.xml" ContentType="application/vnd.openxmlformats-officedocument.theme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theme/theme19.xml" ContentType="application/vnd.openxmlformats-officedocument.theme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theme/theme20.xml" ContentType="application/vnd.openxmlformats-officedocument.theme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theme/theme21.xml" ContentType="application/vnd.openxmlformats-officedocument.theme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theme/theme22.xml" ContentType="application/vnd.openxmlformats-officedocument.theme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theme/theme23.xml" ContentType="application/vnd.openxmlformats-officedocument.theme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theme/theme24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6" r:id="rId3"/>
    <p:sldMasterId id="2147483708" r:id="rId4"/>
    <p:sldMasterId id="2147483720" r:id="rId5"/>
    <p:sldMasterId id="2147483732" r:id="rId6"/>
    <p:sldMasterId id="2147483744" r:id="rId7"/>
    <p:sldMasterId id="2147483756" r:id="rId8"/>
    <p:sldMasterId id="2147483768" r:id="rId9"/>
    <p:sldMasterId id="2147483780" r:id="rId10"/>
    <p:sldMasterId id="2147483792" r:id="rId11"/>
    <p:sldMasterId id="2147483804" r:id="rId12"/>
    <p:sldMasterId id="2147483828" r:id="rId13"/>
    <p:sldMasterId id="2147483840" r:id="rId14"/>
    <p:sldMasterId id="2147483852" r:id="rId15"/>
    <p:sldMasterId id="2147483864" r:id="rId16"/>
    <p:sldMasterId id="2147483876" r:id="rId17"/>
    <p:sldMasterId id="2147483888" r:id="rId18"/>
    <p:sldMasterId id="2147483900" r:id="rId19"/>
    <p:sldMasterId id="2147483912" r:id="rId20"/>
    <p:sldMasterId id="2147483924" r:id="rId21"/>
    <p:sldMasterId id="2147483972" r:id="rId22"/>
    <p:sldMasterId id="2147483984" r:id="rId23"/>
    <p:sldMasterId id="2147483996" r:id="rId24"/>
  </p:sldMasterIdLst>
  <p:sldIdLst>
    <p:sldId id="256" r:id="rId25"/>
    <p:sldId id="258" r:id="rId26"/>
    <p:sldId id="259" r:id="rId27"/>
    <p:sldId id="270" r:id="rId28"/>
    <p:sldId id="260" r:id="rId29"/>
    <p:sldId id="261" r:id="rId30"/>
    <p:sldId id="262" r:id="rId31"/>
    <p:sldId id="271" r:id="rId32"/>
    <p:sldId id="263" r:id="rId33"/>
    <p:sldId id="264" r:id="rId34"/>
    <p:sldId id="319" r:id="rId35"/>
    <p:sldId id="272" r:id="rId36"/>
    <p:sldId id="265" r:id="rId37"/>
    <p:sldId id="273" r:id="rId38"/>
    <p:sldId id="266" r:id="rId39"/>
    <p:sldId id="274" r:id="rId40"/>
    <p:sldId id="275" r:id="rId41"/>
    <p:sldId id="276" r:id="rId42"/>
    <p:sldId id="278" r:id="rId43"/>
    <p:sldId id="279" r:id="rId44"/>
    <p:sldId id="277" r:id="rId45"/>
    <p:sldId id="281" r:id="rId46"/>
    <p:sldId id="280" r:id="rId47"/>
    <p:sldId id="282" r:id="rId48"/>
    <p:sldId id="283" r:id="rId49"/>
    <p:sldId id="284" r:id="rId50"/>
    <p:sldId id="285" r:id="rId51"/>
    <p:sldId id="286" r:id="rId52"/>
    <p:sldId id="287" r:id="rId53"/>
    <p:sldId id="288" r:id="rId54"/>
    <p:sldId id="289" r:id="rId55"/>
    <p:sldId id="297" r:id="rId56"/>
    <p:sldId id="298" r:id="rId57"/>
    <p:sldId id="299" r:id="rId58"/>
    <p:sldId id="300" r:id="rId59"/>
    <p:sldId id="290" r:id="rId60"/>
    <p:sldId id="291" r:id="rId61"/>
    <p:sldId id="301" r:id="rId62"/>
    <p:sldId id="304" r:id="rId63"/>
    <p:sldId id="303" r:id="rId64"/>
    <p:sldId id="292" r:id="rId65"/>
    <p:sldId id="305" r:id="rId66"/>
    <p:sldId id="306" r:id="rId67"/>
    <p:sldId id="307" r:id="rId68"/>
    <p:sldId id="308" r:id="rId69"/>
    <p:sldId id="309" r:id="rId70"/>
    <p:sldId id="293" r:id="rId71"/>
    <p:sldId id="310" r:id="rId72"/>
    <p:sldId id="311" r:id="rId73"/>
    <p:sldId id="312" r:id="rId74"/>
    <p:sldId id="320" r:id="rId75"/>
    <p:sldId id="313" r:id="rId76"/>
    <p:sldId id="314" r:id="rId77"/>
    <p:sldId id="322" r:id="rId78"/>
    <p:sldId id="326" r:id="rId79"/>
    <p:sldId id="323" r:id="rId80"/>
    <p:sldId id="324" r:id="rId81"/>
    <p:sldId id="295" r:id="rId82"/>
    <p:sldId id="296" r:id="rId8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9933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2.xml"/><Relationship Id="rId39" Type="http://schemas.openxmlformats.org/officeDocument/2006/relationships/slide" Target="slides/slide15.xml"/><Relationship Id="rId21" Type="http://schemas.openxmlformats.org/officeDocument/2006/relationships/slideMaster" Target="slideMasters/slideMaster21.xml"/><Relationship Id="rId34" Type="http://schemas.openxmlformats.org/officeDocument/2006/relationships/slide" Target="slides/slide10.xml"/><Relationship Id="rId42" Type="http://schemas.openxmlformats.org/officeDocument/2006/relationships/slide" Target="slides/slide18.xml"/><Relationship Id="rId47" Type="http://schemas.openxmlformats.org/officeDocument/2006/relationships/slide" Target="slides/slide23.xml"/><Relationship Id="rId50" Type="http://schemas.openxmlformats.org/officeDocument/2006/relationships/slide" Target="slides/slide26.xml"/><Relationship Id="rId55" Type="http://schemas.openxmlformats.org/officeDocument/2006/relationships/slide" Target="slides/slide31.xml"/><Relationship Id="rId63" Type="http://schemas.openxmlformats.org/officeDocument/2006/relationships/slide" Target="slides/slide39.xml"/><Relationship Id="rId68" Type="http://schemas.openxmlformats.org/officeDocument/2006/relationships/slide" Target="slides/slide44.xml"/><Relationship Id="rId76" Type="http://schemas.openxmlformats.org/officeDocument/2006/relationships/slide" Target="slides/slide52.xml"/><Relationship Id="rId84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47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" Target="slides/slide5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" Target="slides/slide8.xml"/><Relationship Id="rId37" Type="http://schemas.openxmlformats.org/officeDocument/2006/relationships/slide" Target="slides/slide13.xml"/><Relationship Id="rId40" Type="http://schemas.openxmlformats.org/officeDocument/2006/relationships/slide" Target="slides/slide16.xml"/><Relationship Id="rId45" Type="http://schemas.openxmlformats.org/officeDocument/2006/relationships/slide" Target="slides/slide21.xml"/><Relationship Id="rId53" Type="http://schemas.openxmlformats.org/officeDocument/2006/relationships/slide" Target="slides/slide29.xml"/><Relationship Id="rId58" Type="http://schemas.openxmlformats.org/officeDocument/2006/relationships/slide" Target="slides/slide34.xml"/><Relationship Id="rId66" Type="http://schemas.openxmlformats.org/officeDocument/2006/relationships/slide" Target="slides/slide42.xml"/><Relationship Id="rId74" Type="http://schemas.openxmlformats.org/officeDocument/2006/relationships/slide" Target="slides/slide50.xml"/><Relationship Id="rId79" Type="http://schemas.openxmlformats.org/officeDocument/2006/relationships/slide" Target="slides/slide55.xml"/><Relationship Id="rId8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37.xml"/><Relationship Id="rId82" Type="http://schemas.openxmlformats.org/officeDocument/2006/relationships/slide" Target="slides/slide58.xml"/><Relationship Id="rId19" Type="http://schemas.openxmlformats.org/officeDocument/2006/relationships/slideMaster" Target="slideMasters/slideMaster1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" Target="slides/slide3.xml"/><Relationship Id="rId30" Type="http://schemas.openxmlformats.org/officeDocument/2006/relationships/slide" Target="slides/slide6.xml"/><Relationship Id="rId35" Type="http://schemas.openxmlformats.org/officeDocument/2006/relationships/slide" Target="slides/slide11.xml"/><Relationship Id="rId43" Type="http://schemas.openxmlformats.org/officeDocument/2006/relationships/slide" Target="slides/slide19.xml"/><Relationship Id="rId48" Type="http://schemas.openxmlformats.org/officeDocument/2006/relationships/slide" Target="slides/slide24.xml"/><Relationship Id="rId56" Type="http://schemas.openxmlformats.org/officeDocument/2006/relationships/slide" Target="slides/slide32.xml"/><Relationship Id="rId64" Type="http://schemas.openxmlformats.org/officeDocument/2006/relationships/slide" Target="slides/slide40.xml"/><Relationship Id="rId69" Type="http://schemas.openxmlformats.org/officeDocument/2006/relationships/slide" Target="slides/slide45.xml"/><Relationship Id="rId77" Type="http://schemas.openxmlformats.org/officeDocument/2006/relationships/slide" Target="slides/slide53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27.xml"/><Relationship Id="rId72" Type="http://schemas.openxmlformats.org/officeDocument/2006/relationships/slide" Target="slides/slide48.xml"/><Relationship Id="rId80" Type="http://schemas.openxmlformats.org/officeDocument/2006/relationships/slide" Target="slides/slide56.xml"/><Relationship Id="rId85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1.xml"/><Relationship Id="rId33" Type="http://schemas.openxmlformats.org/officeDocument/2006/relationships/slide" Target="slides/slide9.xml"/><Relationship Id="rId38" Type="http://schemas.openxmlformats.org/officeDocument/2006/relationships/slide" Target="slides/slide14.xml"/><Relationship Id="rId46" Type="http://schemas.openxmlformats.org/officeDocument/2006/relationships/slide" Target="slides/slide22.xml"/><Relationship Id="rId59" Type="http://schemas.openxmlformats.org/officeDocument/2006/relationships/slide" Target="slides/slide35.xml"/><Relationship Id="rId67" Type="http://schemas.openxmlformats.org/officeDocument/2006/relationships/slide" Target="slides/slide43.xml"/><Relationship Id="rId20" Type="http://schemas.openxmlformats.org/officeDocument/2006/relationships/slideMaster" Target="slideMasters/slideMaster20.xml"/><Relationship Id="rId41" Type="http://schemas.openxmlformats.org/officeDocument/2006/relationships/slide" Target="slides/slide17.xml"/><Relationship Id="rId54" Type="http://schemas.openxmlformats.org/officeDocument/2006/relationships/slide" Target="slides/slide30.xml"/><Relationship Id="rId62" Type="http://schemas.openxmlformats.org/officeDocument/2006/relationships/slide" Target="slides/slide38.xml"/><Relationship Id="rId70" Type="http://schemas.openxmlformats.org/officeDocument/2006/relationships/slide" Target="slides/slide46.xml"/><Relationship Id="rId75" Type="http://schemas.openxmlformats.org/officeDocument/2006/relationships/slide" Target="slides/slide51.xml"/><Relationship Id="rId83" Type="http://schemas.openxmlformats.org/officeDocument/2006/relationships/slide" Target="slides/slide5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" Target="slides/slide4.xml"/><Relationship Id="rId36" Type="http://schemas.openxmlformats.org/officeDocument/2006/relationships/slide" Target="slides/slide12.xml"/><Relationship Id="rId49" Type="http://schemas.openxmlformats.org/officeDocument/2006/relationships/slide" Target="slides/slide25.xml"/><Relationship Id="rId57" Type="http://schemas.openxmlformats.org/officeDocument/2006/relationships/slide" Target="slides/slide33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7.xml"/><Relationship Id="rId44" Type="http://schemas.openxmlformats.org/officeDocument/2006/relationships/slide" Target="slides/slide20.xml"/><Relationship Id="rId52" Type="http://schemas.openxmlformats.org/officeDocument/2006/relationships/slide" Target="slides/slide28.xml"/><Relationship Id="rId60" Type="http://schemas.openxmlformats.org/officeDocument/2006/relationships/slide" Target="slides/slide36.xml"/><Relationship Id="rId65" Type="http://schemas.openxmlformats.org/officeDocument/2006/relationships/slide" Target="slides/slide41.xml"/><Relationship Id="rId73" Type="http://schemas.openxmlformats.org/officeDocument/2006/relationships/slide" Target="slides/slide49.xml"/><Relationship Id="rId78" Type="http://schemas.openxmlformats.org/officeDocument/2006/relationships/slide" Target="slides/slide54.xml"/><Relationship Id="rId81" Type="http://schemas.openxmlformats.org/officeDocument/2006/relationships/slide" Target="slides/slide57.xml"/><Relationship Id="rId86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Zo&#353;it1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Hárok1!$F$18</c:f>
              <c:strCache>
                <c:ptCount val="1"/>
                <c:pt idx="0">
                  <c:v>I300</c:v>
                </c:pt>
              </c:strCache>
            </c:strRef>
          </c:tx>
          <c:spPr>
            <a:ln>
              <a:noFill/>
            </a:ln>
          </c:spPr>
          <c:marker>
            <c:symbol val="circle"/>
            <c:size val="10"/>
          </c:marker>
          <c:xVal>
            <c:numRef>
              <c:f>Hárok1!$E$19:$E$25</c:f>
              <c:numCache>
                <c:formatCode>General</c:formatCode>
                <c:ptCount val="7"/>
                <c:pt idx="0">
                  <c:v>36.64</c:v>
                </c:pt>
                <c:pt idx="1">
                  <c:v>27.81</c:v>
                </c:pt>
                <c:pt idx="2">
                  <c:v>6.28</c:v>
                </c:pt>
                <c:pt idx="3">
                  <c:v>6.05</c:v>
                </c:pt>
                <c:pt idx="4">
                  <c:v>5.47</c:v>
                </c:pt>
                <c:pt idx="5">
                  <c:v>4.75</c:v>
                </c:pt>
                <c:pt idx="6">
                  <c:v>4.68</c:v>
                </c:pt>
              </c:numCache>
            </c:numRef>
          </c:xVal>
          <c:yVal>
            <c:numRef>
              <c:f>Hárok1!$F$19:$F$25</c:f>
              <c:numCache>
                <c:formatCode>General</c:formatCode>
                <c:ptCount val="7"/>
                <c:pt idx="0">
                  <c:v>1.36</c:v>
                </c:pt>
                <c:pt idx="1">
                  <c:v>0.91</c:v>
                </c:pt>
                <c:pt idx="2">
                  <c:v>0.9</c:v>
                </c:pt>
                <c:pt idx="3">
                  <c:v>0.94</c:v>
                </c:pt>
                <c:pt idx="4">
                  <c:v>0.91</c:v>
                </c:pt>
                <c:pt idx="5">
                  <c:v>0.91</c:v>
                </c:pt>
                <c:pt idx="6">
                  <c:v>0.93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Hárok1!$C$18</c:f>
              <c:strCache>
                <c:ptCount val="1"/>
                <c:pt idx="0">
                  <c:v>I250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10"/>
          </c:marker>
          <c:xVal>
            <c:numRef>
              <c:f>Hárok1!$B$19:$B$25</c:f>
              <c:numCache>
                <c:formatCode>General</c:formatCode>
                <c:ptCount val="7"/>
                <c:pt idx="0">
                  <c:v>36.64</c:v>
                </c:pt>
                <c:pt idx="1">
                  <c:v>27.81</c:v>
                </c:pt>
                <c:pt idx="2">
                  <c:v>6.28</c:v>
                </c:pt>
                <c:pt idx="3">
                  <c:v>6.05</c:v>
                </c:pt>
                <c:pt idx="4">
                  <c:v>5.47</c:v>
                </c:pt>
                <c:pt idx="5">
                  <c:v>4.75</c:v>
                </c:pt>
                <c:pt idx="6">
                  <c:v>4.68</c:v>
                </c:pt>
              </c:numCache>
            </c:numRef>
          </c:xVal>
          <c:yVal>
            <c:numRef>
              <c:f>Hárok1!$C$19:$C$25</c:f>
              <c:numCache>
                <c:formatCode>General</c:formatCode>
                <c:ptCount val="7"/>
                <c:pt idx="0">
                  <c:v>1.08</c:v>
                </c:pt>
                <c:pt idx="1">
                  <c:v>1.0900000000000001</c:v>
                </c:pt>
                <c:pt idx="2">
                  <c:v>1.08</c:v>
                </c:pt>
                <c:pt idx="3">
                  <c:v>1.1200000000000001</c:v>
                </c:pt>
                <c:pt idx="4">
                  <c:v>1.1000000000000001</c:v>
                </c:pt>
                <c:pt idx="5">
                  <c:v>1.0900000000000001</c:v>
                </c:pt>
                <c:pt idx="6">
                  <c:v>1.1100000000000001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2392192"/>
        <c:axId val="102393728"/>
      </c:scatterChart>
      <c:valAx>
        <c:axId val="1023921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102393728"/>
        <c:crosses val="autoZero"/>
        <c:crossBetween val="midCat"/>
      </c:valAx>
      <c:valAx>
        <c:axId val="10239372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102392192"/>
        <c:crosses val="autoZero"/>
        <c:crossBetween val="midCat"/>
      </c:valAx>
    </c:plotArea>
    <c:legend>
      <c:legendPos val="t"/>
      <c:layout/>
      <c:overlay val="0"/>
      <c:txPr>
        <a:bodyPr/>
        <a:lstStyle/>
        <a:p>
          <a:pPr>
            <a:defRPr sz="2400"/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13.4.2016</a:t>
            </a:fld>
            <a:endParaRPr lang="cs-CZ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13.4.2016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13.4.2016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13.4.2016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13.4.2016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13.4.2016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13.4.2016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13.4.2016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13.4.2016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13.4.2016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13.4.2016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13.4.2016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13.4.2016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13.4.2016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13.4.2016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13.4.2016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13.4.2016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13.4.2016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13.4.2016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13.4.2016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13.4.2016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13.4.2016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13.4.2016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13.4.2016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13.4.2016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13.4.2016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13.4.2016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13.4.2016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13.4.2016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13.4.2016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13.4.2016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13.4.2016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13.4.2016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13.4.2016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13.4.2016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13.4.2016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13.4.2016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13.4.2016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13.4.2016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13.4.2016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13.4.2016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13.4.2016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13.4.2016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13.4.2016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13.4.2016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13.4.2016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13.4.2016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13.4.2016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13.4.2016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13.4.2016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13.4.2016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13.4.2016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13.4.2016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13.4.2016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13.4.2016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13.4.2016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13.4.2016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13.4.2016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13.4.2016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13.4.2016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13.4.2016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13.4.2016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13.4.2016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13.4.2016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13.4.2016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13.4.2016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13.4.2016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13.4.2016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13.4.2016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13.4.2016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13.4.2016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13.4.2016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13.4.2016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13.4.2016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13.4.2016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13.4.2016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13.4.2016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13.4.2016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13.4.2016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13.4.2016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13.4.2016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13.4.2016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13.4.2016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13.4.2016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13.4.2016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13.4.2016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13.4.2016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13.4.2016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13.4.2016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13.4.2016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13.4.2016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13.4.2016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13.4.2016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13.4.2016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13.4.2016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13.4.2016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13.4.2016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13.4.2016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13.4.2016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13.4.2016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13.4.2016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13.4.2016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13.4.2016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13.4.2016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13.4.2016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13.4.2016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13.4.2016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13.4.2016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13.4.2016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13.4.2016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13.4.2016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13.4.2016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13.4.2016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13.4.2016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13.4.2016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13.4.2016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13.4.2016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13.4.2016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13.4.2016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13.4.2016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13.4.2016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13.4.2016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13.4.2016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13.4.2016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13.4.2016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13.4.2016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13.4.2016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13.4.2016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13.4.2016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13.4.2016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13.4.2016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13.4.2016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13.4.2016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13.4.2016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13.4.2016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13.4.2016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13.4.2016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13.4.2016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13.4.2016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13.4.2016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13.4.2016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13.4.2016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13.4.2016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13.4.2016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13.4.2016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13.4.2016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13.4.2016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13.4.2016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13.4.2016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40105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13.4.2016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3096805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13.4.2016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5927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13.4.2016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0393078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13.4.2016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3860847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13.4.2016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0404969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13.4.2016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7379302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13.4.2016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65474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13.4.2016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13.4.2016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5928275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13.4.2016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8168103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13.4.2016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93706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13.4.2016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06198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13.4.2016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118466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13.4.2016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68316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13.4.2016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3815857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13.4.2016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776542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13.4.2016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6389673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13.4.2016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101391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13.4.2016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13.4.2016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685622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13.4.2016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8414719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13.4.2016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4393179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13.4.2016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1693441"/>
      </p:ext>
    </p:extLst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13.4.2016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13.4.2016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13.4.2016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13.4.2016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13.4.2016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13.4.2016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13.4.2016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13.4.2016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13.4.2016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13.4.2016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13.4.2016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13.4.2016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13.4.2016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13.4.2016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13.4.2016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13.4.2016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13.4.2016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13.4.2016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13.4.2016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13.4.2016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13.4.2016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13.4.2016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13.4.2016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13.4.2016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13.4.2016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13.4.2016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13.4.2016</a:t>
            </a:fld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13.4.2016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13.4.2016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13.4.2016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13.4.2016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13.4.2016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13.4.2016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13.4.2016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13.4.2016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13.4.2016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13.4.2016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13.4.2016</a:t>
            </a:fld>
            <a:endParaRPr lang="cs-CZ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13.4.2016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13.4.2016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13.4.2016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13.4.2016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13.4.2016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13.4.2016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13.4.2016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13.4.2016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13.4.2016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13.4.2016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13.4.2016</a:t>
            </a:fld>
            <a:endParaRPr lang="cs-CZ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13.4.2016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13.4.2016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13.4.2016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13.4.2016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13.4.2016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13.4.2016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13.4.2016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13.4.2016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13.4.2016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13.4.2016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13.4.2016</a:t>
            </a:fld>
            <a:endParaRPr lang="cs-CZ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13.4.2016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13.4.2016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13.4.2016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13.4.2016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13.4.2016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13.4.2016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13.4.2016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13.4.2016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13.4.2016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13.4.2016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13.4.2016</a:t>
            </a:fld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13.4.2016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13.4.2016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13.4.2016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13.4.2016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13.4.2016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13.4.2016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13.4.2016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13.4.2016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13.4.2016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13.4.2016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13.4.2016</a:t>
            </a:fld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13.4.2016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13.4.2016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13.4.2016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13.4.2016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13.4.2016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13.4.2016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13.4.2016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13.4.2016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13.4.2016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13.4.2016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0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5.xml"/><Relationship Id="rId3" Type="http://schemas.openxmlformats.org/officeDocument/2006/relationships/slideLayout" Target="../slideLayouts/slideLayout190.xml"/><Relationship Id="rId7" Type="http://schemas.openxmlformats.org/officeDocument/2006/relationships/slideLayout" Target="../slideLayouts/slideLayout194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89.xml"/><Relationship Id="rId1" Type="http://schemas.openxmlformats.org/officeDocument/2006/relationships/slideLayout" Target="../slideLayouts/slideLayout188.xml"/><Relationship Id="rId6" Type="http://schemas.openxmlformats.org/officeDocument/2006/relationships/slideLayout" Target="../slideLayouts/slideLayout193.xml"/><Relationship Id="rId11" Type="http://schemas.openxmlformats.org/officeDocument/2006/relationships/slideLayout" Target="../slideLayouts/slideLayout198.xml"/><Relationship Id="rId5" Type="http://schemas.openxmlformats.org/officeDocument/2006/relationships/slideLayout" Target="../slideLayouts/slideLayout192.xml"/><Relationship Id="rId10" Type="http://schemas.openxmlformats.org/officeDocument/2006/relationships/slideLayout" Target="../slideLayouts/slideLayout197.xml"/><Relationship Id="rId4" Type="http://schemas.openxmlformats.org/officeDocument/2006/relationships/slideLayout" Target="../slideLayouts/slideLayout191.xml"/><Relationship Id="rId9" Type="http://schemas.openxmlformats.org/officeDocument/2006/relationships/slideLayout" Target="../slideLayouts/slideLayout196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6.xml"/><Relationship Id="rId3" Type="http://schemas.openxmlformats.org/officeDocument/2006/relationships/slideLayout" Target="../slideLayouts/slideLayout201.xml"/><Relationship Id="rId7" Type="http://schemas.openxmlformats.org/officeDocument/2006/relationships/slideLayout" Target="../slideLayouts/slideLayout205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200.xml"/><Relationship Id="rId1" Type="http://schemas.openxmlformats.org/officeDocument/2006/relationships/slideLayout" Target="../slideLayouts/slideLayout199.xml"/><Relationship Id="rId6" Type="http://schemas.openxmlformats.org/officeDocument/2006/relationships/slideLayout" Target="../slideLayouts/slideLayout204.xml"/><Relationship Id="rId11" Type="http://schemas.openxmlformats.org/officeDocument/2006/relationships/slideLayout" Target="../slideLayouts/slideLayout209.xml"/><Relationship Id="rId5" Type="http://schemas.openxmlformats.org/officeDocument/2006/relationships/slideLayout" Target="../slideLayouts/slideLayout203.xml"/><Relationship Id="rId10" Type="http://schemas.openxmlformats.org/officeDocument/2006/relationships/slideLayout" Target="../slideLayouts/slideLayout208.xml"/><Relationship Id="rId4" Type="http://schemas.openxmlformats.org/officeDocument/2006/relationships/slideLayout" Target="../slideLayouts/slideLayout202.xml"/><Relationship Id="rId9" Type="http://schemas.openxmlformats.org/officeDocument/2006/relationships/slideLayout" Target="../slideLayouts/slideLayout20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7.xml"/><Relationship Id="rId3" Type="http://schemas.openxmlformats.org/officeDocument/2006/relationships/slideLayout" Target="../slideLayouts/slideLayout212.xml"/><Relationship Id="rId7" Type="http://schemas.openxmlformats.org/officeDocument/2006/relationships/slideLayout" Target="../slideLayouts/slideLayout216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211.xml"/><Relationship Id="rId1" Type="http://schemas.openxmlformats.org/officeDocument/2006/relationships/slideLayout" Target="../slideLayouts/slideLayout210.xml"/><Relationship Id="rId6" Type="http://schemas.openxmlformats.org/officeDocument/2006/relationships/slideLayout" Target="../slideLayouts/slideLayout215.xml"/><Relationship Id="rId11" Type="http://schemas.openxmlformats.org/officeDocument/2006/relationships/slideLayout" Target="../slideLayouts/slideLayout220.xml"/><Relationship Id="rId5" Type="http://schemas.openxmlformats.org/officeDocument/2006/relationships/slideLayout" Target="../slideLayouts/slideLayout214.xml"/><Relationship Id="rId10" Type="http://schemas.openxmlformats.org/officeDocument/2006/relationships/slideLayout" Target="../slideLayouts/slideLayout219.xml"/><Relationship Id="rId4" Type="http://schemas.openxmlformats.org/officeDocument/2006/relationships/slideLayout" Target="../slideLayouts/slideLayout213.xml"/><Relationship Id="rId9" Type="http://schemas.openxmlformats.org/officeDocument/2006/relationships/slideLayout" Target="../slideLayouts/slideLayout218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8.xml"/><Relationship Id="rId3" Type="http://schemas.openxmlformats.org/officeDocument/2006/relationships/slideLayout" Target="../slideLayouts/slideLayout223.xml"/><Relationship Id="rId7" Type="http://schemas.openxmlformats.org/officeDocument/2006/relationships/slideLayout" Target="../slideLayouts/slideLayout227.xml"/><Relationship Id="rId12" Type="http://schemas.openxmlformats.org/officeDocument/2006/relationships/theme" Target="../theme/theme21.xml"/><Relationship Id="rId2" Type="http://schemas.openxmlformats.org/officeDocument/2006/relationships/slideLayout" Target="../slideLayouts/slideLayout222.xml"/><Relationship Id="rId1" Type="http://schemas.openxmlformats.org/officeDocument/2006/relationships/slideLayout" Target="../slideLayouts/slideLayout221.xml"/><Relationship Id="rId6" Type="http://schemas.openxmlformats.org/officeDocument/2006/relationships/slideLayout" Target="../slideLayouts/slideLayout226.xml"/><Relationship Id="rId11" Type="http://schemas.openxmlformats.org/officeDocument/2006/relationships/slideLayout" Target="../slideLayouts/slideLayout231.xml"/><Relationship Id="rId5" Type="http://schemas.openxmlformats.org/officeDocument/2006/relationships/slideLayout" Target="../slideLayouts/slideLayout225.xml"/><Relationship Id="rId10" Type="http://schemas.openxmlformats.org/officeDocument/2006/relationships/slideLayout" Target="../slideLayouts/slideLayout230.xml"/><Relationship Id="rId4" Type="http://schemas.openxmlformats.org/officeDocument/2006/relationships/slideLayout" Target="../slideLayouts/slideLayout224.xml"/><Relationship Id="rId9" Type="http://schemas.openxmlformats.org/officeDocument/2006/relationships/slideLayout" Target="../slideLayouts/slideLayout229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9.xml"/><Relationship Id="rId3" Type="http://schemas.openxmlformats.org/officeDocument/2006/relationships/slideLayout" Target="../slideLayouts/slideLayout234.xml"/><Relationship Id="rId7" Type="http://schemas.openxmlformats.org/officeDocument/2006/relationships/slideLayout" Target="../slideLayouts/slideLayout238.xml"/><Relationship Id="rId12" Type="http://schemas.openxmlformats.org/officeDocument/2006/relationships/theme" Target="../theme/theme22.xml"/><Relationship Id="rId2" Type="http://schemas.openxmlformats.org/officeDocument/2006/relationships/slideLayout" Target="../slideLayouts/slideLayout233.xml"/><Relationship Id="rId1" Type="http://schemas.openxmlformats.org/officeDocument/2006/relationships/slideLayout" Target="../slideLayouts/slideLayout232.xml"/><Relationship Id="rId6" Type="http://schemas.openxmlformats.org/officeDocument/2006/relationships/slideLayout" Target="../slideLayouts/slideLayout237.xml"/><Relationship Id="rId11" Type="http://schemas.openxmlformats.org/officeDocument/2006/relationships/slideLayout" Target="../slideLayouts/slideLayout242.xml"/><Relationship Id="rId5" Type="http://schemas.openxmlformats.org/officeDocument/2006/relationships/slideLayout" Target="../slideLayouts/slideLayout236.xml"/><Relationship Id="rId10" Type="http://schemas.openxmlformats.org/officeDocument/2006/relationships/slideLayout" Target="../slideLayouts/slideLayout241.xml"/><Relationship Id="rId4" Type="http://schemas.openxmlformats.org/officeDocument/2006/relationships/slideLayout" Target="../slideLayouts/slideLayout235.xml"/><Relationship Id="rId9" Type="http://schemas.openxmlformats.org/officeDocument/2006/relationships/slideLayout" Target="../slideLayouts/slideLayout240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0.xml"/><Relationship Id="rId3" Type="http://schemas.openxmlformats.org/officeDocument/2006/relationships/slideLayout" Target="../slideLayouts/slideLayout245.xml"/><Relationship Id="rId7" Type="http://schemas.openxmlformats.org/officeDocument/2006/relationships/slideLayout" Target="../slideLayouts/slideLayout249.xml"/><Relationship Id="rId12" Type="http://schemas.openxmlformats.org/officeDocument/2006/relationships/theme" Target="../theme/theme23.xml"/><Relationship Id="rId2" Type="http://schemas.openxmlformats.org/officeDocument/2006/relationships/slideLayout" Target="../slideLayouts/slideLayout244.xml"/><Relationship Id="rId1" Type="http://schemas.openxmlformats.org/officeDocument/2006/relationships/slideLayout" Target="../slideLayouts/slideLayout243.xml"/><Relationship Id="rId6" Type="http://schemas.openxmlformats.org/officeDocument/2006/relationships/slideLayout" Target="../slideLayouts/slideLayout248.xml"/><Relationship Id="rId11" Type="http://schemas.openxmlformats.org/officeDocument/2006/relationships/slideLayout" Target="../slideLayouts/slideLayout253.xml"/><Relationship Id="rId5" Type="http://schemas.openxmlformats.org/officeDocument/2006/relationships/slideLayout" Target="../slideLayouts/slideLayout247.xml"/><Relationship Id="rId10" Type="http://schemas.openxmlformats.org/officeDocument/2006/relationships/slideLayout" Target="../slideLayouts/slideLayout252.xml"/><Relationship Id="rId4" Type="http://schemas.openxmlformats.org/officeDocument/2006/relationships/slideLayout" Target="../slideLayouts/slideLayout246.xml"/><Relationship Id="rId9" Type="http://schemas.openxmlformats.org/officeDocument/2006/relationships/slideLayout" Target="../slideLayouts/slideLayout251.xml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1.xml"/><Relationship Id="rId3" Type="http://schemas.openxmlformats.org/officeDocument/2006/relationships/slideLayout" Target="../slideLayouts/slideLayout256.xml"/><Relationship Id="rId7" Type="http://schemas.openxmlformats.org/officeDocument/2006/relationships/slideLayout" Target="../slideLayouts/slideLayout260.xml"/><Relationship Id="rId12" Type="http://schemas.openxmlformats.org/officeDocument/2006/relationships/theme" Target="../theme/theme24.xml"/><Relationship Id="rId2" Type="http://schemas.openxmlformats.org/officeDocument/2006/relationships/slideLayout" Target="../slideLayouts/slideLayout255.xml"/><Relationship Id="rId1" Type="http://schemas.openxmlformats.org/officeDocument/2006/relationships/slideLayout" Target="../slideLayouts/slideLayout254.xml"/><Relationship Id="rId6" Type="http://schemas.openxmlformats.org/officeDocument/2006/relationships/slideLayout" Target="../slideLayouts/slideLayout259.xml"/><Relationship Id="rId11" Type="http://schemas.openxmlformats.org/officeDocument/2006/relationships/slideLayout" Target="../slideLayouts/slideLayout264.xml"/><Relationship Id="rId5" Type="http://schemas.openxmlformats.org/officeDocument/2006/relationships/slideLayout" Target="../slideLayouts/slideLayout258.xml"/><Relationship Id="rId10" Type="http://schemas.openxmlformats.org/officeDocument/2006/relationships/slideLayout" Target="../slideLayouts/slideLayout263.xml"/><Relationship Id="rId4" Type="http://schemas.openxmlformats.org/officeDocument/2006/relationships/slideLayout" Target="../slideLayouts/slideLayout257.xml"/><Relationship Id="rId9" Type="http://schemas.openxmlformats.org/officeDocument/2006/relationships/slideLayout" Target="../slideLayouts/slideLayout26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/>
              <a:pPr/>
              <a:t>13.4.2016</a:t>
            </a:fld>
            <a:endParaRPr lang="cs-CZ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/>
              <a:pPr/>
              <a:t>‹#›</a:t>
            </a:fld>
            <a:endParaRPr lang="cs-CZ" dirty="0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13.4.2016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13.4.2016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13.4.2016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13.4.2016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13.4.2016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13.4.2016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13.4.2016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13.4.2016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13.4.2016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13.4.2016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13.4.2016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13.4.2016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13.4.2016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13.4.2016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26141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13.4.2016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9238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13.4.2016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7" r:id="rId1"/>
    <p:sldLayoutId id="2147483998" r:id="rId2"/>
    <p:sldLayoutId id="2147483999" r:id="rId3"/>
    <p:sldLayoutId id="2147484000" r:id="rId4"/>
    <p:sldLayoutId id="2147484001" r:id="rId5"/>
    <p:sldLayoutId id="2147484002" r:id="rId6"/>
    <p:sldLayoutId id="2147484003" r:id="rId7"/>
    <p:sldLayoutId id="2147484004" r:id="rId8"/>
    <p:sldLayoutId id="2147484005" r:id="rId9"/>
    <p:sldLayoutId id="2147484006" r:id="rId10"/>
    <p:sldLayoutId id="21474840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13.4.2016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13.4.2016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13.4.2016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13.4.2016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13.4.2016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13.4.2016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13.4.2016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3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9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44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5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4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39552" y="2060848"/>
            <a:ext cx="7851648" cy="2160240"/>
          </a:xfrm>
        </p:spPr>
        <p:txBody>
          <a:bodyPr>
            <a:normAutofit/>
          </a:bodyPr>
          <a:lstStyle/>
          <a:p>
            <a:pPr algn="ctr"/>
            <a:r>
              <a:rPr lang="cs-CZ" sz="7200" dirty="0" smtClean="0">
                <a:solidFill>
                  <a:schemeClr val="bg1"/>
                </a:solidFill>
              </a:rPr>
              <a:t>Jižní Evropa</a:t>
            </a:r>
            <a:r>
              <a:rPr lang="cs-CZ" sz="4400" dirty="0" smtClean="0">
                <a:solidFill>
                  <a:schemeClr val="bg1"/>
                </a:solidFill>
              </a:rPr>
              <a:t/>
            </a:r>
            <a:br>
              <a:rPr lang="cs-CZ" sz="4400" dirty="0" smtClean="0">
                <a:solidFill>
                  <a:schemeClr val="bg1"/>
                </a:solidFill>
              </a:rPr>
            </a:b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289304" y="5105400"/>
            <a:ext cx="7854696" cy="1752600"/>
          </a:xfrm>
        </p:spPr>
        <p:txBody>
          <a:bodyPr/>
          <a:lstStyle/>
          <a:p>
            <a:r>
              <a:rPr lang="cs-CZ" dirty="0" smtClean="0">
                <a:solidFill>
                  <a:schemeClr val="bg1"/>
                </a:solidFill>
              </a:rPr>
              <a:t>Peter Spáč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13.4.2016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8617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854968"/>
          </a:xfrm>
        </p:spPr>
        <p:txBody>
          <a:bodyPr/>
          <a:lstStyle/>
          <a:p>
            <a:r>
              <a:rPr lang="sk-SK" dirty="0" smtClean="0"/>
              <a:t>Volby 1994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sk-SK" dirty="0" smtClean="0"/>
          </a:p>
          <a:p>
            <a:pPr lvl="1"/>
            <a:endParaRPr lang="cs-CZ" dirty="0" smtClean="0"/>
          </a:p>
        </p:txBody>
      </p:sp>
      <p:graphicFrame>
        <p:nvGraphicFramePr>
          <p:cNvPr id="5" name="Group 20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87411963"/>
              </p:ext>
            </p:extLst>
          </p:nvPr>
        </p:nvGraphicFramePr>
        <p:xfrm>
          <a:off x="107503" y="1052736"/>
          <a:ext cx="8928993" cy="5099956"/>
        </p:xfrm>
        <a:graphic>
          <a:graphicData uri="http://schemas.openxmlformats.org/drawingml/2006/table">
            <a:tbl>
              <a:tblPr/>
              <a:tblGrid>
                <a:gridCol w="3528393"/>
                <a:gridCol w="1440160"/>
                <a:gridCol w="1224136"/>
                <a:gridCol w="1296144"/>
                <a:gridCol w="1440160"/>
              </a:tblGrid>
              <a:tr h="570931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Blok/Strana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Přímé 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 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 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Spolu 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9350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Polo Delle Libertá</a:t>
                      </a:r>
                      <a:endParaRPr kumimoji="0" lang="cs-CZ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4"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302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cs-CZ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4"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366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8199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Forza Italia – CCD </a:t>
                      </a: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(FI-CCD)</a:t>
                      </a:r>
                      <a:endParaRPr kumimoji="0" lang="cs-CZ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21,0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428199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Alleanza Nazionale (AN)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13,5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428199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</a:t>
                      </a:r>
                      <a:r>
                        <a:rPr kumimoji="0" lang="cs-CZ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Lega Nord (LN)</a:t>
                      </a:r>
                      <a:endParaRPr kumimoji="0" lang="cs-CZ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8,4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428199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Alleanza Dei Progressisti </a:t>
                      </a:r>
                      <a:endParaRPr kumimoji="0" 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 rowSpan="3"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164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cs-CZ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213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1578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Partito Dem. della Sinistra (PDS)</a:t>
                      </a:r>
                      <a:endParaRPr kumimoji="0" lang="cs-CZ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20,4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504894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Partito della</a:t>
                      </a: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cs-CZ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Rif. Comunista (RF)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6,1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570976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Ostatní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16,6</a:t>
                      </a:r>
                      <a:endParaRPr kumimoji="0" lang="cs-CZ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50</a:t>
                      </a:r>
                      <a:endParaRPr kumimoji="0" lang="cs-CZ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8199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Union Valdôtaine (UV)</a:t>
                      </a:r>
                      <a:endParaRPr kumimoji="0" 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1232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Spolu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475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155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630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1131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sk-SK" dirty="0" smtClean="0"/>
          </a:p>
          <a:p>
            <a:pPr lvl="1"/>
            <a:endParaRPr lang="cs-CZ" dirty="0" smtClean="0"/>
          </a:p>
        </p:txBody>
      </p:sp>
      <p:pic>
        <p:nvPicPr>
          <p:cNvPr id="6" name="Picture 25" descr="chamb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04663"/>
            <a:ext cx="7061473" cy="605269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5612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854968"/>
          </a:xfrm>
        </p:spPr>
        <p:txBody>
          <a:bodyPr/>
          <a:lstStyle/>
          <a:p>
            <a:r>
              <a:rPr lang="sk-SK" dirty="0" smtClean="0"/>
              <a:t>Volby 1996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sk-SK" dirty="0" smtClean="0"/>
          </a:p>
          <a:p>
            <a:pPr lvl="1"/>
            <a:endParaRPr lang="cs-CZ" dirty="0" smtClean="0"/>
          </a:p>
        </p:txBody>
      </p:sp>
      <p:graphicFrame>
        <p:nvGraphicFramePr>
          <p:cNvPr id="5" name="Group 20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17799769"/>
              </p:ext>
            </p:extLst>
          </p:nvPr>
        </p:nvGraphicFramePr>
        <p:xfrm>
          <a:off x="107503" y="1052736"/>
          <a:ext cx="8928993" cy="5607468"/>
        </p:xfrm>
        <a:graphic>
          <a:graphicData uri="http://schemas.openxmlformats.org/drawingml/2006/table">
            <a:tbl>
              <a:tblPr/>
              <a:tblGrid>
                <a:gridCol w="3528393"/>
                <a:gridCol w="1440160"/>
                <a:gridCol w="1224136"/>
                <a:gridCol w="1296144"/>
                <a:gridCol w="1440160"/>
              </a:tblGrid>
              <a:tr h="570931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Blok/Strana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Přímé 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 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 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Spolu 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6805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L‘Ulivo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 rowSpan="5"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247</a:t>
                      </a:r>
                      <a:endParaRPr kumimoji="0" lang="cs-CZ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cs-CZ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38</a:t>
                      </a:r>
                      <a:endParaRPr kumimoji="0" lang="cs-CZ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5"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285</a:t>
                      </a:r>
                      <a:endParaRPr kumimoji="0" lang="cs-CZ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26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Partito Dem. della Sinistra (PDS)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21,1</a:t>
                      </a:r>
                      <a:endParaRPr kumimoji="0" lang="cs-CZ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26</a:t>
                      </a:r>
                      <a:endParaRPr kumimoji="0" lang="cs-CZ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54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Popolari-SVP-PRI-UD-Prodi</a:t>
                      </a:r>
                      <a:endParaRPr kumimoji="0" lang="cs-CZ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6,8</a:t>
                      </a:r>
                      <a:endParaRPr kumimoji="0" lang="cs-CZ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  <a:endParaRPr kumimoji="0" lang="cs-CZ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cs-CZ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68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Lista Dini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4,3</a:t>
                      </a:r>
                      <a:endParaRPr kumimoji="0" lang="cs-CZ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</a:t>
                      </a:r>
                      <a:endParaRPr kumimoji="0" lang="cs-CZ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81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</a:t>
                      </a:r>
                      <a:r>
                        <a:rPr kumimoji="0" lang="cs-CZ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Federazione dei Verdi</a:t>
                      </a:r>
                      <a:endParaRPr kumimoji="0" lang="cs-CZ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cs-CZ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2,5</a:t>
                      </a:r>
                      <a:endParaRPr kumimoji="0" lang="cs-CZ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</a:t>
                      </a:r>
                      <a:endParaRPr kumimoji="0" lang="cs-CZ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cs-CZ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47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Polo Delle Libertá</a:t>
                      </a:r>
                      <a:endParaRPr kumimoji="0" lang="cs-CZ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sk-SK" sz="1800" b="1" dirty="0" smtClean="0"/>
                        <a:t>169</a:t>
                      </a:r>
                      <a:endParaRPr lang="cs-CZ" sz="1800" b="1" dirty="0"/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77</a:t>
                      </a:r>
                      <a:endParaRPr kumimoji="0" lang="cs-CZ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sk-SK" sz="1800" b="1" dirty="0" smtClean="0"/>
                        <a:t>246</a:t>
                      </a:r>
                      <a:endParaRPr lang="cs-CZ" sz="1800" b="1" dirty="0"/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69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Forza Italia (FI)</a:t>
                      </a:r>
                      <a:endParaRPr kumimoji="0" lang="cs-CZ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20,6</a:t>
                      </a:r>
                      <a:endParaRPr kumimoji="0" lang="cs-CZ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37</a:t>
                      </a:r>
                      <a:endParaRPr kumimoji="0" lang="cs-CZ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Alleanza Nazionale (AN)</a:t>
                      </a:r>
                      <a:endParaRPr kumimoji="0" lang="cs-CZ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cs-CZ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15,7</a:t>
                      </a:r>
                      <a:endParaRPr kumimoji="0" lang="cs-CZ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28</a:t>
                      </a:r>
                      <a:endParaRPr kumimoji="0" lang="cs-CZ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cs-CZ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81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</a:t>
                      </a:r>
                      <a:r>
                        <a:rPr kumimoji="0" lang="cs-CZ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CCD-CDU</a:t>
                      </a:r>
                      <a:endParaRPr kumimoji="0" lang="cs-CZ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cs-CZ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5,8</a:t>
                      </a:r>
                      <a:endParaRPr kumimoji="0" lang="cs-CZ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12</a:t>
                      </a:r>
                      <a:endParaRPr kumimoji="0" lang="cs-CZ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cs-CZ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12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Lega Nord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800" b="1" dirty="0" smtClean="0"/>
                        <a:t>39</a:t>
                      </a:r>
                      <a:endParaRPr lang="cs-CZ" sz="1800" b="1" dirty="0"/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800" b="1" dirty="0" smtClean="0"/>
                        <a:t>10,1</a:t>
                      </a:r>
                      <a:endParaRPr lang="cs-CZ" sz="1800" b="1" dirty="0"/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800" b="1" dirty="0" smtClean="0"/>
                        <a:t>20</a:t>
                      </a:r>
                      <a:endParaRPr lang="cs-CZ" sz="1800" b="1" dirty="0"/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800" b="1" dirty="0" smtClean="0"/>
                        <a:t>59</a:t>
                      </a:r>
                      <a:endParaRPr lang="cs-CZ" sz="1800" b="1" dirty="0"/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12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Ostatní</a:t>
                      </a:r>
                      <a:endParaRPr kumimoji="0" 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</a:t>
                      </a:r>
                      <a:endParaRPr kumimoji="0" lang="cs-CZ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8,8</a:t>
                      </a:r>
                      <a:endParaRPr kumimoji="0" lang="cs-CZ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</a:t>
                      </a:r>
                      <a:endParaRPr kumimoji="0" lang="cs-CZ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40</a:t>
                      </a:r>
                      <a:endParaRPr kumimoji="0" lang="cs-CZ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12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Spolu</a:t>
                      </a:r>
                      <a:endParaRPr kumimoji="0" lang="cs-CZ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475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155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630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1131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sk-SK" dirty="0" smtClean="0"/>
              <a:t>Eliminace scorporo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Italské strany přišly na způsob, jak obejít scorporo</a:t>
            </a:r>
          </a:p>
          <a:p>
            <a:endParaRPr lang="sk-SK" dirty="0" smtClean="0"/>
          </a:p>
          <a:p>
            <a:r>
              <a:rPr lang="sk-SK" dirty="0" smtClean="0"/>
              <a:t>Formálně zakrytá stranická příslušnost kandidátů v nominální složce (Abolizione Scorporo)</a:t>
            </a:r>
          </a:p>
          <a:p>
            <a:endParaRPr lang="sk-SK" dirty="0" smtClean="0"/>
          </a:p>
          <a:p>
            <a:r>
              <a:rPr lang="sk-SK" dirty="0" smtClean="0"/>
              <a:t>„Skutečným“ stranám se tak v poměrné složce nic neodpočítá</a:t>
            </a:r>
          </a:p>
          <a:p>
            <a:endParaRPr lang="sk-SK" dirty="0" smtClean="0"/>
          </a:p>
          <a:p>
            <a:r>
              <a:rPr lang="sk-SK" dirty="0" smtClean="0"/>
              <a:t>Důsledek – korekce </a:t>
            </a:r>
            <a:r>
              <a:rPr lang="sk-SK" dirty="0" smtClean="0">
                <a:sym typeface="Wingdings" pitchFamily="2" charset="2"/>
              </a:rPr>
              <a:t> navrstvení</a:t>
            </a:r>
            <a:endParaRPr lang="sk-SK" dirty="0" smtClean="0"/>
          </a:p>
          <a:p>
            <a:pPr lvl="1"/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2351131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854968"/>
          </a:xfrm>
        </p:spPr>
        <p:txBody>
          <a:bodyPr/>
          <a:lstStyle/>
          <a:p>
            <a:r>
              <a:rPr lang="sk-SK" dirty="0" smtClean="0"/>
              <a:t>Volby 2001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sk-SK" dirty="0" smtClean="0"/>
          </a:p>
          <a:p>
            <a:pPr lvl="1"/>
            <a:endParaRPr lang="cs-CZ" dirty="0" smtClean="0"/>
          </a:p>
        </p:txBody>
      </p:sp>
      <p:graphicFrame>
        <p:nvGraphicFramePr>
          <p:cNvPr id="5" name="Group 20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53689207"/>
              </p:ext>
            </p:extLst>
          </p:nvPr>
        </p:nvGraphicFramePr>
        <p:xfrm>
          <a:off x="107503" y="1052736"/>
          <a:ext cx="8928993" cy="4605955"/>
        </p:xfrm>
        <a:graphic>
          <a:graphicData uri="http://schemas.openxmlformats.org/drawingml/2006/table">
            <a:tbl>
              <a:tblPr/>
              <a:tblGrid>
                <a:gridCol w="3528393"/>
                <a:gridCol w="1440160"/>
                <a:gridCol w="1224136"/>
                <a:gridCol w="1296144"/>
                <a:gridCol w="1440160"/>
              </a:tblGrid>
              <a:tr h="570931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Blok/Strana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Přímé 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 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 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Spolu 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5969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49100"/>
                        </a:buClr>
                        <a:buSzPct val="8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cs-CZ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tantia"/>
                          <a:ea typeface="+mn-ea"/>
                          <a:cs typeface="+mn-cs"/>
                        </a:rPr>
                        <a:t>Casa Delle Libertá</a:t>
                      </a:r>
                      <a:endParaRPr kumimoji="0" lang="cs-CZ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onstantia"/>
                        <a:ea typeface="+mn-ea"/>
                        <a:cs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3"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282</a:t>
                      </a:r>
                      <a:endParaRPr kumimoji="0" lang="cs-CZ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49,6</a:t>
                      </a:r>
                      <a:endParaRPr kumimoji="0" lang="cs-CZ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86</a:t>
                      </a:r>
                      <a:endParaRPr kumimoji="0" lang="cs-CZ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368</a:t>
                      </a:r>
                      <a:endParaRPr kumimoji="0" lang="cs-CZ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26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Forza Italia (FI)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29,4</a:t>
                      </a:r>
                      <a:endParaRPr kumimoji="0" lang="cs-CZ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62</a:t>
                      </a:r>
                      <a:endParaRPr kumimoji="0" lang="cs-CZ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29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Alleanza Nazionale (AN)</a:t>
                      </a:r>
                      <a:endParaRPr kumimoji="0" lang="cs-CZ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12</a:t>
                      </a:r>
                      <a:endParaRPr kumimoji="0" lang="cs-CZ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24</a:t>
                      </a:r>
                      <a:endParaRPr kumimoji="0" lang="cs-CZ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cs-CZ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37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cs-CZ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</a:t>
                      </a:r>
                      <a:r>
                        <a:rPr kumimoji="0" 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L‘Ulivo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sk-SK" sz="1800" b="1" dirty="0" smtClean="0"/>
                        <a:t>189</a:t>
                      </a:r>
                      <a:endParaRPr lang="cs-CZ" sz="1800" b="1" dirty="0"/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34,9</a:t>
                      </a:r>
                      <a:endParaRPr kumimoji="0" lang="cs-CZ" sz="18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58</a:t>
                      </a:r>
                      <a:endParaRPr kumimoji="0" lang="cs-CZ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sk-SK" sz="1800" b="1" dirty="0" smtClean="0"/>
                        <a:t>247</a:t>
                      </a:r>
                      <a:endParaRPr lang="cs-CZ" sz="1800" b="1" dirty="0"/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59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Democratici di Sinistra (DS)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cs-CZ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16,6</a:t>
                      </a:r>
                      <a:endParaRPr kumimoji="0" lang="cs-CZ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31</a:t>
                      </a:r>
                      <a:endParaRPr kumimoji="0" lang="cs-CZ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cs-CZ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47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La Margherita (DL)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cs-CZ" sz="1800" b="1" dirty="0"/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14,5</a:t>
                      </a:r>
                      <a:endParaRPr kumimoji="0" lang="cs-CZ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27</a:t>
                      </a:r>
                      <a:endParaRPr kumimoji="0" lang="cs-CZ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cs-CZ" sz="1800" b="1" dirty="0"/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95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Partito D. R. Comunista (RF)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800" b="1" dirty="0" smtClean="0"/>
                        <a:t>-</a:t>
                      </a:r>
                      <a:endParaRPr lang="cs-CZ" sz="1800" b="1" dirty="0"/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</a:t>
                      </a:r>
                      <a:endParaRPr kumimoji="0" lang="cs-CZ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11</a:t>
                      </a:r>
                      <a:endParaRPr kumimoji="0" lang="cs-CZ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800" b="1" dirty="0" smtClean="0"/>
                        <a:t>11</a:t>
                      </a:r>
                      <a:endParaRPr lang="cs-CZ" sz="1800" b="1" dirty="0"/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8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Südtiroler Volkspartei</a:t>
                      </a:r>
                      <a:r>
                        <a:rPr kumimoji="0" lang="cs-CZ" b="1" i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(SVP)</a:t>
                      </a:r>
                      <a:endParaRPr kumimoji="0" lang="cs-CZ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  <a:endParaRPr kumimoji="0" lang="cs-CZ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0,5</a:t>
                      </a:r>
                      <a:endParaRPr kumimoji="0" lang="cs-CZ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</a:t>
                      </a:r>
                      <a:endParaRPr kumimoji="0" lang="cs-CZ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  <a:endParaRPr kumimoji="0" lang="cs-CZ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324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Union Valdôtaine (UV)</a:t>
                      </a:r>
                      <a:endParaRPr kumimoji="0" 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  <a:endParaRPr kumimoji="0" lang="cs-CZ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</a:t>
                      </a:r>
                      <a:endParaRPr kumimoji="0" lang="cs-CZ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</a:t>
                      </a:r>
                      <a:endParaRPr kumimoji="0" lang="cs-CZ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  <a:endParaRPr kumimoji="0" lang="cs-CZ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12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Spolu</a:t>
                      </a:r>
                      <a:endParaRPr kumimoji="0" lang="cs-CZ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475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155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630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1131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/>
          </a:bodyPr>
          <a:lstStyle/>
          <a:p>
            <a:r>
              <a:rPr lang="sk-SK" dirty="0" smtClean="0"/>
              <a:t>Hodnocení volebního systému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589864"/>
          </a:xfrm>
        </p:spPr>
        <p:txBody>
          <a:bodyPr>
            <a:normAutofit/>
          </a:bodyPr>
          <a:lstStyle/>
          <a:p>
            <a:r>
              <a:rPr lang="sk-SK" b="1" dirty="0" smtClean="0"/>
              <a:t>Důsledky:</a:t>
            </a:r>
          </a:p>
          <a:p>
            <a:pPr lvl="1"/>
            <a:r>
              <a:rPr lang="sk-SK" dirty="0" smtClean="0"/>
              <a:t>Nastolený trend k bipolarizaci</a:t>
            </a:r>
          </a:p>
          <a:p>
            <a:pPr lvl="1"/>
            <a:r>
              <a:rPr lang="sk-SK" dirty="0" smtClean="0"/>
              <a:t>Málo křesel obsazovaných mimo 2 bloky</a:t>
            </a:r>
          </a:p>
          <a:p>
            <a:pPr lvl="1"/>
            <a:r>
              <a:rPr lang="sk-SK" dirty="0" smtClean="0"/>
              <a:t>Požadovaný reduktivní účinek na formát stranického systému se nedostavil</a:t>
            </a:r>
          </a:p>
          <a:p>
            <a:endParaRPr lang="sk-SK" dirty="0" smtClean="0"/>
          </a:p>
          <a:p>
            <a:r>
              <a:rPr lang="sk-SK" b="1" dirty="0" smtClean="0"/>
              <a:t>Volební reforma 2006:</a:t>
            </a:r>
          </a:p>
          <a:p>
            <a:pPr lvl="1"/>
            <a:r>
              <a:rPr lang="sk-SK" dirty="0" smtClean="0"/>
              <a:t>Snaha Berlusconiho vyhnout se volební porážce</a:t>
            </a:r>
          </a:p>
          <a:p>
            <a:pPr lvl="1"/>
            <a:r>
              <a:rPr lang="sk-SK" dirty="0" smtClean="0"/>
              <a:t>Zabezpečení jasné vládní většiny v parlamentu</a:t>
            </a:r>
          </a:p>
          <a:p>
            <a:pPr lvl="1"/>
            <a:endParaRPr lang="sk-SK" dirty="0" smtClean="0"/>
          </a:p>
        </p:txBody>
      </p:sp>
    </p:spTree>
    <p:extLst>
      <p:ext uri="{BB962C8B-B14F-4D97-AF65-F5344CB8AC3E}">
        <p14:creationId xmlns:p14="http://schemas.microsoft.com/office/powerpoint/2010/main" val="2351131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sk-SK" dirty="0" smtClean="0"/>
              <a:t>Volební reforma 2006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k-SK" dirty="0" smtClean="0"/>
              <a:t>Poměrný systém </a:t>
            </a:r>
            <a:r>
              <a:rPr lang="sk-SK" b="1" dirty="0" smtClean="0"/>
              <a:t>s prémií </a:t>
            </a:r>
            <a:r>
              <a:rPr lang="sk-SK" dirty="0" smtClean="0"/>
              <a:t>vs. smíšený </a:t>
            </a:r>
            <a:r>
              <a:rPr lang="sk-SK" b="1" dirty="0" smtClean="0"/>
              <a:t>podmíněný</a:t>
            </a:r>
          </a:p>
          <a:p>
            <a:endParaRPr lang="sk-SK" dirty="0" smtClean="0"/>
          </a:p>
          <a:p>
            <a:r>
              <a:rPr lang="sk-SK" dirty="0" smtClean="0"/>
              <a:t>Poslanecká sněmovna</a:t>
            </a:r>
          </a:p>
          <a:p>
            <a:pPr lvl="1"/>
            <a:r>
              <a:rPr lang="sk-SK" dirty="0" smtClean="0"/>
              <a:t>617 křesel – „poměrný systém“</a:t>
            </a:r>
          </a:p>
          <a:p>
            <a:pPr lvl="1"/>
            <a:r>
              <a:rPr lang="sk-SK" dirty="0" smtClean="0"/>
              <a:t>12 křesel – zahraničí</a:t>
            </a:r>
          </a:p>
          <a:p>
            <a:pPr lvl="1"/>
            <a:r>
              <a:rPr lang="sk-SK" dirty="0" smtClean="0"/>
              <a:t>1 – Údolí Aosty</a:t>
            </a:r>
          </a:p>
          <a:p>
            <a:endParaRPr lang="sk-SK" dirty="0" smtClean="0"/>
          </a:p>
          <a:p>
            <a:r>
              <a:rPr lang="sk-SK" dirty="0" smtClean="0"/>
              <a:t>26 obvodů, Hareova kvóta</a:t>
            </a:r>
          </a:p>
          <a:p>
            <a:endParaRPr lang="sk-SK" dirty="0" smtClean="0"/>
          </a:p>
          <a:p>
            <a:r>
              <a:rPr lang="sk-SK" dirty="0" smtClean="0"/>
              <a:t>Více úrovní klauzule, přísně vázané listiny</a:t>
            </a:r>
          </a:p>
          <a:p>
            <a:endParaRPr lang="sk-SK" dirty="0" smtClean="0"/>
          </a:p>
        </p:txBody>
      </p:sp>
    </p:spTree>
    <p:extLst>
      <p:ext uri="{BB962C8B-B14F-4D97-AF65-F5344CB8AC3E}">
        <p14:creationId xmlns:p14="http://schemas.microsoft.com/office/powerpoint/2010/main" val="2351131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sk-SK" dirty="0" smtClean="0"/>
              <a:t>Většinová prémie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Vítěznému subjektu (bloku) je zisk mandátů automaticky navýšen na </a:t>
            </a:r>
            <a:r>
              <a:rPr lang="sk-SK" b="1" dirty="0" smtClean="0"/>
              <a:t>340 křesel</a:t>
            </a:r>
          </a:p>
          <a:p>
            <a:endParaRPr lang="sk-SK" dirty="0" smtClean="0"/>
          </a:p>
          <a:p>
            <a:r>
              <a:rPr lang="sk-SK" dirty="0" smtClean="0"/>
              <a:t>Pokud získá vítěz 340 křesel „bez pomoci“, prémie se neaplikuje</a:t>
            </a:r>
          </a:p>
          <a:p>
            <a:endParaRPr lang="sk-SK" dirty="0" smtClean="0"/>
          </a:p>
          <a:p>
            <a:r>
              <a:rPr lang="sk-SK" dirty="0" smtClean="0"/>
              <a:t>Předpoklad těsnější spolupráce stran </a:t>
            </a:r>
            <a:r>
              <a:rPr lang="sk-SK" dirty="0" smtClean="0">
                <a:sym typeface="Wingdings" pitchFamily="2" charset="2"/>
              </a:rPr>
              <a:t> primárním cílem je vítězství</a:t>
            </a:r>
            <a:endParaRPr lang="sk-SK" dirty="0" smtClean="0"/>
          </a:p>
        </p:txBody>
      </p:sp>
    </p:spTree>
    <p:extLst>
      <p:ext uri="{BB962C8B-B14F-4D97-AF65-F5344CB8AC3E}">
        <p14:creationId xmlns:p14="http://schemas.microsoft.com/office/powerpoint/2010/main" val="2351131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854968"/>
          </a:xfrm>
        </p:spPr>
        <p:txBody>
          <a:bodyPr/>
          <a:lstStyle/>
          <a:p>
            <a:r>
              <a:rPr lang="sk-SK" dirty="0" smtClean="0"/>
              <a:t>Volby 2006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sk-SK" dirty="0" smtClean="0"/>
          </a:p>
          <a:p>
            <a:pPr lvl="1"/>
            <a:endParaRPr lang="cs-CZ" dirty="0" smtClean="0"/>
          </a:p>
        </p:txBody>
      </p:sp>
      <p:graphicFrame>
        <p:nvGraphicFramePr>
          <p:cNvPr id="6" name="Tabuľ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1447918"/>
              </p:ext>
            </p:extLst>
          </p:nvPr>
        </p:nvGraphicFramePr>
        <p:xfrm>
          <a:off x="179510" y="1268760"/>
          <a:ext cx="8712969" cy="47705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04323"/>
                <a:gridCol w="2904323"/>
                <a:gridCol w="2904323"/>
              </a:tblGrid>
              <a:tr h="954106">
                <a:tc>
                  <a:txBody>
                    <a:bodyPr/>
                    <a:lstStyle/>
                    <a:p>
                      <a:pPr algn="ctr"/>
                      <a:r>
                        <a:rPr lang="sk-SK" sz="2800" b="0" dirty="0" smtClean="0">
                          <a:solidFill>
                            <a:schemeClr val="tx1"/>
                          </a:solidFill>
                        </a:rPr>
                        <a:t>Blok / Strana</a:t>
                      </a:r>
                      <a:endParaRPr lang="cs-CZ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800" b="0" dirty="0" smtClean="0">
                          <a:solidFill>
                            <a:schemeClr val="tx1"/>
                          </a:solidFill>
                        </a:rPr>
                        <a:t>Hlasy (v %)</a:t>
                      </a:r>
                      <a:endParaRPr lang="cs-CZ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800" b="0" dirty="0" smtClean="0">
                          <a:solidFill>
                            <a:schemeClr val="tx1"/>
                          </a:solidFill>
                        </a:rPr>
                        <a:t>Mandáty</a:t>
                      </a:r>
                      <a:endParaRPr lang="cs-CZ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541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L‘Unione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49,7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348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541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49100"/>
                        </a:buClr>
                        <a:buSzPct val="8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cs-CZ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Casa Delle Libertá</a:t>
                      </a:r>
                      <a:endParaRPr kumimoji="0" lang="cs-CZ" sz="2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49,5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281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541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ahoma" pitchFamily="34" charset="0"/>
                        </a:rPr>
                        <a:t>Assoc. Italiane In Sud America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541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ahoma" pitchFamily="34" charset="0"/>
                        </a:rPr>
                        <a:t>Spolu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cs-CZ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630</a:t>
                      </a:r>
                      <a:endParaRPr kumimoji="0" lang="cs-CZ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1131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sk-SK" dirty="0" smtClean="0"/>
          </a:p>
          <a:p>
            <a:pPr lvl="1"/>
            <a:endParaRPr lang="cs-CZ" dirty="0" smtClean="0"/>
          </a:p>
        </p:txBody>
      </p:sp>
      <p:graphicFrame>
        <p:nvGraphicFramePr>
          <p:cNvPr id="5" name="Tabuľ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9447056"/>
              </p:ext>
            </p:extLst>
          </p:nvPr>
        </p:nvGraphicFramePr>
        <p:xfrm>
          <a:off x="179509" y="404664"/>
          <a:ext cx="8784978" cy="58787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28326"/>
                <a:gridCol w="2928326"/>
                <a:gridCol w="2928326"/>
              </a:tblGrid>
              <a:tr h="495136">
                <a:tc>
                  <a:txBody>
                    <a:bodyPr/>
                    <a:lstStyle/>
                    <a:p>
                      <a:pPr algn="ctr"/>
                      <a:r>
                        <a:rPr lang="sk-SK" sz="2800" b="0" dirty="0" smtClean="0">
                          <a:solidFill>
                            <a:schemeClr val="tx1"/>
                          </a:solidFill>
                        </a:rPr>
                        <a:t>Blok / Strana</a:t>
                      </a:r>
                      <a:endParaRPr lang="cs-CZ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800" b="0" dirty="0" smtClean="0">
                          <a:solidFill>
                            <a:schemeClr val="tx1"/>
                          </a:solidFill>
                        </a:rPr>
                        <a:t>Hlasy (v %)</a:t>
                      </a:r>
                      <a:endParaRPr lang="cs-CZ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800" b="0" dirty="0" smtClean="0">
                          <a:solidFill>
                            <a:schemeClr val="tx1"/>
                          </a:solidFill>
                        </a:rPr>
                        <a:t>Mandáty</a:t>
                      </a:r>
                      <a:endParaRPr lang="cs-CZ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42722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ahoma" pitchFamily="34" charset="0"/>
                        </a:rPr>
                        <a:t>  L‘Ulivo</a:t>
                      </a:r>
                      <a:endParaRPr kumimoji="0" lang="en-US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31,6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226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6117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ahoma" pitchFamily="34" charset="0"/>
                        </a:rPr>
                        <a:t>  Rif. Comunista (EL)</a:t>
                      </a:r>
                      <a:endParaRPr kumimoji="0" lang="en-US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5,7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6117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ahoma" pitchFamily="34" charset="0"/>
                        </a:rPr>
                        <a:t>  La Rosa nel Pugno</a:t>
                      </a:r>
                      <a:endParaRPr kumimoji="0" lang="en-US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2,5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513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ahoma" pitchFamily="34" charset="0"/>
                        </a:rPr>
                        <a:t>  Italia dei Valori (ELDR)</a:t>
                      </a:r>
                      <a:endParaRPr kumimoji="0" lang="en-US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2,3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513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ahoma" pitchFamily="34" charset="0"/>
                        </a:rPr>
                        <a:t>  Comunisti Italiani (EL)</a:t>
                      </a:r>
                      <a:endParaRPr kumimoji="0" lang="en-US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2,3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513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ahoma" pitchFamily="34" charset="0"/>
                        </a:rPr>
                        <a:t>  Federazione dei Verdi (EGP)</a:t>
                      </a:r>
                      <a:endParaRPr kumimoji="0" lang="en-US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513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Popolari UDEUR (EPP)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1,4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513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Südtiroler Volkspartei (EPP)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0,5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2198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Autonomie Lib. Democratie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0,1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513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</a:t>
                      </a: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Ostatní</a:t>
                      </a:r>
                      <a:endParaRPr kumimoji="0" lang="cs-CZ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1,4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513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L‘Unione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800" b="1" dirty="0" smtClean="0">
                          <a:solidFill>
                            <a:schemeClr val="tx1"/>
                          </a:solidFill>
                        </a:rPr>
                        <a:t>49,7</a:t>
                      </a:r>
                      <a:endParaRPr lang="cs-CZ" sz="2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800" b="1" dirty="0" smtClean="0">
                          <a:solidFill>
                            <a:schemeClr val="tx1"/>
                          </a:solidFill>
                        </a:rPr>
                        <a:t>348</a:t>
                      </a:r>
                      <a:endParaRPr lang="cs-CZ" sz="2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1131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 smtClean="0"/>
              <a:t>Itálie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Parlamentní republika</a:t>
            </a:r>
          </a:p>
          <a:p>
            <a:endParaRPr lang="cs-CZ" dirty="0" smtClean="0"/>
          </a:p>
          <a:p>
            <a:r>
              <a:rPr lang="cs-CZ" dirty="0" smtClean="0"/>
              <a:t>2 komorový parlament:</a:t>
            </a:r>
          </a:p>
          <a:p>
            <a:pPr lvl="1"/>
            <a:r>
              <a:rPr lang="cs-CZ" dirty="0" smtClean="0"/>
              <a:t>Poslanecká sněmovna (630)</a:t>
            </a:r>
          </a:p>
          <a:p>
            <a:pPr lvl="1"/>
            <a:r>
              <a:rPr lang="cs-CZ" dirty="0" smtClean="0"/>
              <a:t>Senát (315)</a:t>
            </a:r>
          </a:p>
          <a:p>
            <a:endParaRPr lang="cs-CZ" dirty="0" smtClean="0"/>
          </a:p>
          <a:p>
            <a:r>
              <a:rPr lang="cs-CZ" dirty="0" smtClean="0"/>
              <a:t>Vývoj:</a:t>
            </a:r>
          </a:p>
          <a:p>
            <a:pPr lvl="1"/>
            <a:r>
              <a:rPr lang="cs-CZ" dirty="0" smtClean="0"/>
              <a:t>První republika (1947-1992)</a:t>
            </a:r>
          </a:p>
          <a:p>
            <a:pPr lvl="1"/>
            <a:r>
              <a:rPr lang="cs-CZ" dirty="0" smtClean="0"/>
              <a:t>Druhá republika (po 1992)</a:t>
            </a:r>
          </a:p>
          <a:p>
            <a:pPr lvl="1">
              <a:buNone/>
            </a:pPr>
            <a:endParaRPr lang="cs-CZ" dirty="0" smtClean="0"/>
          </a:p>
        </p:txBody>
      </p:sp>
      <p:pic>
        <p:nvPicPr>
          <p:cNvPr id="1026" name="Picture 2" descr="http://www.wallsave.com/wallpapers/1200x1010/italy-flag/84880/italy-flag-8488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188640"/>
            <a:ext cx="1796635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1131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uľ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4663415"/>
              </p:ext>
            </p:extLst>
          </p:nvPr>
        </p:nvGraphicFramePr>
        <p:xfrm>
          <a:off x="179509" y="1268760"/>
          <a:ext cx="8784978" cy="42980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28326"/>
                <a:gridCol w="2928326"/>
                <a:gridCol w="2928326"/>
              </a:tblGrid>
              <a:tr h="495136">
                <a:tc>
                  <a:txBody>
                    <a:bodyPr/>
                    <a:lstStyle/>
                    <a:p>
                      <a:pPr algn="ctr"/>
                      <a:r>
                        <a:rPr lang="sk-SK" sz="2800" b="0" dirty="0" smtClean="0">
                          <a:solidFill>
                            <a:schemeClr val="tx1"/>
                          </a:solidFill>
                        </a:rPr>
                        <a:t>Blok / Strana</a:t>
                      </a:r>
                      <a:endParaRPr lang="cs-CZ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800" b="0" dirty="0" smtClean="0">
                          <a:solidFill>
                            <a:schemeClr val="tx1"/>
                          </a:solidFill>
                        </a:rPr>
                        <a:t>Hlasy (v %)</a:t>
                      </a:r>
                      <a:endParaRPr lang="cs-CZ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800" b="0" dirty="0" smtClean="0">
                          <a:solidFill>
                            <a:schemeClr val="tx1"/>
                          </a:solidFill>
                        </a:rPr>
                        <a:t>Mandáty</a:t>
                      </a:r>
                      <a:endParaRPr lang="cs-CZ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2722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ahoma" pitchFamily="34" charset="0"/>
                        </a:rPr>
                        <a:t>  </a:t>
                      </a:r>
                      <a:r>
                        <a:rPr kumimoji="0" lang="cs-CZ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ahoma" pitchFamily="34" charset="0"/>
                        </a:rPr>
                        <a:t>Forza Italia (EPP)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23,6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6117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ahoma" pitchFamily="34" charset="0"/>
                        </a:rPr>
                        <a:t>  Alleanza Nazionale (AEN)</a:t>
                      </a:r>
                      <a:endParaRPr kumimoji="0" lang="en-US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12,0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6117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ahoma" pitchFamily="34" charset="0"/>
                        </a:rPr>
                        <a:t>  UDC (EPP)</a:t>
                      </a:r>
                      <a:endParaRPr kumimoji="0" lang="en-US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513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ahoma" pitchFamily="34" charset="0"/>
                        </a:rPr>
                        <a:t>  Lega Nord </a:t>
                      </a:r>
                      <a:endParaRPr kumimoji="0" lang="en-US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513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ahoma" pitchFamily="34" charset="0"/>
                        </a:rPr>
                        <a:t>  DC-PSI</a:t>
                      </a:r>
                      <a:endParaRPr kumimoji="0" lang="en-US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513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ahoma" pitchFamily="34" charset="0"/>
                        </a:rPr>
                        <a:t>  Per Italia Nel Mondo</a:t>
                      </a:r>
                      <a:endParaRPr kumimoji="0" lang="en-US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513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49100"/>
                        </a:buClr>
                        <a:buSzPct val="8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cs-CZ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Casa Delle Libertá</a:t>
                      </a:r>
                      <a:endParaRPr kumimoji="0" lang="cs-CZ" sz="2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49,5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281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1131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854968"/>
          </a:xfrm>
        </p:spPr>
        <p:txBody>
          <a:bodyPr/>
          <a:lstStyle/>
          <a:p>
            <a:r>
              <a:rPr lang="sk-SK" dirty="0" smtClean="0"/>
              <a:t>Volby 2008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sk-SK" dirty="0" smtClean="0"/>
          </a:p>
          <a:p>
            <a:pPr lvl="1"/>
            <a:endParaRPr lang="cs-CZ" dirty="0" smtClean="0"/>
          </a:p>
        </p:txBody>
      </p:sp>
      <p:graphicFrame>
        <p:nvGraphicFramePr>
          <p:cNvPr id="6" name="Tabuľ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9135479"/>
              </p:ext>
            </p:extLst>
          </p:nvPr>
        </p:nvGraphicFramePr>
        <p:xfrm>
          <a:off x="179510" y="1268760"/>
          <a:ext cx="8712969" cy="51232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04323"/>
                <a:gridCol w="2904323"/>
                <a:gridCol w="2904323"/>
              </a:tblGrid>
              <a:tr h="629178"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 smtClean="0">
                          <a:solidFill>
                            <a:schemeClr val="tx1"/>
                          </a:solidFill>
                        </a:rPr>
                        <a:t>Blok / Strana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 smtClean="0">
                          <a:solidFill>
                            <a:schemeClr val="tx1"/>
                          </a:solidFill>
                        </a:rPr>
                        <a:t>Hlasy (v %)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 smtClean="0">
                          <a:solidFill>
                            <a:schemeClr val="tx1"/>
                          </a:solidFill>
                        </a:rPr>
                        <a:t>Mandáty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2917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Pro-Berlusconi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46,8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344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2917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49100"/>
                        </a:buClr>
                        <a:buSzPct val="8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cs-CZ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Pro-Veltroni</a:t>
                      </a:r>
                      <a:endParaRPr kumimoji="0" lang="cs-CZ" sz="2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37,5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246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516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ahoma" pitchFamily="34" charset="0"/>
                        </a:rPr>
                        <a:t>Unione Di Centro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5,6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516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ahoma" pitchFamily="34" charset="0"/>
                        </a:rPr>
                        <a:t>SVP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516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ahoma" pitchFamily="34" charset="0"/>
                        </a:rPr>
                        <a:t>Aut. Lib. Democrat.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516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ahoma" pitchFamily="34" charset="0"/>
                        </a:rPr>
                        <a:t>Mov. A. Italiani All.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2917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ahoma" pitchFamily="34" charset="0"/>
                        </a:rPr>
                        <a:t>Spolu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630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1131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uľ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1277260"/>
              </p:ext>
            </p:extLst>
          </p:nvPr>
        </p:nvGraphicFramePr>
        <p:xfrm>
          <a:off x="179509" y="260648"/>
          <a:ext cx="8784978" cy="27776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28326"/>
                <a:gridCol w="2928326"/>
                <a:gridCol w="2928326"/>
              </a:tblGrid>
              <a:tr h="495136">
                <a:tc>
                  <a:txBody>
                    <a:bodyPr/>
                    <a:lstStyle/>
                    <a:p>
                      <a:pPr algn="ctr"/>
                      <a:r>
                        <a:rPr lang="sk-SK" sz="2800" b="0" dirty="0" smtClean="0">
                          <a:solidFill>
                            <a:schemeClr val="tx1"/>
                          </a:solidFill>
                        </a:rPr>
                        <a:t>Blok / Strana</a:t>
                      </a:r>
                      <a:endParaRPr lang="cs-CZ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800" b="0" dirty="0" smtClean="0">
                          <a:solidFill>
                            <a:schemeClr val="tx1"/>
                          </a:solidFill>
                        </a:rPr>
                        <a:t>Hlasy (v %)</a:t>
                      </a:r>
                      <a:endParaRPr lang="cs-CZ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800" b="0" dirty="0" smtClean="0">
                          <a:solidFill>
                            <a:schemeClr val="tx1"/>
                          </a:solidFill>
                        </a:rPr>
                        <a:t>Mandáty</a:t>
                      </a:r>
                      <a:endParaRPr lang="cs-CZ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2722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ahoma" pitchFamily="34" charset="0"/>
                        </a:rPr>
                        <a:t>  </a:t>
                      </a:r>
                      <a:r>
                        <a:rPr kumimoji="0" lang="cs-CZ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ahoma" pitchFamily="34" charset="0"/>
                        </a:rPr>
                        <a:t>Popollo della Liberta (FI+AN+DC/NPSI)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37,4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276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6117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ahoma" pitchFamily="34" charset="0"/>
                        </a:rPr>
                        <a:t>  Lega Nord</a:t>
                      </a:r>
                      <a:endParaRPr kumimoji="0" lang="en-US" sz="18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8,3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6117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ahoma" pitchFamily="34" charset="0"/>
                        </a:rPr>
                        <a:t>  Movimento per l‘Autonomia</a:t>
                      </a:r>
                      <a:endParaRPr kumimoji="0" lang="en-US" sz="18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1,1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513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Pro-Berlusconi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46,8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344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3" name="Tabuľ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8785374"/>
              </p:ext>
            </p:extLst>
          </p:nvPr>
        </p:nvGraphicFramePr>
        <p:xfrm>
          <a:off x="179512" y="3955717"/>
          <a:ext cx="8784978" cy="21375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28326"/>
                <a:gridCol w="2928326"/>
                <a:gridCol w="2928326"/>
              </a:tblGrid>
              <a:tr h="495136">
                <a:tc>
                  <a:txBody>
                    <a:bodyPr/>
                    <a:lstStyle/>
                    <a:p>
                      <a:pPr algn="ctr"/>
                      <a:r>
                        <a:rPr lang="sk-SK" sz="2800" b="0" dirty="0" smtClean="0">
                          <a:solidFill>
                            <a:schemeClr val="tx1"/>
                          </a:solidFill>
                        </a:rPr>
                        <a:t>Blok / Strana</a:t>
                      </a:r>
                      <a:endParaRPr lang="cs-CZ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800" b="0" dirty="0" smtClean="0">
                          <a:solidFill>
                            <a:schemeClr val="tx1"/>
                          </a:solidFill>
                        </a:rPr>
                        <a:t>Hlasy (v %)</a:t>
                      </a:r>
                      <a:endParaRPr lang="cs-CZ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800" b="0" dirty="0" smtClean="0">
                          <a:solidFill>
                            <a:schemeClr val="tx1"/>
                          </a:solidFill>
                        </a:rPr>
                        <a:t>Mandáty</a:t>
                      </a:r>
                      <a:endParaRPr lang="cs-CZ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42722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ahoma" pitchFamily="34" charset="0"/>
                        </a:rPr>
                        <a:t>  Partito Democratico (DS+La Margherita)</a:t>
                      </a:r>
                      <a:endParaRPr kumimoji="0" lang="en-US" sz="18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33,2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217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6117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ahoma" pitchFamily="34" charset="0"/>
                        </a:rPr>
                        <a:t>  Italia dei Valori</a:t>
                      </a:r>
                      <a:endParaRPr kumimoji="0" lang="en-US" sz="18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4,4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513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49100"/>
                        </a:buClr>
                        <a:buSzPct val="8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cs-CZ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Pro-Veltroni</a:t>
                      </a:r>
                      <a:endParaRPr kumimoji="0" lang="cs-CZ" sz="2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37,5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246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1131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854968"/>
          </a:xfrm>
        </p:spPr>
        <p:txBody>
          <a:bodyPr/>
          <a:lstStyle/>
          <a:p>
            <a:r>
              <a:rPr lang="sk-SK" dirty="0" smtClean="0"/>
              <a:t>Volby 2013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sk-SK" dirty="0" smtClean="0"/>
          </a:p>
          <a:p>
            <a:pPr lvl="1"/>
            <a:endParaRPr lang="cs-CZ" dirty="0" smtClean="0"/>
          </a:p>
        </p:txBody>
      </p:sp>
      <p:graphicFrame>
        <p:nvGraphicFramePr>
          <p:cNvPr id="6" name="Tabuľ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2241134"/>
              </p:ext>
            </p:extLst>
          </p:nvPr>
        </p:nvGraphicFramePr>
        <p:xfrm>
          <a:off x="179510" y="1268760"/>
          <a:ext cx="8712969" cy="52018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28394"/>
                <a:gridCol w="2736304"/>
                <a:gridCol w="2448271"/>
              </a:tblGrid>
              <a:tr h="629178"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 smtClean="0">
                          <a:solidFill>
                            <a:schemeClr val="tx1"/>
                          </a:solidFill>
                        </a:rPr>
                        <a:t>Blok / Strana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 smtClean="0">
                          <a:solidFill>
                            <a:schemeClr val="tx1"/>
                          </a:solidFill>
                        </a:rPr>
                        <a:t>Hlasy (v %)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 smtClean="0">
                          <a:solidFill>
                            <a:schemeClr val="tx1"/>
                          </a:solidFill>
                        </a:rPr>
                        <a:t>Mandáty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2917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Bersani</a:t>
                      </a: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: Italy Common Good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29,54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345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2917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49100"/>
                        </a:buClr>
                        <a:buSzPct val="8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sk-SK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ahoma" pitchFamily="34" charset="0"/>
                        </a:rPr>
                        <a:t>Berlusconi</a:t>
                      </a:r>
                      <a:r>
                        <a:rPr kumimoji="0" lang="sk-SK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ahoma" pitchFamily="34" charset="0"/>
                        </a:rPr>
                        <a:t>: Centre-Right Coalition</a:t>
                      </a:r>
                      <a:endParaRPr kumimoji="0" lang="cs-CZ" sz="2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29,18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125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516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ahoma" pitchFamily="34" charset="0"/>
                        </a:rPr>
                        <a:t>Grillo</a:t>
                      </a: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ahoma" pitchFamily="34" charset="0"/>
                        </a:rPr>
                        <a:t>: Five Star Movement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25,55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109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516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ahoma" pitchFamily="34" charset="0"/>
                        </a:rPr>
                        <a:t>Monti</a:t>
                      </a: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ahoma" pitchFamily="34" charset="0"/>
                        </a:rPr>
                        <a:t>: With Monty for Italy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10,56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47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516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ahoma" pitchFamily="34" charset="0"/>
                        </a:rPr>
                        <a:t>Ostatní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2917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ahoma" pitchFamily="34" charset="0"/>
                        </a:rPr>
                        <a:t>Spolu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630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1131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sk-SK" dirty="0" smtClean="0"/>
          </a:p>
        </p:txBody>
      </p:sp>
      <p:pic>
        <p:nvPicPr>
          <p:cNvPr id="4" name="Picture 13" descr="lefkada 6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-3175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51131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 smtClean="0"/>
              <a:t>Řecko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 smtClean="0"/>
              <a:t>Demokratický vývoj od 1974/75</a:t>
            </a:r>
          </a:p>
          <a:p>
            <a:endParaRPr lang="cs-CZ" sz="2400" dirty="0" smtClean="0"/>
          </a:p>
          <a:p>
            <a:r>
              <a:rPr lang="cs-CZ" sz="2400" dirty="0" smtClean="0"/>
              <a:t>Jednokomorový parlament </a:t>
            </a:r>
            <a:r>
              <a:rPr lang="cs-CZ" sz="2400" i="1" dirty="0" smtClean="0"/>
              <a:t>Vouli</a:t>
            </a:r>
          </a:p>
          <a:p>
            <a:endParaRPr lang="sk-SK" dirty="0" smtClean="0"/>
          </a:p>
          <a:p>
            <a:r>
              <a:rPr lang="cs-CZ" sz="2400" dirty="0" smtClean="0"/>
              <a:t>300 poslanců, volební období 4 roky</a:t>
            </a:r>
          </a:p>
          <a:p>
            <a:endParaRPr lang="cs-CZ" sz="2400" dirty="0" smtClean="0"/>
          </a:p>
          <a:p>
            <a:r>
              <a:rPr lang="cs-CZ" sz="2400" dirty="0" smtClean="0"/>
              <a:t>Po celou dobu poměrný systém, ale pouze výjimečně v čisté podobě (</a:t>
            </a:r>
            <a:r>
              <a:rPr lang="cs-CZ" sz="2400" b="1" dirty="0" smtClean="0"/>
              <a:t>posilněný poměrný systém</a:t>
            </a:r>
            <a:r>
              <a:rPr lang="cs-CZ" sz="2400" dirty="0" smtClean="0"/>
              <a:t>)</a:t>
            </a:r>
          </a:p>
          <a:p>
            <a:endParaRPr lang="cs-CZ" sz="2400" dirty="0" smtClean="0"/>
          </a:p>
          <a:p>
            <a:r>
              <a:rPr lang="cs-CZ" sz="2400" dirty="0" smtClean="0">
                <a:sym typeface="Wingdings" pitchFamily="2" charset="2"/>
              </a:rPr>
              <a:t>Různě silné </a:t>
            </a:r>
            <a:r>
              <a:rPr lang="cs-CZ" sz="2400" b="1" dirty="0" err="1" smtClean="0">
                <a:sym typeface="Wingdings" pitchFamily="2" charset="2"/>
              </a:rPr>
              <a:t>většinotvorné</a:t>
            </a:r>
            <a:r>
              <a:rPr lang="cs-CZ" sz="2400" b="1" dirty="0" smtClean="0">
                <a:sym typeface="Wingdings" pitchFamily="2" charset="2"/>
              </a:rPr>
              <a:t>  účinky</a:t>
            </a:r>
            <a:endParaRPr lang="cs-CZ" sz="2400" b="1" dirty="0" smtClean="0"/>
          </a:p>
          <a:p>
            <a:endParaRPr lang="sk-SK" dirty="0" smtClean="0"/>
          </a:p>
        </p:txBody>
      </p:sp>
      <p:pic>
        <p:nvPicPr>
          <p:cNvPr id="1026" name="Picture 2" descr="http://www.united-states-flag.com/media/catalog/product/cache/1/image/9df78eab33525d08d6e5fb8d27136e95/w/g/wgr1218hf_-00_greece-flag-12-x-18-inch-stick-fla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158"/>
            <a:ext cx="3024336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1131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 smtClean="0"/>
              <a:t>Volební systém 1974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66187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cs-CZ" dirty="0" smtClean="0"/>
              <a:t>Volební obvody:</a:t>
            </a:r>
          </a:p>
          <a:p>
            <a:pPr lvl="1">
              <a:lnSpc>
                <a:spcPct val="90000"/>
              </a:lnSpc>
              <a:defRPr/>
            </a:pPr>
            <a:r>
              <a:rPr lang="cs-CZ" dirty="0" smtClean="0"/>
              <a:t>56 nižších (1 i vícemandátové)</a:t>
            </a:r>
          </a:p>
          <a:p>
            <a:pPr lvl="1">
              <a:lnSpc>
                <a:spcPct val="90000"/>
              </a:lnSpc>
              <a:defRPr/>
            </a:pPr>
            <a:r>
              <a:rPr lang="cs-CZ" dirty="0" smtClean="0"/>
              <a:t>9 vyšších (krajských)</a:t>
            </a:r>
          </a:p>
          <a:p>
            <a:pPr lvl="1">
              <a:lnSpc>
                <a:spcPct val="90000"/>
              </a:lnSpc>
              <a:defRPr/>
            </a:pPr>
            <a:r>
              <a:rPr lang="cs-CZ" dirty="0" smtClean="0"/>
              <a:t>1 celostátní</a:t>
            </a:r>
          </a:p>
          <a:p>
            <a:pPr>
              <a:lnSpc>
                <a:spcPct val="90000"/>
              </a:lnSpc>
              <a:defRPr/>
            </a:pPr>
            <a:endParaRPr lang="cs-CZ" dirty="0" smtClean="0"/>
          </a:p>
          <a:p>
            <a:pPr>
              <a:lnSpc>
                <a:spcPct val="90000"/>
              </a:lnSpc>
              <a:defRPr/>
            </a:pPr>
            <a:r>
              <a:rPr lang="cs-CZ" dirty="0" smtClean="0"/>
              <a:t>12 poslanců volených samostatně </a:t>
            </a:r>
          </a:p>
          <a:p>
            <a:pPr>
              <a:lnSpc>
                <a:spcPct val="90000"/>
              </a:lnSpc>
              <a:defRPr/>
            </a:pPr>
            <a:endParaRPr lang="cs-CZ" dirty="0" smtClean="0"/>
          </a:p>
          <a:p>
            <a:pPr>
              <a:lnSpc>
                <a:spcPct val="90000"/>
              </a:lnSpc>
              <a:defRPr/>
            </a:pPr>
            <a:r>
              <a:rPr lang="cs-CZ" dirty="0" smtClean="0"/>
              <a:t>Klauzule pouze pro 2. skrutinium (</a:t>
            </a:r>
            <a:r>
              <a:rPr lang="cs-CZ" b="1" dirty="0" smtClean="0"/>
              <a:t>17%</a:t>
            </a:r>
            <a:r>
              <a:rPr lang="cs-CZ" dirty="0" smtClean="0"/>
              <a:t>, 25% pro 2 členné a 30% pro 3 a vícečlenné koalice)</a:t>
            </a:r>
          </a:p>
          <a:p>
            <a:pPr>
              <a:lnSpc>
                <a:spcPct val="90000"/>
              </a:lnSpc>
              <a:defRPr/>
            </a:pPr>
            <a:endParaRPr lang="cs-CZ" dirty="0" smtClean="0"/>
          </a:p>
          <a:p>
            <a:pPr>
              <a:lnSpc>
                <a:spcPct val="90000"/>
              </a:lnSpc>
              <a:defRPr/>
            </a:pPr>
            <a:r>
              <a:rPr lang="cs-CZ" dirty="0" smtClean="0"/>
              <a:t>Prémie pro vítěze</a:t>
            </a:r>
          </a:p>
          <a:p>
            <a:endParaRPr lang="sk-SK" dirty="0" smtClean="0"/>
          </a:p>
        </p:txBody>
      </p:sp>
    </p:spTree>
    <p:extLst>
      <p:ext uri="{BB962C8B-B14F-4D97-AF65-F5344CB8AC3E}">
        <p14:creationId xmlns:p14="http://schemas.microsoft.com/office/powerpoint/2010/main" val="2351131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 smtClean="0"/>
              <a:t>Volební systém 1974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608512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defRPr/>
            </a:pPr>
            <a:r>
              <a:rPr lang="cs-CZ" b="1" dirty="0" smtClean="0"/>
              <a:t>1. skrutinium:</a:t>
            </a:r>
          </a:p>
          <a:p>
            <a:pPr>
              <a:lnSpc>
                <a:spcPct val="90000"/>
              </a:lnSpc>
              <a:defRPr/>
            </a:pPr>
            <a:endParaRPr lang="cs-CZ" dirty="0" smtClean="0"/>
          </a:p>
          <a:p>
            <a:pPr lvl="1">
              <a:lnSpc>
                <a:spcPct val="90000"/>
              </a:lnSpc>
              <a:defRPr/>
            </a:pPr>
            <a:r>
              <a:rPr lang="cs-CZ" dirty="0" smtClean="0"/>
              <a:t>Politické strany, koalice, nezávislí kandidáti</a:t>
            </a:r>
          </a:p>
          <a:p>
            <a:pPr lvl="1">
              <a:lnSpc>
                <a:spcPct val="90000"/>
              </a:lnSpc>
              <a:defRPr/>
            </a:pPr>
            <a:endParaRPr lang="cs-CZ" dirty="0" smtClean="0"/>
          </a:p>
          <a:p>
            <a:pPr lvl="1">
              <a:lnSpc>
                <a:spcPct val="90000"/>
              </a:lnSpc>
              <a:defRPr/>
            </a:pPr>
            <a:r>
              <a:rPr lang="cs-CZ" dirty="0" smtClean="0">
                <a:sym typeface="Wingdings" pitchFamily="2" charset="2"/>
              </a:rPr>
              <a:t>Hareova kvóta</a:t>
            </a:r>
          </a:p>
          <a:p>
            <a:pPr lvl="1">
              <a:lnSpc>
                <a:spcPct val="90000"/>
              </a:lnSpc>
              <a:defRPr/>
            </a:pPr>
            <a:endParaRPr lang="cs-CZ" dirty="0" smtClean="0">
              <a:sym typeface="Wingdings" pitchFamily="2" charset="2"/>
            </a:endParaRPr>
          </a:p>
          <a:p>
            <a:pPr lvl="1">
              <a:lnSpc>
                <a:spcPct val="90000"/>
              </a:lnSpc>
              <a:defRPr/>
            </a:pPr>
            <a:r>
              <a:rPr lang="cs-CZ" dirty="0" smtClean="0">
                <a:sym typeface="Wingdings" pitchFamily="2" charset="2"/>
              </a:rPr>
              <a:t>Nezávislí kandidáti musí dosáhnout úroveň kvóty maximálně ale mohou získat pouze 1 mandát</a:t>
            </a:r>
          </a:p>
          <a:p>
            <a:pPr lvl="1">
              <a:lnSpc>
                <a:spcPct val="90000"/>
              </a:lnSpc>
              <a:defRPr/>
            </a:pPr>
            <a:endParaRPr lang="cs-CZ" dirty="0" smtClean="0">
              <a:sym typeface="Wingdings" pitchFamily="2" charset="2"/>
            </a:endParaRPr>
          </a:p>
          <a:p>
            <a:pPr lvl="1">
              <a:lnSpc>
                <a:spcPct val="90000"/>
              </a:lnSpc>
              <a:defRPr/>
            </a:pPr>
            <a:r>
              <a:rPr lang="cs-CZ" dirty="0" smtClean="0">
                <a:sym typeface="Wingdings" pitchFamily="2" charset="2"/>
              </a:rPr>
              <a:t>Nerozdělené mandáty postupují do 2 skrutinia</a:t>
            </a:r>
          </a:p>
          <a:p>
            <a:pPr lvl="1">
              <a:lnSpc>
                <a:spcPct val="90000"/>
              </a:lnSpc>
              <a:defRPr/>
            </a:pPr>
            <a:endParaRPr lang="cs-CZ" dirty="0" smtClean="0">
              <a:sym typeface="Wingdings" pitchFamily="2" charset="2"/>
            </a:endParaRPr>
          </a:p>
          <a:p>
            <a:pPr lvl="1">
              <a:lnSpc>
                <a:spcPct val="90000"/>
              </a:lnSpc>
              <a:defRPr/>
            </a:pPr>
            <a:r>
              <a:rPr lang="cs-CZ" dirty="0" smtClean="0">
                <a:sym typeface="Wingdings" pitchFamily="2" charset="2"/>
              </a:rPr>
              <a:t>Jednomandátové obvody – systém relativní většiny</a:t>
            </a:r>
          </a:p>
          <a:p>
            <a:endParaRPr lang="sk-SK" dirty="0" smtClean="0"/>
          </a:p>
        </p:txBody>
      </p:sp>
    </p:spTree>
    <p:extLst>
      <p:ext uri="{BB962C8B-B14F-4D97-AF65-F5344CB8AC3E}">
        <p14:creationId xmlns:p14="http://schemas.microsoft.com/office/powerpoint/2010/main" val="2351131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 smtClean="0"/>
              <a:t>Volební systém 1974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66187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sz="2400" b="1" dirty="0" smtClean="0"/>
              <a:t>2. skrutinium:</a:t>
            </a:r>
          </a:p>
          <a:p>
            <a:pPr lvl="1">
              <a:defRPr/>
            </a:pPr>
            <a:r>
              <a:rPr lang="cs-CZ" dirty="0" smtClean="0"/>
              <a:t>Pouze politické strany (17%) a koalice (25, resp. 30%)</a:t>
            </a:r>
          </a:p>
          <a:p>
            <a:pPr lvl="1">
              <a:defRPr/>
            </a:pPr>
            <a:r>
              <a:rPr lang="cs-CZ" dirty="0" smtClean="0"/>
              <a:t>Nezávislí kandidáti </a:t>
            </a:r>
            <a:r>
              <a:rPr lang="cs-CZ" b="1" u="sng" dirty="0" smtClean="0"/>
              <a:t>ne</a:t>
            </a:r>
          </a:p>
          <a:p>
            <a:pPr lvl="1">
              <a:defRPr/>
            </a:pPr>
            <a:r>
              <a:rPr lang="cs-CZ" dirty="0" smtClean="0"/>
              <a:t>Opět Hareova kvóta (nově vypočítaná)</a:t>
            </a:r>
          </a:p>
          <a:p>
            <a:pPr lvl="1">
              <a:defRPr/>
            </a:pPr>
            <a:r>
              <a:rPr lang="cs-CZ" dirty="0" smtClean="0"/>
              <a:t>Nerozdělené mandáty postupují do 3. skrutinia</a:t>
            </a:r>
          </a:p>
          <a:p>
            <a:pPr lvl="1">
              <a:defRPr/>
            </a:pPr>
            <a:endParaRPr lang="cs-CZ" dirty="0" smtClean="0"/>
          </a:p>
          <a:p>
            <a:pPr>
              <a:defRPr/>
            </a:pPr>
            <a:r>
              <a:rPr lang="cs-CZ" sz="2400" b="1" dirty="0" smtClean="0"/>
              <a:t>3. skrutinium:</a:t>
            </a:r>
          </a:p>
          <a:p>
            <a:pPr lvl="1">
              <a:defRPr/>
            </a:pPr>
            <a:r>
              <a:rPr lang="cs-CZ" dirty="0" smtClean="0"/>
              <a:t>Hareova kvóta</a:t>
            </a:r>
          </a:p>
          <a:p>
            <a:pPr lvl="1">
              <a:defRPr/>
            </a:pPr>
            <a:r>
              <a:rPr lang="cs-CZ" dirty="0" smtClean="0"/>
              <a:t>Nerozdělené mandáty připadají nejsilnějšímu subjektu </a:t>
            </a:r>
            <a:r>
              <a:rPr lang="cs-CZ" dirty="0" smtClean="0">
                <a:sym typeface="Wingdings" pitchFamily="2" charset="2"/>
              </a:rPr>
              <a:t> </a:t>
            </a:r>
            <a:r>
              <a:rPr lang="cs-CZ" b="1" dirty="0" smtClean="0">
                <a:sym typeface="Wingdings" pitchFamily="2" charset="2"/>
              </a:rPr>
              <a:t>prémie pro vítěze</a:t>
            </a:r>
            <a:endParaRPr lang="cs-CZ" b="1" dirty="0" smtClean="0"/>
          </a:p>
          <a:p>
            <a:endParaRPr lang="sk-SK" dirty="0" smtClean="0"/>
          </a:p>
        </p:txBody>
      </p:sp>
    </p:spTree>
    <p:extLst>
      <p:ext uri="{BB962C8B-B14F-4D97-AF65-F5344CB8AC3E}">
        <p14:creationId xmlns:p14="http://schemas.microsoft.com/office/powerpoint/2010/main" val="2351131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 smtClean="0"/>
              <a:t>Volební systém 1974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cs-CZ" b="1" dirty="0" smtClean="0"/>
              <a:t>12 samostatně volených poslanců:</a:t>
            </a:r>
          </a:p>
          <a:p>
            <a:pPr>
              <a:defRPr/>
            </a:pPr>
            <a:endParaRPr lang="cs-CZ" dirty="0" smtClean="0"/>
          </a:p>
          <a:p>
            <a:pPr lvl="1">
              <a:defRPr/>
            </a:pPr>
            <a:r>
              <a:rPr lang="cs-CZ" dirty="0" smtClean="0"/>
              <a:t>Pouze subjekty z 2. a 3. skrutinia</a:t>
            </a:r>
          </a:p>
          <a:p>
            <a:pPr lvl="1">
              <a:defRPr/>
            </a:pPr>
            <a:endParaRPr lang="cs-CZ" dirty="0" smtClean="0"/>
          </a:p>
          <a:p>
            <a:pPr lvl="1">
              <a:defRPr/>
            </a:pPr>
            <a:r>
              <a:rPr lang="cs-CZ" dirty="0" smtClean="0"/>
              <a:t>Součet hlasů těchto subjektů / 12 </a:t>
            </a:r>
            <a:r>
              <a:rPr lang="cs-CZ" dirty="0" smtClean="0">
                <a:sym typeface="Wingdings" pitchFamily="2" charset="2"/>
              </a:rPr>
              <a:t> kvóta</a:t>
            </a:r>
          </a:p>
          <a:p>
            <a:pPr lvl="1">
              <a:defRPr/>
            </a:pPr>
            <a:endParaRPr lang="cs-CZ" dirty="0" smtClean="0">
              <a:sym typeface="Wingdings" pitchFamily="2" charset="2"/>
            </a:endParaRPr>
          </a:p>
          <a:p>
            <a:pPr lvl="1">
              <a:defRPr/>
            </a:pPr>
            <a:r>
              <a:rPr lang="cs-CZ" dirty="0" smtClean="0">
                <a:sym typeface="Wingdings" pitchFamily="2" charset="2"/>
              </a:rPr>
              <a:t>Nerozdělené mandáty se alokují podle nejvyššího zbytku</a:t>
            </a:r>
          </a:p>
          <a:p>
            <a:endParaRPr lang="sk-SK" dirty="0" smtClean="0"/>
          </a:p>
        </p:txBody>
      </p:sp>
    </p:spTree>
    <p:extLst>
      <p:ext uri="{BB962C8B-B14F-4D97-AF65-F5344CB8AC3E}">
        <p14:creationId xmlns:p14="http://schemas.microsoft.com/office/powerpoint/2010/main" val="2351131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 smtClean="0"/>
              <a:t>1. republika (1947 – 1992)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Listinný poměrný systém</a:t>
            </a:r>
          </a:p>
          <a:p>
            <a:endParaRPr lang="cs-CZ" dirty="0" smtClean="0"/>
          </a:p>
          <a:p>
            <a:r>
              <a:rPr lang="cs-CZ" dirty="0" smtClean="0"/>
              <a:t>Kvóta imperiali</a:t>
            </a:r>
          </a:p>
          <a:p>
            <a:endParaRPr lang="cs-CZ" dirty="0" smtClean="0"/>
          </a:p>
          <a:p>
            <a:r>
              <a:rPr lang="cs-CZ" dirty="0" smtClean="0"/>
              <a:t>Nevyužité mandáty sčítány a rozděleny celonárodně mezi strany s alespoň 300 tisíci hlasy a 1 mandátem</a:t>
            </a:r>
          </a:p>
          <a:p>
            <a:endParaRPr lang="cs-CZ" dirty="0" smtClean="0"/>
          </a:p>
          <a:p>
            <a:r>
              <a:rPr lang="cs-CZ" dirty="0"/>
              <a:t>S</a:t>
            </a:r>
            <a:r>
              <a:rPr lang="cs-CZ" dirty="0" smtClean="0"/>
              <a:t>pecifikum – Údolí Aosty (</a:t>
            </a:r>
            <a:r>
              <a:rPr lang="cs-CZ" sz="2800" dirty="0" smtClean="0"/>
              <a:t>Val d‘Aosta):</a:t>
            </a:r>
          </a:p>
          <a:p>
            <a:pPr lvl="1"/>
            <a:r>
              <a:rPr lang="cs-CZ" dirty="0" smtClean="0"/>
              <a:t>1 mandátový obvod</a:t>
            </a:r>
          </a:p>
          <a:p>
            <a:pPr lvl="1"/>
            <a:r>
              <a:rPr lang="cs-CZ" dirty="0" smtClean="0"/>
              <a:t>Systém prvního v cíli</a:t>
            </a:r>
          </a:p>
          <a:p>
            <a:pPr lvl="1"/>
            <a:endParaRPr lang="cs-CZ" dirty="0" smtClean="0"/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2351131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 smtClean="0"/>
              <a:t>Volby 1974</a:t>
            </a:r>
            <a:endParaRPr lang="en-US" dirty="0"/>
          </a:p>
        </p:txBody>
      </p:sp>
      <p:graphicFrame>
        <p:nvGraphicFramePr>
          <p:cNvPr id="4" name="Zástupný symbol obsah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86041629"/>
              </p:ext>
            </p:extLst>
          </p:nvPr>
        </p:nvGraphicFramePr>
        <p:xfrm>
          <a:off x="179510" y="1935162"/>
          <a:ext cx="8784980" cy="41208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6996"/>
                <a:gridCol w="1756996"/>
                <a:gridCol w="1756996"/>
                <a:gridCol w="1756996"/>
                <a:gridCol w="1756996"/>
              </a:tblGrid>
              <a:tr h="7017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Strana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Hlasy (v %)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Mandáty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 (v %)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Index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490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ND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54,37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220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73,33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1,35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490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CU-NF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20,42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60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0,98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490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PASOK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13,58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12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0,29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1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Jednotná levice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9,47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2,67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0,28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490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NDU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1,08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1131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 smtClean="0"/>
              <a:t>Změny po roce 1974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58986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sk-SK" sz="2800" dirty="0" smtClean="0"/>
              <a:t>Postupně realizované změny</a:t>
            </a:r>
            <a:endParaRPr lang="cs-CZ" sz="2800" dirty="0" smtClean="0"/>
          </a:p>
          <a:p>
            <a:pPr>
              <a:lnSpc>
                <a:spcPct val="90000"/>
              </a:lnSpc>
              <a:defRPr/>
            </a:pPr>
            <a:endParaRPr lang="sk-SK" sz="2800" dirty="0" smtClean="0"/>
          </a:p>
          <a:p>
            <a:pPr>
              <a:lnSpc>
                <a:spcPct val="90000"/>
              </a:lnSpc>
              <a:defRPr/>
            </a:pPr>
            <a:endParaRPr lang="cs-CZ" sz="2800" dirty="0" smtClean="0"/>
          </a:p>
          <a:p>
            <a:pPr>
              <a:lnSpc>
                <a:spcPct val="90000"/>
              </a:lnSpc>
              <a:defRPr/>
            </a:pPr>
            <a:r>
              <a:rPr lang="cs-CZ" sz="2800" dirty="0" smtClean="0"/>
              <a:t>Zásahy do jednotlivých skrutínií</a:t>
            </a:r>
          </a:p>
          <a:p>
            <a:pPr>
              <a:lnSpc>
                <a:spcPct val="90000"/>
              </a:lnSpc>
              <a:defRPr/>
            </a:pPr>
            <a:endParaRPr lang="cs-CZ" sz="2800" dirty="0" smtClean="0"/>
          </a:p>
          <a:p>
            <a:pPr>
              <a:lnSpc>
                <a:spcPct val="90000"/>
              </a:lnSpc>
              <a:defRPr/>
            </a:pPr>
            <a:endParaRPr lang="cs-CZ" sz="2800" dirty="0" smtClean="0"/>
          </a:p>
          <a:p>
            <a:pPr>
              <a:lnSpc>
                <a:spcPct val="90000"/>
              </a:lnSpc>
              <a:defRPr/>
            </a:pPr>
            <a:r>
              <a:rPr lang="cs-CZ" sz="2800" dirty="0" smtClean="0"/>
              <a:t>Potvrzení až posilnění výhod pro vítěze</a:t>
            </a:r>
          </a:p>
          <a:p>
            <a:pPr marL="0" indent="0">
              <a:lnSpc>
                <a:spcPct val="90000"/>
              </a:lnSpc>
              <a:buNone/>
              <a:defRPr/>
            </a:pPr>
            <a:endParaRPr lang="cs-CZ" sz="2800" dirty="0" smtClean="0"/>
          </a:p>
          <a:p>
            <a:endParaRPr lang="sk-SK" dirty="0" smtClean="0"/>
          </a:p>
        </p:txBody>
      </p:sp>
    </p:spTree>
    <p:extLst>
      <p:ext uri="{BB962C8B-B14F-4D97-AF65-F5344CB8AC3E}">
        <p14:creationId xmlns:p14="http://schemas.microsoft.com/office/powerpoint/2010/main" val="2351131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 smtClean="0"/>
              <a:t>Změny v roce 1985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66187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cs-CZ" dirty="0" smtClean="0"/>
              <a:t>Protichůdné změny</a:t>
            </a:r>
          </a:p>
          <a:p>
            <a:pPr>
              <a:lnSpc>
                <a:spcPct val="90000"/>
              </a:lnSpc>
              <a:defRPr/>
            </a:pPr>
            <a:endParaRPr lang="cs-CZ" dirty="0"/>
          </a:p>
          <a:p>
            <a:pPr>
              <a:lnSpc>
                <a:spcPct val="90000"/>
              </a:lnSpc>
              <a:defRPr/>
            </a:pPr>
            <a:r>
              <a:rPr lang="cs-CZ" dirty="0" smtClean="0"/>
              <a:t>2. skrutinium - </a:t>
            </a:r>
            <a:r>
              <a:rPr lang="cs-CZ" b="1" dirty="0" smtClean="0"/>
              <a:t>zrušená klauzule </a:t>
            </a:r>
          </a:p>
          <a:p>
            <a:pPr marL="0" indent="0">
              <a:buNone/>
              <a:defRPr/>
            </a:pPr>
            <a:endParaRPr lang="cs-CZ" dirty="0" smtClean="0"/>
          </a:p>
          <a:p>
            <a:pPr>
              <a:defRPr/>
            </a:pPr>
            <a:r>
              <a:rPr lang="cs-CZ" dirty="0" smtClean="0"/>
              <a:t>3. skrutinium:</a:t>
            </a:r>
          </a:p>
          <a:p>
            <a:pPr lvl="1">
              <a:defRPr/>
            </a:pPr>
            <a:r>
              <a:rPr lang="cs-CZ" dirty="0" smtClean="0"/>
              <a:t>Mandáty z jednotlivých obvodů dané subjektu s relativní většinou v tomto obvodu, pokud má </a:t>
            </a:r>
            <a:r>
              <a:rPr lang="cs-CZ" b="1" dirty="0" smtClean="0"/>
              <a:t>současně</a:t>
            </a:r>
            <a:r>
              <a:rPr lang="cs-CZ" dirty="0" smtClean="0"/>
              <a:t> tuto většinu i na celostátní úrovni</a:t>
            </a:r>
          </a:p>
          <a:p>
            <a:pPr lvl="1">
              <a:defRPr/>
            </a:pPr>
            <a:r>
              <a:rPr lang="cs-CZ" dirty="0" smtClean="0"/>
              <a:t>Ostatní mandáty rozdělené podle kvóty</a:t>
            </a:r>
          </a:p>
          <a:p>
            <a:pPr lvl="1">
              <a:defRPr/>
            </a:pPr>
            <a:r>
              <a:rPr lang="cs-CZ" dirty="0" smtClean="0"/>
              <a:t>Nerozdělené </a:t>
            </a:r>
            <a:r>
              <a:rPr lang="cs-CZ" dirty="0" smtClean="0">
                <a:sym typeface="Wingdings" pitchFamily="2" charset="2"/>
              </a:rPr>
              <a:t> prémie pro vítěze</a:t>
            </a:r>
          </a:p>
          <a:p>
            <a:endParaRPr lang="sk-SK" dirty="0" smtClean="0"/>
          </a:p>
        </p:txBody>
      </p:sp>
    </p:spTree>
    <p:extLst>
      <p:ext uri="{BB962C8B-B14F-4D97-AF65-F5344CB8AC3E}">
        <p14:creationId xmlns:p14="http://schemas.microsoft.com/office/powerpoint/2010/main" val="2351131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 smtClean="0"/>
              <a:t>Volby 1977</a:t>
            </a:r>
            <a:endParaRPr lang="en-US" dirty="0"/>
          </a:p>
        </p:txBody>
      </p:sp>
      <p:graphicFrame>
        <p:nvGraphicFramePr>
          <p:cNvPr id="4" name="Zástupný symbol obsah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06888599"/>
              </p:ext>
            </p:extLst>
          </p:nvPr>
        </p:nvGraphicFramePr>
        <p:xfrm>
          <a:off x="179510" y="1935162"/>
          <a:ext cx="8784980" cy="48062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6996"/>
                <a:gridCol w="1756996"/>
                <a:gridCol w="1756996"/>
                <a:gridCol w="1756996"/>
                <a:gridCol w="1756996"/>
              </a:tblGrid>
              <a:tr h="56569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Strana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Hlasy (v %)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Mandáty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 (v %)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Index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231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ND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41,84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171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1,36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231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PASOK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25,34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93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1,22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231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EDIK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11,95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16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5,33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0,45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7814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KKE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9,36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11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3,67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0,39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231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EP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6,82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1,67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0,24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231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KKE int.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2,72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0,67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0,25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231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NL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1,08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0,67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0,62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231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EKKE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0,23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1131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 smtClean="0"/>
              <a:t>Volby 1981</a:t>
            </a:r>
            <a:endParaRPr lang="en-US" dirty="0"/>
          </a:p>
        </p:txBody>
      </p:sp>
      <p:graphicFrame>
        <p:nvGraphicFramePr>
          <p:cNvPr id="4" name="Zástupný symbol obsah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8268451"/>
              </p:ext>
            </p:extLst>
          </p:nvPr>
        </p:nvGraphicFramePr>
        <p:xfrm>
          <a:off x="179510" y="1935162"/>
          <a:ext cx="8784980" cy="40150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6996"/>
                <a:gridCol w="1756996"/>
                <a:gridCol w="1756996"/>
                <a:gridCol w="1756996"/>
                <a:gridCol w="1756996"/>
              </a:tblGrid>
              <a:tr h="7017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Strana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Hlasy (v %)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Mandáty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 (v %)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Index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490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PASOK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48,07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172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57,33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1,19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490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ND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35,87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115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38,33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1,07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490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KKE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10,93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13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4,33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1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PP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1,68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490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KKE int.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1,34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1131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 smtClean="0"/>
              <a:t>Volby 1985</a:t>
            </a:r>
            <a:endParaRPr lang="en-US" dirty="0"/>
          </a:p>
        </p:txBody>
      </p:sp>
      <p:graphicFrame>
        <p:nvGraphicFramePr>
          <p:cNvPr id="4" name="Zástupný symbol obsah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55957557"/>
              </p:ext>
            </p:extLst>
          </p:nvPr>
        </p:nvGraphicFramePr>
        <p:xfrm>
          <a:off x="179510" y="1935162"/>
          <a:ext cx="8784980" cy="40150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6996"/>
                <a:gridCol w="1756996"/>
                <a:gridCol w="1756996"/>
                <a:gridCol w="1756996"/>
                <a:gridCol w="1756996"/>
              </a:tblGrid>
              <a:tr h="7017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Strana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Hlasy (v %)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Mandáty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 (v %)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Index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490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PASOK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45,8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161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53,67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1,17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490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ND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40,8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126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1,03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490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KKE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9,1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12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0,44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1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KKE int.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1,8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0,33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0,18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490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NPU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0,6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1131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 smtClean="0"/>
              <a:t>Volební reforma 1989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 smtClean="0"/>
              <a:t>Přechod ke klasickému poměrnému systému</a:t>
            </a:r>
          </a:p>
          <a:p>
            <a:endParaRPr lang="sk-SK" dirty="0" smtClean="0"/>
          </a:p>
          <a:p>
            <a:pPr>
              <a:lnSpc>
                <a:spcPct val="90000"/>
              </a:lnSpc>
              <a:defRPr/>
            </a:pPr>
            <a:r>
              <a:rPr lang="cs-CZ" sz="2400" dirty="0" smtClean="0">
                <a:sym typeface="Wingdings" pitchFamily="2" charset="2"/>
              </a:rPr>
              <a:t>Garance mandátů:</a:t>
            </a:r>
          </a:p>
          <a:p>
            <a:pPr lvl="1">
              <a:lnSpc>
                <a:spcPct val="90000"/>
              </a:lnSpc>
              <a:defRPr/>
            </a:pPr>
            <a:r>
              <a:rPr lang="cs-CZ" dirty="0" smtClean="0">
                <a:sym typeface="Wingdings" pitchFamily="2" charset="2"/>
              </a:rPr>
              <a:t>3 mandáty pro strany a koalice nad 2 %</a:t>
            </a:r>
          </a:p>
          <a:p>
            <a:pPr lvl="1">
              <a:lnSpc>
                <a:spcPct val="90000"/>
              </a:lnSpc>
              <a:defRPr/>
            </a:pPr>
            <a:r>
              <a:rPr lang="cs-CZ" dirty="0" smtClean="0">
                <a:sym typeface="Wingdings" pitchFamily="2" charset="2"/>
              </a:rPr>
              <a:t>1 mandát pro strany a koalice nad 1 %</a:t>
            </a:r>
          </a:p>
          <a:p>
            <a:pPr lvl="1">
              <a:lnSpc>
                <a:spcPct val="90000"/>
              </a:lnSpc>
              <a:defRPr/>
            </a:pPr>
            <a:endParaRPr lang="cs-CZ" sz="2200" dirty="0" smtClean="0">
              <a:sym typeface="Wingdings" pitchFamily="2" charset="2"/>
            </a:endParaRPr>
          </a:p>
          <a:p>
            <a:pPr>
              <a:defRPr/>
            </a:pPr>
            <a:r>
              <a:rPr lang="cs-CZ" dirty="0" smtClean="0"/>
              <a:t>1. skrutinium:</a:t>
            </a:r>
          </a:p>
          <a:p>
            <a:pPr lvl="1">
              <a:defRPr/>
            </a:pPr>
            <a:r>
              <a:rPr lang="cs-CZ" dirty="0" smtClean="0"/>
              <a:t>Hagenbach-Bischoffova kvóta</a:t>
            </a:r>
          </a:p>
          <a:p>
            <a:pPr lvl="1">
              <a:defRPr/>
            </a:pPr>
            <a:r>
              <a:rPr lang="cs-CZ" dirty="0" smtClean="0"/>
              <a:t>Oproti předešlému systému </a:t>
            </a:r>
            <a:r>
              <a:rPr lang="cs-CZ" b="1" dirty="0" smtClean="0"/>
              <a:t>nezměněné</a:t>
            </a:r>
          </a:p>
          <a:p>
            <a:pPr>
              <a:lnSpc>
                <a:spcPct val="90000"/>
              </a:lnSpc>
              <a:buNone/>
              <a:defRPr/>
            </a:pPr>
            <a:endParaRPr lang="cs-CZ" dirty="0" smtClean="0">
              <a:sym typeface="Wingdings" pitchFamily="2" charset="2"/>
            </a:endParaRPr>
          </a:p>
          <a:p>
            <a:endParaRPr lang="sk-SK" dirty="0" smtClean="0"/>
          </a:p>
        </p:txBody>
      </p:sp>
    </p:spTree>
    <p:extLst>
      <p:ext uri="{BB962C8B-B14F-4D97-AF65-F5344CB8AC3E}">
        <p14:creationId xmlns:p14="http://schemas.microsoft.com/office/powerpoint/2010/main" val="2351131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 smtClean="0"/>
              <a:t>Volební reforma 1989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cs-CZ" sz="2400" b="1" dirty="0" smtClean="0"/>
              <a:t>2. skrutinium:</a:t>
            </a:r>
          </a:p>
          <a:p>
            <a:pPr lvl="1">
              <a:lnSpc>
                <a:spcPct val="90000"/>
              </a:lnSpc>
              <a:defRPr/>
            </a:pPr>
            <a:r>
              <a:rPr lang="cs-CZ" dirty="0" smtClean="0"/>
              <a:t>Postupují </a:t>
            </a:r>
            <a:r>
              <a:rPr lang="cs-CZ" b="1" dirty="0" smtClean="0"/>
              <a:t>pouze hlasy, které nevedly </a:t>
            </a:r>
            <a:r>
              <a:rPr lang="cs-CZ" dirty="0" smtClean="0"/>
              <a:t>k zisku mandátu </a:t>
            </a:r>
            <a:r>
              <a:rPr lang="cs-CZ" dirty="0" smtClean="0">
                <a:sym typeface="Wingdings" pitchFamily="2" charset="2"/>
              </a:rPr>
              <a:t> zlepšení pro malé strany</a:t>
            </a:r>
            <a:endParaRPr lang="cs-CZ" dirty="0" smtClean="0"/>
          </a:p>
          <a:p>
            <a:pPr lvl="1">
              <a:lnSpc>
                <a:spcPct val="90000"/>
              </a:lnSpc>
              <a:defRPr/>
            </a:pPr>
            <a:r>
              <a:rPr lang="cs-CZ" dirty="0" smtClean="0"/>
              <a:t>Hareova kvóta </a:t>
            </a:r>
          </a:p>
          <a:p>
            <a:pPr lvl="1">
              <a:lnSpc>
                <a:spcPct val="90000"/>
              </a:lnSpc>
              <a:defRPr/>
            </a:pPr>
            <a:r>
              <a:rPr lang="cs-CZ" dirty="0" smtClean="0"/>
              <a:t>Nerozdělené mandáty se přidělují podle nejvyššího zbytku </a:t>
            </a:r>
            <a:r>
              <a:rPr lang="cs-CZ" dirty="0" smtClean="0">
                <a:sym typeface="Wingdings" pitchFamily="2" charset="2"/>
              </a:rPr>
              <a:t> </a:t>
            </a:r>
            <a:r>
              <a:rPr lang="cs-CZ" b="1" dirty="0" smtClean="0">
                <a:sym typeface="Wingdings" pitchFamily="2" charset="2"/>
              </a:rPr>
              <a:t>odpadá 3. skrutinium i prémie pro vítěze</a:t>
            </a:r>
          </a:p>
          <a:p>
            <a:pPr>
              <a:lnSpc>
                <a:spcPct val="90000"/>
              </a:lnSpc>
              <a:defRPr/>
            </a:pPr>
            <a:endParaRPr lang="sk-SK" b="1" dirty="0" smtClean="0">
              <a:sym typeface="Wingdings" pitchFamily="2" charset="2"/>
            </a:endParaRPr>
          </a:p>
          <a:p>
            <a:pPr>
              <a:lnSpc>
                <a:spcPct val="90000"/>
              </a:lnSpc>
              <a:defRPr/>
            </a:pPr>
            <a:endParaRPr lang="cs-CZ" sz="2400" dirty="0" smtClean="0">
              <a:sym typeface="Wingdings" pitchFamily="2" charset="2"/>
            </a:endParaRPr>
          </a:p>
          <a:p>
            <a:pPr>
              <a:lnSpc>
                <a:spcPct val="90000"/>
              </a:lnSpc>
              <a:defRPr/>
            </a:pPr>
            <a:r>
              <a:rPr lang="cs-CZ" sz="2400" dirty="0" smtClean="0">
                <a:sym typeface="Wingdings" pitchFamily="2" charset="2"/>
              </a:rPr>
              <a:t>Efekt – vítězná strana </a:t>
            </a:r>
            <a:r>
              <a:rPr lang="cs-CZ" sz="2400" b="1" dirty="0" smtClean="0">
                <a:sym typeface="Wingdings" pitchFamily="2" charset="2"/>
              </a:rPr>
              <a:t>není schopná </a:t>
            </a:r>
            <a:r>
              <a:rPr lang="cs-CZ" sz="2400" dirty="0" smtClean="0">
                <a:sym typeface="Wingdings" pitchFamily="2" charset="2"/>
              </a:rPr>
              <a:t>získat sama absolutní většinu mandátů</a:t>
            </a:r>
          </a:p>
          <a:p>
            <a:pPr>
              <a:lnSpc>
                <a:spcPct val="90000"/>
              </a:lnSpc>
              <a:defRPr/>
            </a:pPr>
            <a:endParaRPr lang="cs-CZ" b="1" dirty="0" smtClean="0">
              <a:sym typeface="Wingdings" pitchFamily="2" charset="2"/>
            </a:endParaRPr>
          </a:p>
          <a:p>
            <a:endParaRPr lang="sk-SK" dirty="0" smtClean="0"/>
          </a:p>
        </p:txBody>
      </p:sp>
    </p:spTree>
    <p:extLst>
      <p:ext uri="{BB962C8B-B14F-4D97-AF65-F5344CB8AC3E}">
        <p14:creationId xmlns:p14="http://schemas.microsoft.com/office/powerpoint/2010/main" val="2351131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 smtClean="0"/>
              <a:t>Volby 1989 (červen)</a:t>
            </a:r>
            <a:endParaRPr lang="en-US" dirty="0"/>
          </a:p>
        </p:txBody>
      </p:sp>
      <p:graphicFrame>
        <p:nvGraphicFramePr>
          <p:cNvPr id="4" name="Zástupný symbol obsah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99263442"/>
              </p:ext>
            </p:extLst>
          </p:nvPr>
        </p:nvGraphicFramePr>
        <p:xfrm>
          <a:off x="107505" y="1935162"/>
          <a:ext cx="8856985" cy="46641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2207"/>
                <a:gridCol w="1728192"/>
                <a:gridCol w="1713792"/>
                <a:gridCol w="1771397"/>
                <a:gridCol w="1771397"/>
              </a:tblGrid>
              <a:tr h="7017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Strana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Hlasy (v %)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Mandáty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 (v %)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Index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490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ND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44,3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145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48,33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1,09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490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PASOK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39,1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125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41,67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1,07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490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Synaspismos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13,1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28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9,33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0,71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1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DR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1,0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0,33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0,33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490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IML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0,5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0,33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0,66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490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NPU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0,3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1131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 smtClean="0"/>
              <a:t>Volby 1989 (listopad)</a:t>
            </a:r>
            <a:endParaRPr lang="en-US" dirty="0"/>
          </a:p>
        </p:txBody>
      </p:sp>
      <p:graphicFrame>
        <p:nvGraphicFramePr>
          <p:cNvPr id="4" name="Zástupný symbol obsah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31198378"/>
              </p:ext>
            </p:extLst>
          </p:nvPr>
        </p:nvGraphicFramePr>
        <p:xfrm>
          <a:off x="107505" y="1935162"/>
          <a:ext cx="8856985" cy="46641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2207"/>
                <a:gridCol w="1728192"/>
                <a:gridCol w="1713792"/>
                <a:gridCol w="1771397"/>
                <a:gridCol w="1771397"/>
              </a:tblGrid>
              <a:tr h="7017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Strana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Hlasy (v %)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Mandáty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 (v %)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Index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490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ND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46,2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148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49,33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1,07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490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PASOK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40,7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128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42,67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1,05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490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Synaspismos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11,0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21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0,64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1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AE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0,6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0,33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0,55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490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IML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0,5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0,33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0,66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490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GEM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0,2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1131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 smtClean="0"/>
              <a:t>Stranický systém 1. republiky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733880"/>
          </a:xfrm>
        </p:spPr>
        <p:txBody>
          <a:bodyPr>
            <a:normAutofit/>
          </a:bodyPr>
          <a:lstStyle/>
          <a:p>
            <a:r>
              <a:rPr lang="sk-SK" b="1" dirty="0" smtClean="0"/>
              <a:t>Postavení aktérů:</a:t>
            </a:r>
          </a:p>
          <a:p>
            <a:pPr lvl="1"/>
            <a:r>
              <a:rPr lang="sk-SK" dirty="0" smtClean="0"/>
              <a:t>Nejsilnější pozice pro křesťanské demokraty (DC)</a:t>
            </a:r>
          </a:p>
          <a:p>
            <a:pPr lvl="1"/>
            <a:r>
              <a:rPr lang="sk-SK" dirty="0" smtClean="0"/>
              <a:t>Izolace komunistů (PCI)</a:t>
            </a:r>
          </a:p>
          <a:p>
            <a:pPr lvl="1"/>
            <a:r>
              <a:rPr lang="sk-SK" dirty="0" smtClean="0"/>
              <a:t>Střídavá role ostatních stran – republikáni, liberálové, socialisté</a:t>
            </a:r>
          </a:p>
          <a:p>
            <a:endParaRPr lang="sk-SK" dirty="0" smtClean="0"/>
          </a:p>
          <a:p>
            <a:r>
              <a:rPr lang="sk-SK" dirty="0" smtClean="0"/>
              <a:t>Fragmentace parlamentu, nestabilní vlády, DC permanentně „odsouzena“ na vládnutí</a:t>
            </a:r>
          </a:p>
          <a:p>
            <a:endParaRPr lang="sk-SK" dirty="0" smtClean="0"/>
          </a:p>
          <a:p>
            <a:r>
              <a:rPr lang="sk-SK" dirty="0" smtClean="0"/>
              <a:t>1945 – 1993 – </a:t>
            </a:r>
            <a:r>
              <a:rPr lang="sk-SK" b="1" dirty="0" smtClean="0"/>
              <a:t>52 vlád</a:t>
            </a:r>
          </a:p>
          <a:p>
            <a:endParaRPr lang="sk-SK" dirty="0" smtClean="0"/>
          </a:p>
          <a:p>
            <a:endParaRPr lang="cs-CZ" dirty="0" smtClean="0"/>
          </a:p>
          <a:p>
            <a:pPr lvl="1"/>
            <a:endParaRPr lang="cs-CZ" dirty="0" smtClean="0"/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2351131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 smtClean="0"/>
              <a:t>Volby 1990</a:t>
            </a:r>
            <a:endParaRPr lang="en-US" dirty="0"/>
          </a:p>
        </p:txBody>
      </p:sp>
      <p:graphicFrame>
        <p:nvGraphicFramePr>
          <p:cNvPr id="4" name="Zástupný symbol obsah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53191066"/>
              </p:ext>
            </p:extLst>
          </p:nvPr>
        </p:nvGraphicFramePr>
        <p:xfrm>
          <a:off x="179510" y="1935162"/>
          <a:ext cx="8784980" cy="48062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2210"/>
                <a:gridCol w="1728192"/>
                <a:gridCol w="1670586"/>
                <a:gridCol w="1756996"/>
                <a:gridCol w="1756996"/>
              </a:tblGrid>
              <a:tr h="56569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Strana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Hlasy (v %)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Mandáty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 (v %)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Index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231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ND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46,9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150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1,07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231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PASOK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38,6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123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1,06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231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Synaspismos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10,3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19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6,33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0,61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7814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JPASOK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1,0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1,33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1,33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231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AE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0,8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0,33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0,41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231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IML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0,7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0,67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0,96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231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DR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0,7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0,33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0,47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231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OGL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0,3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1131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sk-SK" dirty="0" smtClean="0"/>
              <a:t>Volební reforma 1993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cs-CZ" sz="2800" dirty="0" smtClean="0"/>
              <a:t>Opětovný </a:t>
            </a:r>
            <a:r>
              <a:rPr lang="cs-CZ" sz="2800" b="1" dirty="0" smtClean="0"/>
              <a:t>návrat</a:t>
            </a:r>
            <a:r>
              <a:rPr lang="cs-CZ" sz="2800" dirty="0" smtClean="0"/>
              <a:t> k posilněnému poměrnému systému</a:t>
            </a:r>
          </a:p>
          <a:p>
            <a:pPr>
              <a:defRPr/>
            </a:pPr>
            <a:endParaRPr lang="cs-CZ" sz="2800" dirty="0" smtClean="0"/>
          </a:p>
          <a:p>
            <a:pPr>
              <a:defRPr/>
            </a:pPr>
            <a:r>
              <a:rPr lang="cs-CZ" sz="2800" dirty="0" smtClean="0"/>
              <a:t>Obnovené:</a:t>
            </a:r>
          </a:p>
          <a:p>
            <a:pPr lvl="1">
              <a:defRPr/>
            </a:pPr>
            <a:r>
              <a:rPr lang="cs-CZ" sz="2600" dirty="0" smtClean="0"/>
              <a:t>3. skrutinium</a:t>
            </a:r>
          </a:p>
          <a:p>
            <a:pPr lvl="1">
              <a:defRPr/>
            </a:pPr>
            <a:r>
              <a:rPr lang="cs-CZ" sz="2600" dirty="0" smtClean="0"/>
              <a:t>Prémie pro vítěze</a:t>
            </a:r>
          </a:p>
          <a:p>
            <a:pPr>
              <a:defRPr/>
            </a:pPr>
            <a:endParaRPr lang="cs-CZ" sz="2800" dirty="0" smtClean="0"/>
          </a:p>
          <a:p>
            <a:pPr>
              <a:defRPr/>
            </a:pPr>
            <a:r>
              <a:rPr lang="cs-CZ" sz="2800" dirty="0" smtClean="0"/>
              <a:t>Zavedena celostátní klauzule 3 %</a:t>
            </a:r>
          </a:p>
          <a:p>
            <a:pPr>
              <a:defRPr/>
            </a:pPr>
            <a:endParaRPr lang="cs-CZ" sz="2800" dirty="0" smtClean="0"/>
          </a:p>
          <a:p>
            <a:pPr>
              <a:defRPr/>
            </a:pPr>
            <a:r>
              <a:rPr lang="cs-CZ" sz="2800" dirty="0" smtClean="0"/>
              <a:t>Do 2. skrutinia postupují opět všechny hlasy</a:t>
            </a:r>
          </a:p>
          <a:p>
            <a:pPr>
              <a:defRPr/>
            </a:pPr>
            <a:endParaRPr lang="cs-CZ" sz="2800" dirty="0" smtClean="0"/>
          </a:p>
          <a:p>
            <a:pPr>
              <a:defRPr/>
            </a:pPr>
            <a:r>
              <a:rPr lang="cs-CZ" sz="2800" dirty="0" smtClean="0"/>
              <a:t>Efekt – vítěz opět dokáže získávat většinu mandátů</a:t>
            </a:r>
          </a:p>
          <a:p>
            <a:endParaRPr lang="sk-SK" dirty="0" smtClean="0"/>
          </a:p>
        </p:txBody>
      </p:sp>
    </p:spTree>
    <p:extLst>
      <p:ext uri="{BB962C8B-B14F-4D97-AF65-F5344CB8AC3E}">
        <p14:creationId xmlns:p14="http://schemas.microsoft.com/office/powerpoint/2010/main" val="2351131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sk-SK" dirty="0" smtClean="0"/>
              <a:t>Volební reforma 1993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92252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defRPr/>
            </a:pPr>
            <a:r>
              <a:rPr lang="cs-CZ" b="1" dirty="0" smtClean="0"/>
              <a:t>1. skrutinium:</a:t>
            </a:r>
          </a:p>
          <a:p>
            <a:pPr lvl="1">
              <a:lnSpc>
                <a:spcPct val="90000"/>
              </a:lnSpc>
              <a:defRPr/>
            </a:pPr>
            <a:r>
              <a:rPr lang="cs-CZ" dirty="0" smtClean="0"/>
              <a:t>56 obvodů:</a:t>
            </a:r>
          </a:p>
          <a:p>
            <a:pPr lvl="2">
              <a:lnSpc>
                <a:spcPct val="90000"/>
              </a:lnSpc>
              <a:defRPr/>
            </a:pPr>
            <a:r>
              <a:rPr lang="cs-CZ" dirty="0" smtClean="0"/>
              <a:t>48 vícemandátových (2-42)</a:t>
            </a:r>
          </a:p>
          <a:p>
            <a:pPr lvl="2">
              <a:lnSpc>
                <a:spcPct val="90000"/>
              </a:lnSpc>
              <a:defRPr/>
            </a:pPr>
            <a:r>
              <a:rPr lang="cs-CZ" dirty="0" smtClean="0"/>
              <a:t>8 jednomandátových </a:t>
            </a:r>
            <a:r>
              <a:rPr lang="cs-CZ" dirty="0" smtClean="0">
                <a:sym typeface="Wingdings" pitchFamily="2" charset="2"/>
              </a:rPr>
              <a:t> systém prvního v cíli</a:t>
            </a:r>
          </a:p>
          <a:p>
            <a:pPr lvl="1">
              <a:lnSpc>
                <a:spcPct val="90000"/>
              </a:lnSpc>
              <a:defRPr/>
            </a:pPr>
            <a:r>
              <a:rPr lang="cs-CZ" dirty="0" smtClean="0"/>
              <a:t>Droopova kvóta</a:t>
            </a:r>
          </a:p>
          <a:p>
            <a:pPr>
              <a:lnSpc>
                <a:spcPct val="90000"/>
              </a:lnSpc>
              <a:defRPr/>
            </a:pPr>
            <a:endParaRPr lang="cs-CZ" dirty="0" smtClean="0"/>
          </a:p>
          <a:p>
            <a:pPr>
              <a:lnSpc>
                <a:spcPct val="90000"/>
              </a:lnSpc>
              <a:defRPr/>
            </a:pPr>
            <a:r>
              <a:rPr lang="cs-CZ" b="1" dirty="0" smtClean="0"/>
              <a:t>2. skrutinium:</a:t>
            </a:r>
          </a:p>
          <a:p>
            <a:pPr lvl="1">
              <a:lnSpc>
                <a:spcPct val="90000"/>
              </a:lnSpc>
              <a:defRPr/>
            </a:pPr>
            <a:r>
              <a:rPr lang="cs-CZ" dirty="0" smtClean="0"/>
              <a:t>13 vyšších obvodů</a:t>
            </a:r>
          </a:p>
          <a:p>
            <a:pPr lvl="1">
              <a:lnSpc>
                <a:spcPct val="90000"/>
              </a:lnSpc>
              <a:defRPr/>
            </a:pPr>
            <a:r>
              <a:rPr lang="sk-SK" dirty="0" smtClean="0"/>
              <a:t>Pouze politické strany</a:t>
            </a:r>
            <a:r>
              <a:rPr lang="cs-CZ" dirty="0" smtClean="0"/>
              <a:t>, Hareova kvóta</a:t>
            </a:r>
          </a:p>
          <a:p>
            <a:pPr lvl="1">
              <a:lnSpc>
                <a:spcPct val="90000"/>
              </a:lnSpc>
              <a:buNone/>
              <a:defRPr/>
            </a:pPr>
            <a:endParaRPr lang="cs-CZ" dirty="0" smtClean="0"/>
          </a:p>
          <a:p>
            <a:pPr>
              <a:lnSpc>
                <a:spcPct val="90000"/>
              </a:lnSpc>
              <a:defRPr/>
            </a:pPr>
            <a:r>
              <a:rPr lang="cs-CZ" b="1" dirty="0" smtClean="0"/>
              <a:t>3. skrutinium:</a:t>
            </a:r>
          </a:p>
          <a:p>
            <a:pPr lvl="1">
              <a:lnSpc>
                <a:spcPct val="90000"/>
              </a:lnSpc>
              <a:defRPr/>
            </a:pPr>
            <a:r>
              <a:rPr lang="cs-CZ" dirty="0" smtClean="0"/>
              <a:t>Celostátní úroveň, Hareova kvóta</a:t>
            </a:r>
          </a:p>
          <a:p>
            <a:pPr lvl="1">
              <a:lnSpc>
                <a:spcPct val="90000"/>
              </a:lnSpc>
              <a:defRPr/>
            </a:pPr>
            <a:r>
              <a:rPr lang="cs-CZ" dirty="0" smtClean="0"/>
              <a:t>Nerozdělené mandáty </a:t>
            </a:r>
            <a:r>
              <a:rPr lang="cs-CZ" dirty="0" smtClean="0">
                <a:sym typeface="Wingdings" pitchFamily="2" charset="2"/>
              </a:rPr>
              <a:t> prémie pro vítěze</a:t>
            </a:r>
            <a:endParaRPr lang="cs-CZ" dirty="0" smtClean="0"/>
          </a:p>
          <a:p>
            <a:endParaRPr lang="sk-SK" dirty="0" smtClean="0"/>
          </a:p>
        </p:txBody>
      </p:sp>
    </p:spTree>
    <p:extLst>
      <p:ext uri="{BB962C8B-B14F-4D97-AF65-F5344CB8AC3E}">
        <p14:creationId xmlns:p14="http://schemas.microsoft.com/office/powerpoint/2010/main" val="2351131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 smtClean="0"/>
              <a:t>Volby 1993</a:t>
            </a:r>
            <a:endParaRPr lang="en-US" dirty="0"/>
          </a:p>
        </p:txBody>
      </p:sp>
      <p:graphicFrame>
        <p:nvGraphicFramePr>
          <p:cNvPr id="4" name="Zástupný symbol obsah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93084066"/>
              </p:ext>
            </p:extLst>
          </p:nvPr>
        </p:nvGraphicFramePr>
        <p:xfrm>
          <a:off x="179510" y="1935162"/>
          <a:ext cx="8784980" cy="40150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2210"/>
                <a:gridCol w="1728192"/>
                <a:gridCol w="1670586"/>
                <a:gridCol w="1756996"/>
                <a:gridCol w="1756996"/>
              </a:tblGrid>
              <a:tr h="7017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Strana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Hlasy (v %)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Mandáty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 (v %)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Index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490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PASOK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46,88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170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56,67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1,21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490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ND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39,3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111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0,94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490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PS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4,88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3,33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0,68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1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KKE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4,54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0,66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490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Synaspismos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2,94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1131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 smtClean="0"/>
              <a:t>Volby 1996</a:t>
            </a:r>
            <a:endParaRPr lang="en-US" dirty="0"/>
          </a:p>
        </p:txBody>
      </p:sp>
      <p:graphicFrame>
        <p:nvGraphicFramePr>
          <p:cNvPr id="4" name="Zástupný symbol obsah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50860100"/>
              </p:ext>
            </p:extLst>
          </p:nvPr>
        </p:nvGraphicFramePr>
        <p:xfrm>
          <a:off x="179510" y="1935162"/>
          <a:ext cx="8784980" cy="46641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2210"/>
                <a:gridCol w="1728192"/>
                <a:gridCol w="1670586"/>
                <a:gridCol w="1756996"/>
                <a:gridCol w="1756996"/>
              </a:tblGrid>
              <a:tr h="7017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Strana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Hlasy (v %)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Mandáty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 (v %)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Index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490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PASOK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41,49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162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1,3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490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ND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38,12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108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0,94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490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KKE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5,61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11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3,67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0,65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1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Synaspismos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5,12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3,33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0,65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490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DSM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4,43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0,68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490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PS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2,94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1131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 smtClean="0"/>
              <a:t>Volby 2000</a:t>
            </a:r>
            <a:endParaRPr lang="en-US" dirty="0"/>
          </a:p>
        </p:txBody>
      </p:sp>
      <p:graphicFrame>
        <p:nvGraphicFramePr>
          <p:cNvPr id="4" name="Zástupný symbol obsah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08622721"/>
              </p:ext>
            </p:extLst>
          </p:nvPr>
        </p:nvGraphicFramePr>
        <p:xfrm>
          <a:off x="179510" y="1935162"/>
          <a:ext cx="8784980" cy="40150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2210"/>
                <a:gridCol w="1728192"/>
                <a:gridCol w="1670586"/>
                <a:gridCol w="1756996"/>
                <a:gridCol w="1756996"/>
              </a:tblGrid>
              <a:tr h="7017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Strana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Hlasy (v %)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Mandáty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 (v %)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Index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490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PASOK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43,79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158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52,67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1,2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490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ND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42,74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125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41,67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0,97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490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KKE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5,52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11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3,67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0,66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1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Synaspismos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3,20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0,63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490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DSM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2,69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1131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 smtClean="0"/>
              <a:t>Volby 2004</a:t>
            </a:r>
            <a:endParaRPr lang="en-US" dirty="0"/>
          </a:p>
        </p:txBody>
      </p:sp>
      <p:graphicFrame>
        <p:nvGraphicFramePr>
          <p:cNvPr id="4" name="Zástupný symbol obsah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87313391"/>
              </p:ext>
            </p:extLst>
          </p:nvPr>
        </p:nvGraphicFramePr>
        <p:xfrm>
          <a:off x="179510" y="1935162"/>
          <a:ext cx="8784980" cy="46621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2210"/>
                <a:gridCol w="1728192"/>
                <a:gridCol w="1670586"/>
                <a:gridCol w="1756996"/>
                <a:gridCol w="1756996"/>
              </a:tblGrid>
              <a:tr h="7017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Strana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Hlasy (v %)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Mandáty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 (v %)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Index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490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ND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45,4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165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1,21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4711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PASOK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40,5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117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0,96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490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KKE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5,9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12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0,68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1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Synaspismos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3,3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0,61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490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POR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2,2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490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DSM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1,8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1131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 smtClean="0"/>
              <a:t>Současný volební systém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cs-CZ" dirty="0" smtClean="0"/>
              <a:t>Posilněný poměrný systém</a:t>
            </a:r>
          </a:p>
          <a:p>
            <a:pPr>
              <a:lnSpc>
                <a:spcPct val="90000"/>
              </a:lnSpc>
              <a:defRPr/>
            </a:pPr>
            <a:endParaRPr lang="cs-CZ" dirty="0" smtClean="0"/>
          </a:p>
          <a:p>
            <a:pPr>
              <a:lnSpc>
                <a:spcPct val="90000"/>
              </a:lnSpc>
              <a:defRPr/>
            </a:pPr>
            <a:r>
              <a:rPr lang="sk-SK" dirty="0" smtClean="0"/>
              <a:t>Stanovena </a:t>
            </a:r>
            <a:r>
              <a:rPr lang="sk-SK" u="sng" dirty="0" smtClean="0"/>
              <a:t>pevná prémie</a:t>
            </a:r>
            <a:r>
              <a:rPr lang="sk-SK" dirty="0" smtClean="0"/>
              <a:t> pro vítěze</a:t>
            </a:r>
          </a:p>
          <a:p>
            <a:pPr>
              <a:lnSpc>
                <a:spcPct val="90000"/>
              </a:lnSpc>
              <a:defRPr/>
            </a:pPr>
            <a:endParaRPr lang="sk-SK" dirty="0" smtClean="0"/>
          </a:p>
          <a:p>
            <a:pPr>
              <a:lnSpc>
                <a:spcPct val="90000"/>
              </a:lnSpc>
              <a:defRPr/>
            </a:pPr>
            <a:r>
              <a:rPr lang="sk-SK" dirty="0" smtClean="0"/>
              <a:t>Volby probíhají podle čistého poměrného systému, kde se nerozdělí všech 300 mandátů</a:t>
            </a:r>
          </a:p>
          <a:p>
            <a:pPr>
              <a:lnSpc>
                <a:spcPct val="90000"/>
              </a:lnSpc>
              <a:defRPr/>
            </a:pPr>
            <a:endParaRPr lang="sk-SK" dirty="0" smtClean="0"/>
          </a:p>
          <a:p>
            <a:pPr>
              <a:lnSpc>
                <a:spcPct val="90000"/>
              </a:lnSpc>
              <a:defRPr/>
            </a:pPr>
            <a:r>
              <a:rPr lang="cs-CZ" dirty="0" smtClean="0"/>
              <a:t>Vítěz nad rámec svého zisku dostane automaticky prémiové mandáty</a:t>
            </a:r>
          </a:p>
          <a:p>
            <a:pPr lvl="1">
              <a:lnSpc>
                <a:spcPct val="90000"/>
              </a:lnSpc>
              <a:defRPr/>
            </a:pPr>
            <a:endParaRPr lang="cs-CZ" dirty="0" smtClean="0"/>
          </a:p>
          <a:p>
            <a:endParaRPr lang="sk-SK" dirty="0" smtClean="0"/>
          </a:p>
        </p:txBody>
      </p:sp>
    </p:spTree>
    <p:extLst>
      <p:ext uri="{BB962C8B-B14F-4D97-AF65-F5344CB8AC3E}">
        <p14:creationId xmlns:p14="http://schemas.microsoft.com/office/powerpoint/2010/main" val="2351131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 smtClean="0"/>
              <a:t>Současný volební systém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sk-SK" dirty="0" smtClean="0"/>
              <a:t>Pro volby 2007 a 2009:</a:t>
            </a:r>
          </a:p>
          <a:p>
            <a:pPr lvl="1">
              <a:lnSpc>
                <a:spcPct val="90000"/>
              </a:lnSpc>
              <a:defRPr/>
            </a:pPr>
            <a:r>
              <a:rPr lang="sk-SK" dirty="0" smtClean="0"/>
              <a:t>260 „volených“ mandátů</a:t>
            </a:r>
          </a:p>
          <a:p>
            <a:pPr lvl="1">
              <a:lnSpc>
                <a:spcPct val="90000"/>
              </a:lnSpc>
              <a:defRPr/>
            </a:pPr>
            <a:r>
              <a:rPr lang="sk-SK" dirty="0" smtClean="0"/>
              <a:t>40 jako automatická prémie pro vítěze</a:t>
            </a:r>
          </a:p>
          <a:p>
            <a:pPr>
              <a:lnSpc>
                <a:spcPct val="90000"/>
              </a:lnSpc>
              <a:defRPr/>
            </a:pPr>
            <a:endParaRPr lang="sk-SK" dirty="0" smtClean="0"/>
          </a:p>
          <a:p>
            <a:pPr>
              <a:lnSpc>
                <a:spcPct val="90000"/>
              </a:lnSpc>
              <a:defRPr/>
            </a:pPr>
            <a:r>
              <a:rPr lang="sk-SK" dirty="0" smtClean="0"/>
              <a:t>Od 2012 zvýšení prémie:</a:t>
            </a:r>
          </a:p>
          <a:p>
            <a:pPr lvl="1">
              <a:lnSpc>
                <a:spcPct val="90000"/>
              </a:lnSpc>
              <a:defRPr/>
            </a:pPr>
            <a:r>
              <a:rPr lang="sk-SK" dirty="0" smtClean="0"/>
              <a:t>250 „volených“ mandátů</a:t>
            </a:r>
          </a:p>
          <a:p>
            <a:pPr lvl="1">
              <a:lnSpc>
                <a:spcPct val="90000"/>
              </a:lnSpc>
              <a:defRPr/>
            </a:pPr>
            <a:r>
              <a:rPr lang="sk-SK" dirty="0" smtClean="0"/>
              <a:t>50 jako automatická prémie pro vítěze</a:t>
            </a:r>
          </a:p>
          <a:p>
            <a:pPr>
              <a:lnSpc>
                <a:spcPct val="90000"/>
              </a:lnSpc>
              <a:defRPr/>
            </a:pPr>
            <a:endParaRPr lang="sk-SK" dirty="0" smtClean="0"/>
          </a:p>
          <a:p>
            <a:pPr>
              <a:lnSpc>
                <a:spcPct val="90000"/>
              </a:lnSpc>
              <a:defRPr/>
            </a:pPr>
            <a:r>
              <a:rPr lang="sk-SK" dirty="0" smtClean="0"/>
              <a:t>Vítěz dostává silný bonus, ale neexistuje garance, že bude mít většinu křesel v parlamentu</a:t>
            </a:r>
            <a:endParaRPr lang="cs-CZ" dirty="0" smtClean="0"/>
          </a:p>
          <a:p>
            <a:endParaRPr lang="sk-SK" dirty="0" smtClean="0"/>
          </a:p>
        </p:txBody>
      </p:sp>
    </p:spTree>
    <p:extLst>
      <p:ext uri="{BB962C8B-B14F-4D97-AF65-F5344CB8AC3E}">
        <p14:creationId xmlns:p14="http://schemas.microsoft.com/office/powerpoint/2010/main" val="2351131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 smtClean="0"/>
              <a:t>Volby 2007</a:t>
            </a:r>
            <a:endParaRPr lang="en-US" dirty="0"/>
          </a:p>
        </p:txBody>
      </p:sp>
      <p:graphicFrame>
        <p:nvGraphicFramePr>
          <p:cNvPr id="4" name="Zástupný symbol obsah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83088608"/>
              </p:ext>
            </p:extLst>
          </p:nvPr>
        </p:nvGraphicFramePr>
        <p:xfrm>
          <a:off x="179510" y="1935162"/>
          <a:ext cx="8784980" cy="46621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2210"/>
                <a:gridCol w="1728192"/>
                <a:gridCol w="1670586"/>
                <a:gridCol w="1756996"/>
                <a:gridCol w="1756996"/>
              </a:tblGrid>
              <a:tr h="7017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Strana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Hlasy (v %)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Mandáty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 (v %)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Index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490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ND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41,83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152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50,67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1,21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4711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PASOK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38,10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102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0,89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490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KKE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8,15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22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7,33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1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Synaspismos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5,04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14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4,67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0,93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490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POR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3,80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3,33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0,88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490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EG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1,05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1131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sk-SK" dirty="0" smtClean="0"/>
              <a:t>Zhroucení první republiky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k-SK" dirty="0" smtClean="0"/>
              <a:t>Negativní faktory:</a:t>
            </a:r>
          </a:p>
          <a:p>
            <a:pPr lvl="1"/>
            <a:r>
              <a:rPr lang="sk-SK" dirty="0" smtClean="0"/>
              <a:t>Nestabilita systému</a:t>
            </a:r>
          </a:p>
          <a:p>
            <a:pPr lvl="1"/>
            <a:r>
              <a:rPr lang="sk-SK" dirty="0" smtClean="0"/>
              <a:t>Partitokracie</a:t>
            </a:r>
          </a:p>
          <a:p>
            <a:pPr lvl="1"/>
            <a:r>
              <a:rPr lang="sk-SK" dirty="0" smtClean="0"/>
              <a:t>Korupce</a:t>
            </a:r>
          </a:p>
          <a:p>
            <a:endParaRPr lang="sk-SK" dirty="0" smtClean="0"/>
          </a:p>
          <a:p>
            <a:r>
              <a:rPr lang="sk-SK" dirty="0" smtClean="0"/>
              <a:t>1992 - </a:t>
            </a:r>
            <a:r>
              <a:rPr lang="sk-SK" b="1" dirty="0" smtClean="0"/>
              <a:t>Manu pulite </a:t>
            </a:r>
            <a:r>
              <a:rPr lang="sk-SK" dirty="0" smtClean="0"/>
              <a:t>(čisté ruce):</a:t>
            </a:r>
          </a:p>
          <a:p>
            <a:pPr lvl="1"/>
            <a:r>
              <a:rPr lang="sk-SK" dirty="0" smtClean="0"/>
              <a:t>Vyšetřování a odhalování rozsáhlého korupčního pozadí politických stran</a:t>
            </a:r>
          </a:p>
          <a:p>
            <a:pPr lvl="1"/>
            <a:r>
              <a:rPr lang="sk-SK" dirty="0" smtClean="0"/>
              <a:t>Vlna přejmenovávání a vytváření nových subjektů</a:t>
            </a:r>
          </a:p>
          <a:p>
            <a:pPr lvl="1"/>
            <a:r>
              <a:rPr lang="sk-SK" dirty="0" smtClean="0"/>
              <a:t>Potřeba výrazné změny v systému</a:t>
            </a:r>
          </a:p>
          <a:p>
            <a:endParaRPr lang="sk-SK" dirty="0" smtClean="0"/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2351131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 smtClean="0"/>
              <a:t>Volby 2009</a:t>
            </a:r>
            <a:endParaRPr lang="en-US" dirty="0"/>
          </a:p>
        </p:txBody>
      </p:sp>
      <p:graphicFrame>
        <p:nvGraphicFramePr>
          <p:cNvPr id="4" name="Zástupný symbol obsah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84133312"/>
              </p:ext>
            </p:extLst>
          </p:nvPr>
        </p:nvGraphicFramePr>
        <p:xfrm>
          <a:off x="179510" y="1935162"/>
          <a:ext cx="8784980" cy="46621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2210"/>
                <a:gridCol w="1728192"/>
                <a:gridCol w="1670586"/>
                <a:gridCol w="1756996"/>
                <a:gridCol w="1756996"/>
              </a:tblGrid>
              <a:tr h="7017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Strana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Hlasy (v %)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Mandáty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 (v %)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Index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490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PASOK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43,92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160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53,33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1,21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4711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ND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33,48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91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30,33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0,91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490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KKE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7,54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21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0,93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1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POR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5,63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15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0,89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490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Synaspismos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4,60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13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4,33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0,94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490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EG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2,53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1131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cryptome.org/info/greece-protest2/pict1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24" y="188640"/>
            <a:ext cx="9157186" cy="6525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5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 smtClean="0"/>
              <a:t>Volby 2012 (květen)</a:t>
            </a:r>
            <a:endParaRPr lang="en-US" dirty="0"/>
          </a:p>
        </p:txBody>
      </p:sp>
      <p:graphicFrame>
        <p:nvGraphicFramePr>
          <p:cNvPr id="4" name="Zástupný symbol obsah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39208629"/>
              </p:ext>
            </p:extLst>
          </p:nvPr>
        </p:nvGraphicFramePr>
        <p:xfrm>
          <a:off x="179510" y="1935162"/>
          <a:ext cx="8784980" cy="48062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2210"/>
                <a:gridCol w="1728192"/>
                <a:gridCol w="1670586"/>
                <a:gridCol w="1756996"/>
                <a:gridCol w="1756996"/>
              </a:tblGrid>
              <a:tr h="56569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Strana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Hlasy (v %)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Mandáty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 (v %)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Index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231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ND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18,85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108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36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1,91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231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SYRIZA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16,79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52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17,33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1,03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231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PASOK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13,18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41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13,67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1,04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7814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ANEL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10,62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33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11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1,04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231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KKE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8,48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26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8,67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1,02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231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XA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6,97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21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231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DIMAR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6,11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19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6,33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1,04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231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OP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2,93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1131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 smtClean="0"/>
              <a:t>Volby 2012 (červen)</a:t>
            </a:r>
            <a:endParaRPr lang="en-US" dirty="0"/>
          </a:p>
        </p:txBody>
      </p:sp>
      <p:graphicFrame>
        <p:nvGraphicFramePr>
          <p:cNvPr id="4" name="Zástupný symbol obsah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21306655"/>
              </p:ext>
            </p:extLst>
          </p:nvPr>
        </p:nvGraphicFramePr>
        <p:xfrm>
          <a:off x="179510" y="1935162"/>
          <a:ext cx="8784980" cy="48062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2210"/>
                <a:gridCol w="1728192"/>
                <a:gridCol w="1670586"/>
                <a:gridCol w="1756996"/>
                <a:gridCol w="1756996"/>
              </a:tblGrid>
              <a:tr h="56569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Strana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Hlasy (v %)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Mandáty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 (v %)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Index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231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ND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29,66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129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43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1,45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231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SYRIZA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26,89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71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23,67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0,88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231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PASOK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12,28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33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11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0,9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7814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ANEL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7,51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6,67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0,89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231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XA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6,92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18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0,87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231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DIMAR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6,25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17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5,67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0,91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231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KKE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4,5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12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0,89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231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DX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1,59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1131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 smtClean="0"/>
              <a:t>Volby 2015 (leden)</a:t>
            </a:r>
            <a:endParaRPr lang="en-US" dirty="0"/>
          </a:p>
        </p:txBody>
      </p:sp>
      <p:graphicFrame>
        <p:nvGraphicFramePr>
          <p:cNvPr id="4" name="Zástupný symbol obsah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21306655"/>
              </p:ext>
            </p:extLst>
          </p:nvPr>
        </p:nvGraphicFramePr>
        <p:xfrm>
          <a:off x="179510" y="1935162"/>
          <a:ext cx="8784980" cy="48062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2210"/>
                <a:gridCol w="1728192"/>
                <a:gridCol w="1670586"/>
                <a:gridCol w="1756996"/>
                <a:gridCol w="1756996"/>
              </a:tblGrid>
              <a:tr h="56569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Strana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Hlasy (v %)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Mandáty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 (v %)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Index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231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SYRIZA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36,64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149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49,67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1,36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231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ND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27,81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76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25,33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0,91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231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XA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6,28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17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5,67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7814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Potami</a:t>
                      </a:r>
                      <a:endParaRPr kumimoji="0" lang="sk-SK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6,05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17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5,67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0,94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231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KKE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5,47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15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0,91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231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ANEL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4,75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13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4,33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0,91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231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PASOK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4,68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13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4,33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0,93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231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KIDISO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2,46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1131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 smtClean="0"/>
              <a:t>Volby 2015 (září)</a:t>
            </a:r>
            <a:endParaRPr lang="en-US" dirty="0"/>
          </a:p>
        </p:txBody>
      </p:sp>
      <p:graphicFrame>
        <p:nvGraphicFramePr>
          <p:cNvPr id="4" name="Zástupný symbol obsah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14075316"/>
              </p:ext>
            </p:extLst>
          </p:nvPr>
        </p:nvGraphicFramePr>
        <p:xfrm>
          <a:off x="179510" y="1935162"/>
          <a:ext cx="8784980" cy="48062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2210"/>
                <a:gridCol w="1728192"/>
                <a:gridCol w="1670586"/>
                <a:gridCol w="1756996"/>
                <a:gridCol w="1756996"/>
              </a:tblGrid>
              <a:tr h="56569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Strana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Hlasy (v %)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Mandáty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 (v %)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Index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231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SYRIZA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35,46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145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48,33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1,36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231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ND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28,10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75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0,89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231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XA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6,99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18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0,86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7814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PASOK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6,28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17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5,67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0,9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231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KKE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5,55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15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0,9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231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sk-SK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Potami</a:t>
                      </a:r>
                      <a:endParaRPr kumimoji="0" lang="sk-SK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4,09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11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3,67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0,9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231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ANEL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3,69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3,33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0,9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231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EK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3,43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0,87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76348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 smtClean="0"/>
              <a:t>Volby 1/2015 - simulace</a:t>
            </a:r>
            <a:endParaRPr lang="en-US" dirty="0"/>
          </a:p>
        </p:txBody>
      </p:sp>
      <p:graphicFrame>
        <p:nvGraphicFramePr>
          <p:cNvPr id="4" name="Zástupný symbol obsahu 3"/>
          <p:cNvGraphicFramePr>
            <a:graphicFrameLocks noGrp="1"/>
          </p:cNvGraphicFramePr>
          <p:nvPr>
            <p:ph idx="1"/>
          </p:nvPr>
        </p:nvGraphicFramePr>
        <p:xfrm>
          <a:off x="179510" y="1935162"/>
          <a:ext cx="8784979" cy="48062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6146"/>
                <a:gridCol w="1728985"/>
                <a:gridCol w="1403660"/>
                <a:gridCol w="1403660"/>
                <a:gridCol w="1476264"/>
                <a:gridCol w="1476264"/>
              </a:tblGrid>
              <a:tr h="78114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Strana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Hlasy (v %)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 300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 300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 250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 250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6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SYRIZA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36,64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149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1,36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99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1,08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6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ND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27,81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76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0,91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76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1,09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6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XA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6,28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17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17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1,08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877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Potami</a:t>
                      </a:r>
                      <a:endParaRPr kumimoji="0" lang="sk-SK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6,05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17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0,94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17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1,12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6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KKE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5,47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15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0,91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15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6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ANEL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4,75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13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0,91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13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1,09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6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PASOK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4,68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13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0,93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13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1,11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6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KIDISO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2,46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1131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af 3"/>
          <p:cNvGraphicFramePr/>
          <p:nvPr/>
        </p:nvGraphicFramePr>
        <p:xfrm>
          <a:off x="395536" y="332656"/>
          <a:ext cx="8424935" cy="62646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51131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sk-SK" dirty="0" smtClean="0"/>
              <a:t>Jižní Evropa - reformy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k-SK" dirty="0" smtClean="0"/>
              <a:t>Dva případy odlišného způsobu reformování</a:t>
            </a:r>
          </a:p>
          <a:p>
            <a:endParaRPr lang="sk-SK" dirty="0" smtClean="0"/>
          </a:p>
          <a:p>
            <a:r>
              <a:rPr lang="sk-SK" dirty="0" smtClean="0"/>
              <a:t>Itálie:</a:t>
            </a:r>
          </a:p>
          <a:p>
            <a:pPr lvl="1"/>
            <a:r>
              <a:rPr lang="sk-SK" dirty="0" smtClean="0"/>
              <a:t>Od málo funkčního smíšeného systému k modelu garantujícímu zisk většiny pro vítěze</a:t>
            </a:r>
          </a:p>
          <a:p>
            <a:endParaRPr lang="sk-SK" dirty="0" smtClean="0"/>
          </a:p>
          <a:p>
            <a:r>
              <a:rPr lang="sk-SK" dirty="0" smtClean="0"/>
              <a:t>Řecko:</a:t>
            </a:r>
          </a:p>
          <a:p>
            <a:pPr lvl="1"/>
            <a:r>
              <a:rPr lang="sk-SK" dirty="0" smtClean="0"/>
              <a:t>Posilněný poměrný systém s krátkou etapou čistě poměrného modelu</a:t>
            </a:r>
          </a:p>
          <a:p>
            <a:pPr lvl="1"/>
            <a:r>
              <a:rPr lang="sk-SK" dirty="0" smtClean="0"/>
              <a:t>Od faktické garance většiny k podpoře vítěze bez tohoto zajištění</a:t>
            </a:r>
          </a:p>
        </p:txBody>
      </p:sp>
    </p:spTree>
    <p:extLst>
      <p:ext uri="{BB962C8B-B14F-4D97-AF65-F5344CB8AC3E}">
        <p14:creationId xmlns:p14="http://schemas.microsoft.com/office/powerpoint/2010/main" val="2351131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symbol obsah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25898537"/>
              </p:ext>
            </p:extLst>
          </p:nvPr>
        </p:nvGraphicFramePr>
        <p:xfrm>
          <a:off x="457200" y="1124744"/>
          <a:ext cx="8219256" cy="45901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9752"/>
                <a:gridCol w="2739752"/>
                <a:gridCol w="2739752"/>
              </a:tblGrid>
              <a:tr h="1817476">
                <a:tc>
                  <a:txBody>
                    <a:bodyPr/>
                    <a:lstStyle/>
                    <a:p>
                      <a:pPr algn="ctr"/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 smtClean="0">
                          <a:solidFill>
                            <a:schemeClr val="tx1"/>
                          </a:solidFill>
                        </a:rPr>
                        <a:t>„Transparentní“ postup podpory vítěze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 smtClean="0">
                          <a:solidFill>
                            <a:schemeClr val="tx1"/>
                          </a:solidFill>
                        </a:rPr>
                        <a:t>„Skrytý“ postup podpory vítěze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386352"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 smtClean="0">
                          <a:solidFill>
                            <a:schemeClr val="tx1"/>
                          </a:solidFill>
                        </a:rPr>
                        <a:t>Jistota většiny mandátů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 smtClean="0">
                          <a:solidFill>
                            <a:schemeClr val="tx1"/>
                          </a:solidFill>
                        </a:rPr>
                        <a:t>Itálie od 2006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386352"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 smtClean="0">
                          <a:solidFill>
                            <a:schemeClr val="tx1"/>
                          </a:solidFill>
                        </a:rPr>
                        <a:t>Bez jistoty většiny mandátů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 smtClean="0">
                          <a:solidFill>
                            <a:schemeClr val="tx1"/>
                          </a:solidFill>
                        </a:rPr>
                        <a:t>Řecko od</a:t>
                      </a:r>
                      <a:r>
                        <a:rPr lang="sk-SK" sz="2400" b="0" baseline="0" dirty="0" smtClean="0">
                          <a:solidFill>
                            <a:schemeClr val="tx1"/>
                          </a:solidFill>
                        </a:rPr>
                        <a:t> voleb 2007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5" name="Zástupný symbol obsahu 2"/>
          <p:cNvSpPr txBox="1">
            <a:spLocks/>
          </p:cNvSpPr>
          <p:nvPr/>
        </p:nvSpPr>
        <p:spPr>
          <a:xfrm>
            <a:off x="5796136" y="3879696"/>
            <a:ext cx="3106688" cy="98946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sk-SK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</a:t>
            </a:r>
            <a:r>
              <a:rPr lang="sk-SK" sz="2400" dirty="0" smtClean="0"/>
              <a:t>Řecko</a:t>
            </a:r>
            <a:r>
              <a:rPr kumimoji="0" lang="sk-SK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před 1989 a mezi 1990 - 2007</a:t>
            </a:r>
            <a:endParaRPr kumimoji="0" lang="cs-CZ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cs-CZ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1131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sk-SK" dirty="0" smtClean="0"/>
              <a:t>Druhá republika (od 1992)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Náprava nedostatků první republiky</a:t>
            </a:r>
          </a:p>
          <a:p>
            <a:endParaRPr lang="sk-SK" dirty="0" smtClean="0"/>
          </a:p>
          <a:p>
            <a:r>
              <a:rPr lang="sk-SK" dirty="0" smtClean="0"/>
              <a:t>Snaha o rekonstrukci stranického systému s cílem jeho stabilizace</a:t>
            </a:r>
          </a:p>
          <a:p>
            <a:endParaRPr lang="sk-SK" dirty="0" smtClean="0"/>
          </a:p>
          <a:p>
            <a:r>
              <a:rPr lang="sk-SK" dirty="0" smtClean="0"/>
              <a:t>Nástroj – změna volebního systému</a:t>
            </a:r>
          </a:p>
          <a:p>
            <a:endParaRPr lang="sk-SK" dirty="0" smtClean="0"/>
          </a:p>
          <a:p>
            <a:r>
              <a:rPr lang="sk-SK" dirty="0" smtClean="0"/>
              <a:t>Zaveden </a:t>
            </a:r>
            <a:r>
              <a:rPr lang="sk-SK" b="1" dirty="0" smtClean="0"/>
              <a:t>korektivní smíšený systém</a:t>
            </a:r>
          </a:p>
        </p:txBody>
      </p:sp>
    </p:spTree>
    <p:extLst>
      <p:ext uri="{BB962C8B-B14F-4D97-AF65-F5344CB8AC3E}">
        <p14:creationId xmlns:p14="http://schemas.microsoft.com/office/powerpoint/2010/main" val="2351131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sk-SK" dirty="0" smtClean="0"/>
              <a:t>Nový volební systém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661872"/>
          </a:xfrm>
        </p:spPr>
        <p:txBody>
          <a:bodyPr>
            <a:normAutofit lnSpcReduction="10000"/>
          </a:bodyPr>
          <a:lstStyle/>
          <a:p>
            <a:r>
              <a:rPr lang="sk-SK" b="1" dirty="0" smtClean="0"/>
              <a:t>Nominální </a:t>
            </a:r>
            <a:r>
              <a:rPr lang="sk-SK" b="1" dirty="0"/>
              <a:t>s</a:t>
            </a:r>
            <a:r>
              <a:rPr lang="sk-SK" b="1" dirty="0" smtClean="0"/>
              <a:t>ložka (475 křesel):</a:t>
            </a:r>
          </a:p>
          <a:p>
            <a:pPr lvl="1"/>
            <a:r>
              <a:rPr lang="sk-SK" dirty="0" smtClean="0"/>
              <a:t>Jednomandátové obvody</a:t>
            </a:r>
          </a:p>
          <a:p>
            <a:pPr lvl="1"/>
            <a:r>
              <a:rPr lang="sk-SK" dirty="0" smtClean="0"/>
              <a:t>Relativně většinový systém</a:t>
            </a:r>
          </a:p>
          <a:p>
            <a:pPr lvl="1"/>
            <a:r>
              <a:rPr lang="sk-SK" dirty="0" smtClean="0"/>
              <a:t>Kandidáti povinně na stranické listině v poměrné složce</a:t>
            </a:r>
          </a:p>
          <a:p>
            <a:endParaRPr lang="sk-SK" dirty="0" smtClean="0"/>
          </a:p>
          <a:p>
            <a:r>
              <a:rPr lang="sk-SK" b="1" dirty="0" smtClean="0"/>
              <a:t>Poměrná </a:t>
            </a:r>
            <a:r>
              <a:rPr lang="sk-SK" b="1" dirty="0"/>
              <a:t>s</a:t>
            </a:r>
            <a:r>
              <a:rPr lang="sk-SK" b="1" dirty="0" smtClean="0"/>
              <a:t>ložka (155 křesel):</a:t>
            </a:r>
          </a:p>
          <a:p>
            <a:pPr lvl="1"/>
            <a:r>
              <a:rPr lang="sk-SK" dirty="0" smtClean="0"/>
              <a:t>26 obvodů (2-11)</a:t>
            </a:r>
          </a:p>
          <a:p>
            <a:pPr lvl="1"/>
            <a:r>
              <a:rPr lang="sk-SK" dirty="0" smtClean="0"/>
              <a:t>Klauzule 4 %</a:t>
            </a:r>
          </a:p>
          <a:p>
            <a:pPr lvl="1"/>
            <a:r>
              <a:rPr lang="sk-SK" dirty="0" smtClean="0"/>
              <a:t>Hareova kvóta</a:t>
            </a:r>
          </a:p>
          <a:p>
            <a:endParaRPr lang="sk-SK" dirty="0" smtClean="0"/>
          </a:p>
          <a:p>
            <a:r>
              <a:rPr lang="sk-SK" dirty="0" smtClean="0"/>
              <a:t>Údolí Aosty – pouze 1 mandát – systém prvního v cíli</a:t>
            </a:r>
          </a:p>
          <a:p>
            <a:pPr lvl="1"/>
            <a:endParaRPr lang="sk-SK" dirty="0" smtClean="0"/>
          </a:p>
        </p:txBody>
      </p:sp>
    </p:spTree>
    <p:extLst>
      <p:ext uri="{BB962C8B-B14F-4D97-AF65-F5344CB8AC3E}">
        <p14:creationId xmlns:p14="http://schemas.microsoft.com/office/powerpoint/2010/main" val="2351131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sk-SK" dirty="0" smtClean="0"/>
              <a:t>Nový volební systém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507288" cy="4922520"/>
          </a:xfrm>
        </p:spPr>
        <p:txBody>
          <a:bodyPr>
            <a:normAutofit lnSpcReduction="10000"/>
          </a:bodyPr>
          <a:lstStyle/>
          <a:p>
            <a:r>
              <a:rPr lang="sk-SK" dirty="0" smtClean="0"/>
              <a:t>Propojení složek – </a:t>
            </a:r>
            <a:r>
              <a:rPr lang="sk-SK" b="1" dirty="0" smtClean="0"/>
              <a:t>scorporo </a:t>
            </a:r>
            <a:r>
              <a:rPr lang="sk-SK" b="1" dirty="0" smtClean="0">
                <a:sym typeface="Wingdings" pitchFamily="2" charset="2"/>
              </a:rPr>
              <a:t> </a:t>
            </a:r>
            <a:r>
              <a:rPr lang="sk-SK" dirty="0" smtClean="0"/>
              <a:t>poměrná </a:t>
            </a:r>
            <a:r>
              <a:rPr lang="sk-SK" dirty="0"/>
              <a:t>s</a:t>
            </a:r>
            <a:r>
              <a:rPr lang="sk-SK" dirty="0" smtClean="0"/>
              <a:t>ložka jako vyvážení nominální</a:t>
            </a:r>
          </a:p>
          <a:p>
            <a:endParaRPr lang="sk-SK" dirty="0" smtClean="0"/>
          </a:p>
          <a:p>
            <a:r>
              <a:rPr lang="sk-SK" dirty="0" smtClean="0"/>
              <a:t>Odpočet hlasů stranické listině, jejíž kandidát získal mandát v nominální složce</a:t>
            </a:r>
          </a:p>
          <a:p>
            <a:endParaRPr lang="sk-SK" dirty="0" smtClean="0"/>
          </a:p>
          <a:p>
            <a:r>
              <a:rPr lang="sk-SK" b="1" dirty="0" smtClean="0"/>
              <a:t>Výše odpočtu:</a:t>
            </a:r>
            <a:r>
              <a:rPr lang="sk-SK" dirty="0" smtClean="0"/>
              <a:t> počet hlasů pro druhého nejúspěšnějšího kandidáta v nominální složce + 1</a:t>
            </a:r>
          </a:p>
          <a:p>
            <a:endParaRPr lang="sk-SK" dirty="0" smtClean="0"/>
          </a:p>
          <a:p>
            <a:r>
              <a:rPr lang="sk-SK" dirty="0" smtClean="0"/>
              <a:t>Odpočítá se tolik hlasů, kolik potřeboval vítěz na mandát</a:t>
            </a:r>
          </a:p>
          <a:p>
            <a:endParaRPr lang="sk-SK" dirty="0" smtClean="0"/>
          </a:p>
        </p:txBody>
      </p:sp>
    </p:spTree>
    <p:extLst>
      <p:ext uri="{BB962C8B-B14F-4D97-AF65-F5344CB8AC3E}">
        <p14:creationId xmlns:p14="http://schemas.microsoft.com/office/powerpoint/2010/main" val="2351131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sk-SK" dirty="0" smtClean="0"/>
              <a:t>Scorporo</a:t>
            </a:r>
            <a:endParaRPr lang="en-US" dirty="0"/>
          </a:p>
        </p:txBody>
      </p:sp>
      <p:graphicFrame>
        <p:nvGraphicFramePr>
          <p:cNvPr id="4" name="Zástupný symbol obsahu 3"/>
          <p:cNvGraphicFramePr>
            <a:graphicFrameLocks noGrp="1"/>
          </p:cNvGraphicFramePr>
          <p:nvPr>
            <p:ph idx="1"/>
          </p:nvPr>
        </p:nvGraphicFramePr>
        <p:xfrm>
          <a:off x="457200" y="1772814"/>
          <a:ext cx="8003232" cy="2213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0808"/>
                <a:gridCol w="2000808"/>
                <a:gridCol w="2000808"/>
                <a:gridCol w="2000808"/>
              </a:tblGrid>
              <a:tr h="442784">
                <a:tc>
                  <a:txBody>
                    <a:bodyPr/>
                    <a:lstStyle/>
                    <a:p>
                      <a:pPr algn="ctr"/>
                      <a:r>
                        <a:rPr lang="sk-SK" sz="2000" b="0" dirty="0" smtClean="0">
                          <a:solidFill>
                            <a:schemeClr val="tx1"/>
                          </a:solidFill>
                        </a:rPr>
                        <a:t>Kandidát</a:t>
                      </a:r>
                      <a:endParaRPr lang="cs-CZ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000" b="0" dirty="0" smtClean="0">
                          <a:solidFill>
                            <a:schemeClr val="tx1"/>
                          </a:solidFill>
                        </a:rPr>
                        <a:t>Strana</a:t>
                      </a:r>
                      <a:endParaRPr lang="cs-CZ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000" b="0" dirty="0" smtClean="0">
                          <a:solidFill>
                            <a:schemeClr val="tx1"/>
                          </a:solidFill>
                        </a:rPr>
                        <a:t>Hlasy</a:t>
                      </a:r>
                      <a:endParaRPr lang="cs-CZ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000" b="0" dirty="0" smtClean="0">
                          <a:solidFill>
                            <a:schemeClr val="tx1"/>
                          </a:solidFill>
                        </a:rPr>
                        <a:t>Mandát</a:t>
                      </a:r>
                      <a:endParaRPr lang="cs-CZ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2784">
                <a:tc>
                  <a:txBody>
                    <a:bodyPr/>
                    <a:lstStyle/>
                    <a:p>
                      <a:pPr algn="ctr"/>
                      <a:r>
                        <a:rPr lang="sk-SK" sz="2000" b="0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cs-CZ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000" b="0" dirty="0" smtClean="0">
                          <a:solidFill>
                            <a:schemeClr val="tx1"/>
                          </a:solidFill>
                        </a:rPr>
                        <a:t>AAA</a:t>
                      </a:r>
                      <a:endParaRPr lang="cs-CZ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000" b="0" dirty="0" smtClean="0">
                          <a:solidFill>
                            <a:schemeClr val="tx1"/>
                          </a:solidFill>
                        </a:rPr>
                        <a:t>50 000</a:t>
                      </a:r>
                      <a:endParaRPr lang="cs-CZ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42784">
                <a:tc>
                  <a:txBody>
                    <a:bodyPr/>
                    <a:lstStyle/>
                    <a:p>
                      <a:pPr algn="ctr"/>
                      <a:r>
                        <a:rPr lang="sk-SK" sz="2000" b="0" dirty="0" smtClean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cs-CZ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000" b="0" dirty="0" smtClean="0">
                          <a:solidFill>
                            <a:schemeClr val="tx1"/>
                          </a:solidFill>
                        </a:rPr>
                        <a:t>BBB</a:t>
                      </a:r>
                      <a:endParaRPr lang="cs-CZ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000" b="0" dirty="0" smtClean="0">
                          <a:solidFill>
                            <a:schemeClr val="tx1"/>
                          </a:solidFill>
                        </a:rPr>
                        <a:t>30 000</a:t>
                      </a:r>
                      <a:endParaRPr lang="cs-CZ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2784">
                <a:tc>
                  <a:txBody>
                    <a:bodyPr/>
                    <a:lstStyle/>
                    <a:p>
                      <a:pPr algn="ctr"/>
                      <a:r>
                        <a:rPr lang="sk-SK" sz="2000" b="0" dirty="0" smtClean="0">
                          <a:solidFill>
                            <a:schemeClr val="tx1"/>
                          </a:solidFill>
                        </a:rPr>
                        <a:t>C</a:t>
                      </a:r>
                      <a:endParaRPr lang="cs-CZ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000" b="0" dirty="0" smtClean="0">
                          <a:solidFill>
                            <a:schemeClr val="tx1"/>
                          </a:solidFill>
                        </a:rPr>
                        <a:t>CCC</a:t>
                      </a:r>
                      <a:endParaRPr lang="cs-CZ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000" b="0" dirty="0" smtClean="0">
                          <a:solidFill>
                            <a:schemeClr val="tx1"/>
                          </a:solidFill>
                        </a:rPr>
                        <a:t>15 000</a:t>
                      </a:r>
                      <a:endParaRPr lang="cs-CZ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2784">
                <a:tc>
                  <a:txBody>
                    <a:bodyPr/>
                    <a:lstStyle/>
                    <a:p>
                      <a:pPr algn="ctr"/>
                      <a:r>
                        <a:rPr lang="sk-SK" sz="2000" b="0" dirty="0" smtClean="0">
                          <a:solidFill>
                            <a:schemeClr val="tx1"/>
                          </a:solidFill>
                        </a:rPr>
                        <a:t>D</a:t>
                      </a:r>
                      <a:endParaRPr lang="cs-CZ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000" b="0" dirty="0" smtClean="0">
                          <a:solidFill>
                            <a:schemeClr val="tx1"/>
                          </a:solidFill>
                        </a:rPr>
                        <a:t>DDD</a:t>
                      </a:r>
                      <a:endParaRPr lang="cs-CZ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000" b="0" dirty="0" smtClean="0">
                          <a:solidFill>
                            <a:schemeClr val="tx1"/>
                          </a:solidFill>
                        </a:rPr>
                        <a:t>10 000</a:t>
                      </a:r>
                      <a:endParaRPr lang="cs-CZ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5" name="Zástupný symbol pro obsah 2"/>
          <p:cNvSpPr txBox="1">
            <a:spLocks/>
          </p:cNvSpPr>
          <p:nvPr/>
        </p:nvSpPr>
        <p:spPr>
          <a:xfrm>
            <a:off x="457200" y="4221088"/>
            <a:ext cx="8229600" cy="2304256"/>
          </a:xfrm>
          <a:prstGeom prst="rect">
            <a:avLst/>
          </a:prstGeom>
        </p:spPr>
        <p:txBody>
          <a:bodyPr vert="horz">
            <a:normAutofit lnSpcReduction="1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sk-SK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Výpočet:</a:t>
            </a:r>
          </a:p>
          <a:p>
            <a:pPr marL="731520" lvl="1" indent="-274320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</a:pPr>
            <a:r>
              <a:rPr lang="sk-SK" sz="2600" dirty="0" smtClean="0"/>
              <a:t>Hlasy druhého v pořadí + 1</a:t>
            </a:r>
          </a:p>
          <a:p>
            <a:pPr marL="731520" lvl="1" indent="-274320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</a:pPr>
            <a:r>
              <a:rPr kumimoji="0" lang="sk-SK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30</a:t>
            </a:r>
            <a:r>
              <a:rPr kumimoji="0" lang="sk-SK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000 + 1 = 30 001</a:t>
            </a:r>
          </a:p>
          <a:p>
            <a:pPr marL="731520" lvl="1" indent="-274320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</a:pPr>
            <a:endParaRPr kumimoji="0" lang="sk-SK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indent="-274320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</a:pPr>
            <a:r>
              <a:rPr lang="sk-SK" sz="2600" dirty="0" smtClean="0"/>
              <a:t>Straně AAA se v poměrné složce odpočítá 30 001 hlasů</a:t>
            </a:r>
            <a:endParaRPr kumimoji="0" lang="sk-SK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sk-SK" sz="2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sk-SK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1131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9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0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1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3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14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15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16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17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18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19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0.xml><?xml version="1.0" encoding="utf-8"?>
<a:theme xmlns:a="http://schemas.openxmlformats.org/drawingml/2006/main" name="20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1.xml><?xml version="1.0" encoding="utf-8"?>
<a:theme xmlns:a="http://schemas.openxmlformats.org/drawingml/2006/main" name="21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2.xml><?xml version="1.0" encoding="utf-8"?>
<a:theme xmlns:a="http://schemas.openxmlformats.org/drawingml/2006/main" name="25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3.xml><?xml version="1.0" encoding="utf-8"?>
<a:theme xmlns:a="http://schemas.openxmlformats.org/drawingml/2006/main" name="26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4.xml><?xml version="1.0" encoding="utf-8"?>
<a:theme xmlns:a="http://schemas.openxmlformats.org/drawingml/2006/main" name="27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8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1060</TotalTime>
  <Words>2537</Words>
  <Application>Microsoft Office PowerPoint</Application>
  <PresentationFormat>Předvádění na obrazovce (4:3)</PresentationFormat>
  <Paragraphs>1264</Paragraphs>
  <Slides>59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24</vt:i4>
      </vt:variant>
      <vt:variant>
        <vt:lpstr>Nadpisy snímků</vt:lpstr>
      </vt:variant>
      <vt:variant>
        <vt:i4>59</vt:i4>
      </vt:variant>
    </vt:vector>
  </HeadingPairs>
  <TitlesOfParts>
    <vt:vector size="83" baseType="lpstr">
      <vt:lpstr>Tok</vt:lpstr>
      <vt:lpstr>1_Tok</vt:lpstr>
      <vt:lpstr>2_Tok</vt:lpstr>
      <vt:lpstr>3_Tok</vt:lpstr>
      <vt:lpstr>4_Tok</vt:lpstr>
      <vt:lpstr>5_Tok</vt:lpstr>
      <vt:lpstr>6_Tok</vt:lpstr>
      <vt:lpstr>7_Tok</vt:lpstr>
      <vt:lpstr>8_Tok</vt:lpstr>
      <vt:lpstr>9_Tok</vt:lpstr>
      <vt:lpstr>10_Tok</vt:lpstr>
      <vt:lpstr>11_Tok</vt:lpstr>
      <vt:lpstr>13_Tok</vt:lpstr>
      <vt:lpstr>14_Tok</vt:lpstr>
      <vt:lpstr>15_Tok</vt:lpstr>
      <vt:lpstr>16_Tok</vt:lpstr>
      <vt:lpstr>17_Tok</vt:lpstr>
      <vt:lpstr>18_Tok</vt:lpstr>
      <vt:lpstr>19_Tok</vt:lpstr>
      <vt:lpstr>20_Tok</vt:lpstr>
      <vt:lpstr>21_Tok</vt:lpstr>
      <vt:lpstr>25_Tok</vt:lpstr>
      <vt:lpstr>26_Tok</vt:lpstr>
      <vt:lpstr>27_Tok</vt:lpstr>
      <vt:lpstr>Jižní Evropa </vt:lpstr>
      <vt:lpstr>Itálie</vt:lpstr>
      <vt:lpstr>1. republika (1947 – 1992)</vt:lpstr>
      <vt:lpstr>Stranický systém 1. republiky</vt:lpstr>
      <vt:lpstr>Zhroucení první republiky</vt:lpstr>
      <vt:lpstr>Druhá republika (od 1992)</vt:lpstr>
      <vt:lpstr>Nový volební systém</vt:lpstr>
      <vt:lpstr>Nový volební systém</vt:lpstr>
      <vt:lpstr>Scorporo</vt:lpstr>
      <vt:lpstr>Volby 1994</vt:lpstr>
      <vt:lpstr>Prezentace aplikace PowerPoint</vt:lpstr>
      <vt:lpstr>Volby 1996</vt:lpstr>
      <vt:lpstr>Eliminace scorporo</vt:lpstr>
      <vt:lpstr>Volby 2001</vt:lpstr>
      <vt:lpstr>Hodnocení volebního systému</vt:lpstr>
      <vt:lpstr>Volební reforma 2006</vt:lpstr>
      <vt:lpstr>Většinová prémie</vt:lpstr>
      <vt:lpstr>Volby 2006</vt:lpstr>
      <vt:lpstr>Prezentace aplikace PowerPoint</vt:lpstr>
      <vt:lpstr>Prezentace aplikace PowerPoint</vt:lpstr>
      <vt:lpstr>Volby 2008</vt:lpstr>
      <vt:lpstr>Prezentace aplikace PowerPoint</vt:lpstr>
      <vt:lpstr>Volby 2013</vt:lpstr>
      <vt:lpstr>Prezentace aplikace PowerPoint</vt:lpstr>
      <vt:lpstr>Řecko</vt:lpstr>
      <vt:lpstr>Volební systém 1974</vt:lpstr>
      <vt:lpstr>Volební systém 1974</vt:lpstr>
      <vt:lpstr>Volební systém 1974</vt:lpstr>
      <vt:lpstr>Volební systém 1974</vt:lpstr>
      <vt:lpstr>Volby 1974</vt:lpstr>
      <vt:lpstr>Změny po roce 1974</vt:lpstr>
      <vt:lpstr>Změny v roce 1985</vt:lpstr>
      <vt:lpstr>Volby 1977</vt:lpstr>
      <vt:lpstr>Volby 1981</vt:lpstr>
      <vt:lpstr>Volby 1985</vt:lpstr>
      <vt:lpstr>Volební reforma 1989</vt:lpstr>
      <vt:lpstr>Volební reforma 1989</vt:lpstr>
      <vt:lpstr>Volby 1989 (červen)</vt:lpstr>
      <vt:lpstr>Volby 1989 (listopad)</vt:lpstr>
      <vt:lpstr>Volby 1990</vt:lpstr>
      <vt:lpstr>Volební reforma 1993</vt:lpstr>
      <vt:lpstr>Volební reforma 1993</vt:lpstr>
      <vt:lpstr>Volby 1993</vt:lpstr>
      <vt:lpstr>Volby 1996</vt:lpstr>
      <vt:lpstr>Volby 2000</vt:lpstr>
      <vt:lpstr>Volby 2004</vt:lpstr>
      <vt:lpstr>Současný volební systém</vt:lpstr>
      <vt:lpstr>Současný volební systém</vt:lpstr>
      <vt:lpstr>Volby 2007</vt:lpstr>
      <vt:lpstr>Volby 2009</vt:lpstr>
      <vt:lpstr>Prezentace aplikace PowerPoint</vt:lpstr>
      <vt:lpstr>Volby 2012 (květen)</vt:lpstr>
      <vt:lpstr>Volby 2012 (červen)</vt:lpstr>
      <vt:lpstr>Volby 2015 (leden)</vt:lpstr>
      <vt:lpstr>Volby 2015 (září)</vt:lpstr>
      <vt:lpstr>Volby 1/2015 - simulace</vt:lpstr>
      <vt:lpstr>Prezentace aplikace PowerPoint</vt:lpstr>
      <vt:lpstr>Jižní Evropa - reformy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Slovenská republika Volebný systém a jeho reforma</dc:title>
  <dc:creator>Peter Spáč</dc:creator>
  <cp:lastModifiedBy>Peter Spáč</cp:lastModifiedBy>
  <cp:revision>139</cp:revision>
  <dcterms:created xsi:type="dcterms:W3CDTF">2013-02-19T08:47:21Z</dcterms:created>
  <dcterms:modified xsi:type="dcterms:W3CDTF">2016-04-13T16:34:35Z</dcterms:modified>
</cp:coreProperties>
</file>