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57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59.xml" ContentType="application/vnd.openxmlformats-officedocument.presentationml.slideLayout+xml"/>
  <Override PartName="/ppt/slideLayouts/slideLayout160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62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64.xml" ContentType="application/vnd.openxmlformats-officedocument.presentationml.slideLayout+xml"/>
  <Override PartName="/ppt/slideLayouts/slideLayout165.xml" ContentType="application/vnd.openxmlformats-officedocument.presentationml.slideLayout+xml"/>
  <Override PartName="/ppt/theme/theme15.xml" ContentType="application/vnd.openxmlformats-officedocument.theme+xml"/>
  <Override PartName="/ppt/theme/theme16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3.xml" ContentType="application/vnd.openxmlformats-officedocument.themeOverride+xml"/>
  <Override PartName="/ppt/charts/chart10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1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12.xml" ContentType="application/vnd.openxmlformats-officedocument.drawingml.chart+xml"/>
  <Override PartName="/ppt/theme/themeOverride5.xml" ContentType="application/vnd.openxmlformats-officedocument.themeOverride+xml"/>
  <Override PartName="/ppt/charts/chart13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828" r:id="rId2"/>
    <p:sldMasterId id="2147483852" r:id="rId3"/>
    <p:sldMasterId id="2147483876" r:id="rId4"/>
    <p:sldMasterId id="2147483912" r:id="rId5"/>
    <p:sldMasterId id="2147483936" r:id="rId6"/>
    <p:sldMasterId id="2147483948" r:id="rId7"/>
    <p:sldMasterId id="2147483960" r:id="rId8"/>
    <p:sldMasterId id="2147483972" r:id="rId9"/>
    <p:sldMasterId id="2147483996" r:id="rId10"/>
    <p:sldMasterId id="2147484008" r:id="rId11"/>
    <p:sldMasterId id="2147484020" r:id="rId12"/>
    <p:sldMasterId id="2147484032" r:id="rId13"/>
    <p:sldMasterId id="2147484044" r:id="rId14"/>
    <p:sldMasterId id="2147484056" r:id="rId15"/>
  </p:sldMasterIdLst>
  <p:notesMasterIdLst>
    <p:notesMasterId r:id="rId73"/>
  </p:notesMasterIdLst>
  <p:sldIdLst>
    <p:sldId id="256" r:id="rId16"/>
    <p:sldId id="259" r:id="rId17"/>
    <p:sldId id="290" r:id="rId18"/>
    <p:sldId id="260" r:id="rId19"/>
    <p:sldId id="261" r:id="rId20"/>
    <p:sldId id="324" r:id="rId21"/>
    <p:sldId id="263" r:id="rId22"/>
    <p:sldId id="264" r:id="rId23"/>
    <p:sldId id="265" r:id="rId24"/>
    <p:sldId id="354" r:id="rId25"/>
    <p:sldId id="267" r:id="rId26"/>
    <p:sldId id="268" r:id="rId27"/>
    <p:sldId id="355" r:id="rId28"/>
    <p:sldId id="270" r:id="rId29"/>
    <p:sldId id="271" r:id="rId30"/>
    <p:sldId id="272" r:id="rId31"/>
    <p:sldId id="273" r:id="rId32"/>
    <p:sldId id="277" r:id="rId33"/>
    <p:sldId id="291" r:id="rId34"/>
    <p:sldId id="349" r:id="rId35"/>
    <p:sldId id="289" r:id="rId36"/>
    <p:sldId id="274" r:id="rId37"/>
    <p:sldId id="275" r:id="rId38"/>
    <p:sldId id="326" r:id="rId39"/>
    <p:sldId id="327" r:id="rId40"/>
    <p:sldId id="328" r:id="rId41"/>
    <p:sldId id="329" r:id="rId42"/>
    <p:sldId id="330" r:id="rId43"/>
    <p:sldId id="331" r:id="rId44"/>
    <p:sldId id="332" r:id="rId45"/>
    <p:sldId id="350" r:id="rId46"/>
    <p:sldId id="351" r:id="rId47"/>
    <p:sldId id="352" r:id="rId48"/>
    <p:sldId id="276" r:id="rId49"/>
    <p:sldId id="279" r:id="rId50"/>
    <p:sldId id="280" r:id="rId51"/>
    <p:sldId id="313" r:id="rId52"/>
    <p:sldId id="310" r:id="rId53"/>
    <p:sldId id="300" r:id="rId54"/>
    <p:sldId id="320" r:id="rId55"/>
    <p:sldId id="302" r:id="rId56"/>
    <p:sldId id="303" r:id="rId57"/>
    <p:sldId id="281" r:id="rId58"/>
    <p:sldId id="353" r:id="rId59"/>
    <p:sldId id="282" r:id="rId60"/>
    <p:sldId id="336" r:id="rId61"/>
    <p:sldId id="337" r:id="rId62"/>
    <p:sldId id="338" r:id="rId63"/>
    <p:sldId id="340" r:id="rId64"/>
    <p:sldId id="341" r:id="rId65"/>
    <p:sldId id="342" r:id="rId66"/>
    <p:sldId id="343" r:id="rId67"/>
    <p:sldId id="345" r:id="rId68"/>
    <p:sldId id="346" r:id="rId69"/>
    <p:sldId id="347" r:id="rId70"/>
    <p:sldId id="348" r:id="rId71"/>
    <p:sldId id="356" r:id="rId7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redný štýl 4 - zvýrazneni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Stredný štý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3.xml"/><Relationship Id="rId26" Type="http://schemas.openxmlformats.org/officeDocument/2006/relationships/slide" Target="slides/slide11.xml"/><Relationship Id="rId39" Type="http://schemas.openxmlformats.org/officeDocument/2006/relationships/slide" Target="slides/slide24.xml"/><Relationship Id="rId21" Type="http://schemas.openxmlformats.org/officeDocument/2006/relationships/slide" Target="slides/slide6.xml"/><Relationship Id="rId34" Type="http://schemas.openxmlformats.org/officeDocument/2006/relationships/slide" Target="slides/slide19.xml"/><Relationship Id="rId42" Type="http://schemas.openxmlformats.org/officeDocument/2006/relationships/slide" Target="slides/slide27.xml"/><Relationship Id="rId47" Type="http://schemas.openxmlformats.org/officeDocument/2006/relationships/slide" Target="slides/slide32.xml"/><Relationship Id="rId50" Type="http://schemas.openxmlformats.org/officeDocument/2006/relationships/slide" Target="slides/slide35.xml"/><Relationship Id="rId55" Type="http://schemas.openxmlformats.org/officeDocument/2006/relationships/slide" Target="slides/slide40.xml"/><Relationship Id="rId63" Type="http://schemas.openxmlformats.org/officeDocument/2006/relationships/slide" Target="slides/slide48.xml"/><Relationship Id="rId68" Type="http://schemas.openxmlformats.org/officeDocument/2006/relationships/slide" Target="slides/slide53.xml"/><Relationship Id="rId76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71" Type="http://schemas.openxmlformats.org/officeDocument/2006/relationships/slide" Target="slides/slide5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.xml"/><Relationship Id="rId29" Type="http://schemas.openxmlformats.org/officeDocument/2006/relationships/slide" Target="slides/slide14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9.xml"/><Relationship Id="rId32" Type="http://schemas.openxmlformats.org/officeDocument/2006/relationships/slide" Target="slides/slide17.xml"/><Relationship Id="rId37" Type="http://schemas.openxmlformats.org/officeDocument/2006/relationships/slide" Target="slides/slide22.xml"/><Relationship Id="rId40" Type="http://schemas.openxmlformats.org/officeDocument/2006/relationships/slide" Target="slides/slide25.xml"/><Relationship Id="rId45" Type="http://schemas.openxmlformats.org/officeDocument/2006/relationships/slide" Target="slides/slide30.xml"/><Relationship Id="rId53" Type="http://schemas.openxmlformats.org/officeDocument/2006/relationships/slide" Target="slides/slide38.xml"/><Relationship Id="rId58" Type="http://schemas.openxmlformats.org/officeDocument/2006/relationships/slide" Target="slides/slide43.xml"/><Relationship Id="rId66" Type="http://schemas.openxmlformats.org/officeDocument/2006/relationships/slide" Target="slides/slide51.xml"/><Relationship Id="rId7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8.xml"/><Relationship Id="rId28" Type="http://schemas.openxmlformats.org/officeDocument/2006/relationships/slide" Target="slides/slide13.xml"/><Relationship Id="rId36" Type="http://schemas.openxmlformats.org/officeDocument/2006/relationships/slide" Target="slides/slide21.xml"/><Relationship Id="rId49" Type="http://schemas.openxmlformats.org/officeDocument/2006/relationships/slide" Target="slides/slide34.xml"/><Relationship Id="rId57" Type="http://schemas.openxmlformats.org/officeDocument/2006/relationships/slide" Target="slides/slide42.xml"/><Relationship Id="rId61" Type="http://schemas.openxmlformats.org/officeDocument/2006/relationships/slide" Target="slides/slide46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4.xml"/><Relationship Id="rId31" Type="http://schemas.openxmlformats.org/officeDocument/2006/relationships/slide" Target="slides/slide16.xml"/><Relationship Id="rId44" Type="http://schemas.openxmlformats.org/officeDocument/2006/relationships/slide" Target="slides/slide29.xml"/><Relationship Id="rId52" Type="http://schemas.openxmlformats.org/officeDocument/2006/relationships/slide" Target="slides/slide37.xml"/><Relationship Id="rId60" Type="http://schemas.openxmlformats.org/officeDocument/2006/relationships/slide" Target="slides/slide45.xml"/><Relationship Id="rId65" Type="http://schemas.openxmlformats.org/officeDocument/2006/relationships/slide" Target="slides/slide50.xml"/><Relationship Id="rId73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7.xml"/><Relationship Id="rId27" Type="http://schemas.openxmlformats.org/officeDocument/2006/relationships/slide" Target="slides/slide12.xml"/><Relationship Id="rId30" Type="http://schemas.openxmlformats.org/officeDocument/2006/relationships/slide" Target="slides/slide15.xml"/><Relationship Id="rId35" Type="http://schemas.openxmlformats.org/officeDocument/2006/relationships/slide" Target="slides/slide20.xml"/><Relationship Id="rId43" Type="http://schemas.openxmlformats.org/officeDocument/2006/relationships/slide" Target="slides/slide28.xml"/><Relationship Id="rId48" Type="http://schemas.openxmlformats.org/officeDocument/2006/relationships/slide" Target="slides/slide33.xml"/><Relationship Id="rId56" Type="http://schemas.openxmlformats.org/officeDocument/2006/relationships/slide" Target="slides/slide41.xml"/><Relationship Id="rId64" Type="http://schemas.openxmlformats.org/officeDocument/2006/relationships/slide" Target="slides/slide49.xml"/><Relationship Id="rId69" Type="http://schemas.openxmlformats.org/officeDocument/2006/relationships/slide" Target="slides/slide54.xml"/><Relationship Id="rId77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6.xml"/><Relationship Id="rId72" Type="http://schemas.openxmlformats.org/officeDocument/2006/relationships/slide" Target="slides/slide57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2.xml"/><Relationship Id="rId25" Type="http://schemas.openxmlformats.org/officeDocument/2006/relationships/slide" Target="slides/slide10.xml"/><Relationship Id="rId33" Type="http://schemas.openxmlformats.org/officeDocument/2006/relationships/slide" Target="slides/slide18.xml"/><Relationship Id="rId38" Type="http://schemas.openxmlformats.org/officeDocument/2006/relationships/slide" Target="slides/slide23.xml"/><Relationship Id="rId46" Type="http://schemas.openxmlformats.org/officeDocument/2006/relationships/slide" Target="slides/slide31.xml"/><Relationship Id="rId59" Type="http://schemas.openxmlformats.org/officeDocument/2006/relationships/slide" Target="slides/slide44.xml"/><Relationship Id="rId67" Type="http://schemas.openxmlformats.org/officeDocument/2006/relationships/slide" Target="slides/slide52.xml"/><Relationship Id="rId20" Type="http://schemas.openxmlformats.org/officeDocument/2006/relationships/slide" Target="slides/slide5.xml"/><Relationship Id="rId41" Type="http://schemas.openxmlformats.org/officeDocument/2006/relationships/slide" Target="slides/slide26.xml"/><Relationship Id="rId54" Type="http://schemas.openxmlformats.org/officeDocument/2006/relationships/slide" Target="slides/slide39.xml"/><Relationship Id="rId62" Type="http://schemas.openxmlformats.org/officeDocument/2006/relationships/slide" Target="slides/slide47.xml"/><Relationship Id="rId70" Type="http://schemas.openxmlformats.org/officeDocument/2006/relationships/slide" Target="slides/slide55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352;kola\Politol&#243;gia\Bakal&#225;rske%20predmety\Volebn&#233;%20in&#382;inierstvo\Slovensk&#225;%20republika\Graf%20na%20zmeny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03226\Desktop\Politol&#243;gia\Bakal&#225;rske%20predmety\Volebn&#233;%20in&#382;inierstvo\Slovensk&#225;%20republika\Graf%20na%20zmen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03226\Desktop\Politol&#243;gia\Bakal&#225;rske%20predmety\Volebn&#233;%20in&#382;inierstvo\Slovensk&#225;%20republika\Graf%20na%20zmeny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03226\Desktop\Politol&#243;gia\Bakal&#225;rske%20predmety\Volebn&#233;%20in&#382;inierstvo\Slovensk&#225;%20republika\Graf%20na%20zmeny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03226\Desktop\Politol&#243;gia\Bakal&#225;rske%20predmety\Volebn&#233;%20in&#382;inierstvo\Slovensk&#225;%20republika\Graf%20na%20zmeny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103226\Desktop\Politol&#243;gia\Bakal&#225;rske%20predmety\Volebn&#233;%20in&#382;inierstvo\Slovensk&#225;%20republika\Graf%20na%20zmeny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352;kola\Politol&#243;gia\Bakal&#225;rske%20predmety\Volebn&#233;%20in&#382;inierstvo\Slovensk&#225;%20republika\Graf%20na%20zmeny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List2!$C$2</c:f>
              <c:strCache>
                <c:ptCount val="1"/>
                <c:pt idx="0">
                  <c:v>Good for big parties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3"/>
            <c:spPr>
              <a:ln>
                <a:solidFill>
                  <a:sysClr val="windowText" lastClr="000000"/>
                </a:solidFill>
              </a:ln>
            </c:spPr>
          </c:marker>
          <c:xVal>
            <c:numRef>
              <c:f>List2!$B$3:$B$9</c:f>
              <c:numCache>
                <c:formatCode>0%</c:formatCode>
                <c:ptCount val="7"/>
                <c:pt idx="0">
                  <c:v>0.1</c:v>
                </c:pt>
                <c:pt idx="1">
                  <c:v>0.2</c:v>
                </c:pt>
                <c:pt idx="2">
                  <c:v>0.06</c:v>
                </c:pt>
                <c:pt idx="3">
                  <c:v>0.37</c:v>
                </c:pt>
                <c:pt idx="4">
                  <c:v>0.24</c:v>
                </c:pt>
                <c:pt idx="5">
                  <c:v>0.11</c:v>
                </c:pt>
                <c:pt idx="6">
                  <c:v>0.14000000000000001</c:v>
                </c:pt>
              </c:numCache>
            </c:numRef>
          </c:xVal>
          <c:yVal>
            <c:numRef>
              <c:f>List2!$C$3:$C$9</c:f>
              <c:numCache>
                <c:formatCode>General</c:formatCode>
                <c:ptCount val="7"/>
                <c:pt idx="0">
                  <c:v>1.02</c:v>
                </c:pt>
                <c:pt idx="1">
                  <c:v>1.4</c:v>
                </c:pt>
                <c:pt idx="2">
                  <c:v>0.87</c:v>
                </c:pt>
                <c:pt idx="3">
                  <c:v>1.72</c:v>
                </c:pt>
                <c:pt idx="4">
                  <c:v>1.39</c:v>
                </c:pt>
                <c:pt idx="5">
                  <c:v>1.05</c:v>
                </c:pt>
                <c:pt idx="6">
                  <c:v>1.1200000000000001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299776"/>
        <c:axId val="106301696"/>
      </c:scatterChart>
      <c:valAx>
        <c:axId val="106299776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6301696"/>
        <c:crosses val="autoZero"/>
        <c:crossBetween val="midCat"/>
      </c:valAx>
      <c:valAx>
        <c:axId val="106301696"/>
        <c:scaling>
          <c:orientation val="minMax"/>
          <c:min val="0.8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6299776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'Všetky roky min a max'!$E$2</c:f>
              <c:strCache>
                <c:ptCount val="1"/>
                <c:pt idx="0">
                  <c:v>1998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0"/>
            <c:spPr>
              <a:ln>
                <a:solidFill>
                  <a:sysClr val="windowText" lastClr="000000"/>
                </a:solidFill>
              </a:ln>
            </c:spPr>
          </c:marker>
          <c:xVal>
            <c:numRef>
              <c:f>'Všetky roky min a max'!$D$3:$D$8</c:f>
              <c:numCache>
                <c:formatCode>General</c:formatCode>
                <c:ptCount val="6"/>
                <c:pt idx="0" formatCode="0%">
                  <c:v>0.27</c:v>
                </c:pt>
                <c:pt idx="5" formatCode="0.00%">
                  <c:v>8.0100000000000005E-2</c:v>
                </c:pt>
              </c:numCache>
            </c:numRef>
          </c:xVal>
          <c:yVal>
            <c:numRef>
              <c:f>'Všetky roky min a max'!$E$3:$E$8</c:f>
              <c:numCache>
                <c:formatCode>General</c:formatCode>
                <c:ptCount val="6"/>
                <c:pt idx="0">
                  <c:v>1.06</c:v>
                </c:pt>
                <c:pt idx="5">
                  <c:v>1.08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'Všetky roky min a max'!$I$2</c:f>
              <c:strCache>
                <c:ptCount val="1"/>
                <c:pt idx="0">
                  <c:v>2002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10"/>
            <c:spPr>
              <a:solidFill>
                <a:srgbClr val="C00000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'Všetky roky min a max'!$H$3:$H$9</c:f>
              <c:numCache>
                <c:formatCode>General</c:formatCode>
                <c:ptCount val="7"/>
                <c:pt idx="0" formatCode="0.00%">
                  <c:v>0.19500000000000001</c:v>
                </c:pt>
                <c:pt idx="6" formatCode="0.00%">
                  <c:v>6.3200000000000006E-2</c:v>
                </c:pt>
              </c:numCache>
            </c:numRef>
          </c:xVal>
          <c:yVal>
            <c:numRef>
              <c:f>'Všetky roky min a max'!$I$3:$I$9</c:f>
              <c:numCache>
                <c:formatCode>General</c:formatCode>
                <c:ptCount val="7"/>
                <c:pt idx="0">
                  <c:v>1.23</c:v>
                </c:pt>
                <c:pt idx="6">
                  <c:v>1.1599999999999999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'Všetky roky min a max'!$M$2</c:f>
              <c:strCache>
                <c:ptCount val="1"/>
                <c:pt idx="0">
                  <c:v>2006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3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'Všetky roky min a max'!$L$3:$L$8</c:f>
              <c:numCache>
                <c:formatCode>General</c:formatCode>
                <c:ptCount val="6"/>
                <c:pt idx="0" formatCode="0.00%">
                  <c:v>0.29139999999999999</c:v>
                </c:pt>
                <c:pt idx="5" formatCode="0.00%">
                  <c:v>8.3099999999999993E-2</c:v>
                </c:pt>
              </c:numCache>
            </c:numRef>
          </c:xVal>
          <c:yVal>
            <c:numRef>
              <c:f>'Všetky roky min a max'!$M$3:$M$8</c:f>
              <c:numCache>
                <c:formatCode>General</c:formatCode>
                <c:ptCount val="6"/>
                <c:pt idx="0">
                  <c:v>1.1399999999999999</c:v>
                </c:pt>
                <c:pt idx="5">
                  <c:v>1.1200000000000001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'Všetky roky min a max'!$Q$2</c:f>
              <c:strCache>
                <c:ptCount val="1"/>
                <c:pt idx="0">
                  <c:v>2010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9"/>
            <c:spPr>
              <a:solidFill>
                <a:srgbClr val="FFC000"/>
              </a:solidFill>
              <a:ln w="19050">
                <a:solidFill>
                  <a:schemeClr val="tx1"/>
                </a:solidFill>
              </a:ln>
            </c:spPr>
          </c:marker>
          <c:xVal>
            <c:numRef>
              <c:f>'Všetky roky min a max'!$P$3:$P$8</c:f>
              <c:numCache>
                <c:formatCode>General</c:formatCode>
                <c:ptCount val="6"/>
                <c:pt idx="0" formatCode="0.00%">
                  <c:v>0.34789999999999999</c:v>
                </c:pt>
                <c:pt idx="5" formatCode="0.00%">
                  <c:v>5.0700000000000002E-2</c:v>
                </c:pt>
              </c:numCache>
            </c:numRef>
          </c:xVal>
          <c:yVal>
            <c:numRef>
              <c:f>'Všetky roky min a max'!$Q$3:$Q$8</c:f>
              <c:numCache>
                <c:formatCode>General</c:formatCode>
                <c:ptCount val="6"/>
                <c:pt idx="0">
                  <c:v>1.19</c:v>
                </c:pt>
                <c:pt idx="5">
                  <c:v>1.19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'Všetky roky min a max'!$U$2</c:f>
              <c:strCache>
                <c:ptCount val="1"/>
                <c:pt idx="0">
                  <c:v>2012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'Všetky roky min a max'!$T$3:$T$8</c:f>
              <c:numCache>
                <c:formatCode>General</c:formatCode>
                <c:ptCount val="6"/>
                <c:pt idx="0" formatCode="0.00%">
                  <c:v>0.44409999999999999</c:v>
                </c:pt>
                <c:pt idx="5" formatCode="0.00%">
                  <c:v>5.8799999999999998E-2</c:v>
                </c:pt>
              </c:numCache>
            </c:numRef>
          </c:xVal>
          <c:yVal>
            <c:numRef>
              <c:f>'Všetky roky min a max'!$U$3:$U$8</c:f>
              <c:numCache>
                <c:formatCode>General</c:formatCode>
                <c:ptCount val="6"/>
                <c:pt idx="0">
                  <c:v>1.25</c:v>
                </c:pt>
                <c:pt idx="5">
                  <c:v>1.25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'Všetky roky min a max'!$X$2</c:f>
              <c:strCache>
                <c:ptCount val="1"/>
              </c:strCache>
            </c:strRef>
          </c:tx>
          <c:spPr>
            <a:ln w="25400">
              <a:solidFill>
                <a:schemeClr val="accent1"/>
              </a:solidFill>
            </a:ln>
          </c:spPr>
          <c:marker>
            <c:symbol val="none"/>
          </c:marker>
          <c:xVal>
            <c:strRef>
              <c:f>'Všetky roky min a max'!$W$3:$W$4</c:f>
              <c:strCache>
                <c:ptCount val="2"/>
                <c:pt idx="0">
                  <c:v>Smer</c:v>
                </c:pt>
                <c:pt idx="1">
                  <c:v>SaS</c:v>
                </c:pt>
              </c:strCache>
            </c:strRef>
          </c:xVal>
          <c:yVal>
            <c:numRef>
              <c:f>'Všetky roky min a max'!$X$3:$X$4</c:f>
              <c:numCache>
                <c:formatCode>General</c:formatCode>
                <c:ptCount val="2"/>
                <c:pt idx="0" formatCode="0.00%">
                  <c:v>0.2828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'Všetky roky min a max'!$AA$2</c:f>
              <c:strCache>
                <c:ptCount val="1"/>
              </c:strCache>
            </c:strRef>
          </c:tx>
          <c:spPr>
            <a:ln w="25400"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'Všetky roky min a max'!$Z$3:$Z$4</c:f>
              <c:numCache>
                <c:formatCode>General</c:formatCode>
                <c:ptCount val="2"/>
              </c:numCache>
            </c:numRef>
          </c:xVal>
          <c:yVal>
            <c:numRef>
              <c:f>'Všetky roky min a max'!$AA$3:$AA$4</c:f>
              <c:numCache>
                <c:formatCode>General</c:formatCode>
                <c:ptCount val="2"/>
              </c:numCache>
            </c:numRef>
          </c:yVal>
          <c:smooth val="0"/>
        </c:ser>
        <c:ser>
          <c:idx val="7"/>
          <c:order val="7"/>
          <c:tx>
            <c:strRef>
              <c:f>'Všetky roky min a max'!$Y$2</c:f>
              <c:strCache>
                <c:ptCount val="1"/>
                <c:pt idx="0">
                  <c:v>2016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rgbClr val="FF9900"/>
              </a:solidFill>
              <a:ln w="15875">
                <a:solidFill>
                  <a:schemeClr val="tx1"/>
                </a:solidFill>
              </a:ln>
            </c:spPr>
          </c:marker>
          <c:xVal>
            <c:numRef>
              <c:f>'Všetky roky min a max'!$X$3:$X$10</c:f>
              <c:numCache>
                <c:formatCode>General</c:formatCode>
                <c:ptCount val="8"/>
                <c:pt idx="0" formatCode="0.00%">
                  <c:v>0.2828</c:v>
                </c:pt>
                <c:pt idx="7" formatCode="0.00%">
                  <c:v>5.6000000000000001E-2</c:v>
                </c:pt>
              </c:numCache>
            </c:numRef>
          </c:xVal>
          <c:yVal>
            <c:numRef>
              <c:f>'Všetky roky min a max'!$Y$3:$Y$10</c:f>
              <c:numCache>
                <c:formatCode>General</c:formatCode>
                <c:ptCount val="8"/>
                <c:pt idx="0">
                  <c:v>1.1599999999999999</c:v>
                </c:pt>
                <c:pt idx="7">
                  <c:v>1.19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639488"/>
        <c:axId val="102662144"/>
      </c:scatterChart>
      <c:valAx>
        <c:axId val="102639488"/>
        <c:scaling>
          <c:orientation val="minMax"/>
          <c:max val="0.5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02662144"/>
        <c:crosses val="autoZero"/>
        <c:crossBetween val="midCat"/>
        <c:majorUnit val="0.1"/>
      </c:valAx>
      <c:valAx>
        <c:axId val="102662144"/>
        <c:scaling>
          <c:orientation val="minMax"/>
          <c:max val="1.5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02639488"/>
        <c:crosses val="autoZero"/>
        <c:crossBetween val="midCat"/>
      </c:valAx>
    </c:plotArea>
    <c:legend>
      <c:legendPos val="r"/>
      <c:legendEntry>
        <c:idx val="5"/>
        <c:delete val="1"/>
      </c:legendEntry>
      <c:legendEntry>
        <c:idx val="6"/>
        <c:delete val="1"/>
      </c:legendEntry>
      <c:layout/>
      <c:overlay val="0"/>
      <c:txPr>
        <a:bodyPr/>
        <a:lstStyle/>
        <a:p>
          <a:pPr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4"/>
              <c:spPr/>
              <c:txPr>
                <a:bodyPr/>
                <a:lstStyle/>
                <a:p>
                  <a:pPr>
                    <a:defRPr lang="en-US" sz="3000">
                      <a:solidFill>
                        <a:schemeClr val="tx1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</c:dLbl>
            <c:txPr>
              <a:bodyPr/>
              <a:lstStyle/>
              <a:p>
                <a:pPr>
                  <a:defRPr lang="en-US" sz="30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val>
            <c:numRef>
              <c:f>List2!$C$5:$C$10</c:f>
              <c:numCache>
                <c:formatCode>0.00%</c:formatCode>
                <c:ptCount val="6"/>
                <c:pt idx="0">
                  <c:v>0.28610000000000002</c:v>
                </c:pt>
                <c:pt idx="1">
                  <c:v>0.10270000000000001</c:v>
                </c:pt>
                <c:pt idx="2">
                  <c:v>0.18220000000000003</c:v>
                </c:pt>
                <c:pt idx="3">
                  <c:v>6.9300000000000014E-2</c:v>
                </c:pt>
                <c:pt idx="4">
                  <c:v>2.8899999999999999E-2</c:v>
                </c:pt>
                <c:pt idx="5">
                  <c:v>0.33080000000000004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1"/>
            <c:bubble3D val="0"/>
            <c:spPr>
              <a:solidFill>
                <a:schemeClr val="accent6"/>
              </a:solidFill>
            </c:spPr>
          </c:dPt>
          <c:dLbls>
            <c:dLbl>
              <c:idx val="0"/>
              <c:layout>
                <c:manualLayout>
                  <c:x val="-0.22603225272516614"/>
                  <c:y val="-0.171943747914318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n-US" sz="4000">
                    <a:solidFill>
                      <a:schemeClr val="bg1"/>
                    </a:solidFill>
                    <a:latin typeface="+mn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val>
            <c:numRef>
              <c:f>List3!$C$5:$C$6</c:f>
              <c:numCache>
                <c:formatCode>0.00%</c:formatCode>
                <c:ptCount val="2"/>
                <c:pt idx="0">
                  <c:v>0.66920000000000013</c:v>
                </c:pt>
                <c:pt idx="1">
                  <c:v>0.33080000000000004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'Graf hlasov'!$N$2</c:f>
              <c:strCache>
                <c:ptCount val="1"/>
                <c:pt idx="0">
                  <c:v>SMER-SD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none"/>
          </c:marker>
          <c:xVal>
            <c:numRef>
              <c:f>'Graf hlasov'!$M$10:$M$152</c:f>
              <c:numCache>
                <c:formatCode>General</c:formatCode>
                <c:ptCount val="143"/>
                <c:pt idx="0">
                  <c:v>8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12</c:v>
                </c:pt>
                <c:pt idx="5">
                  <c:v>13</c:v>
                </c:pt>
                <c:pt idx="6">
                  <c:v>14</c:v>
                </c:pt>
                <c:pt idx="7">
                  <c:v>15</c:v>
                </c:pt>
                <c:pt idx="8">
                  <c:v>16</c:v>
                </c:pt>
                <c:pt idx="9">
                  <c:v>17</c:v>
                </c:pt>
                <c:pt idx="10">
                  <c:v>18</c:v>
                </c:pt>
                <c:pt idx="11">
                  <c:v>19</c:v>
                </c:pt>
                <c:pt idx="12">
                  <c:v>20</c:v>
                </c:pt>
                <c:pt idx="13">
                  <c:v>21</c:v>
                </c:pt>
                <c:pt idx="14">
                  <c:v>22</c:v>
                </c:pt>
                <c:pt idx="15">
                  <c:v>23</c:v>
                </c:pt>
                <c:pt idx="16">
                  <c:v>24</c:v>
                </c:pt>
                <c:pt idx="17">
                  <c:v>25</c:v>
                </c:pt>
                <c:pt idx="18">
                  <c:v>26</c:v>
                </c:pt>
                <c:pt idx="19">
                  <c:v>27</c:v>
                </c:pt>
                <c:pt idx="20">
                  <c:v>28</c:v>
                </c:pt>
                <c:pt idx="21">
                  <c:v>29</c:v>
                </c:pt>
                <c:pt idx="22">
                  <c:v>30</c:v>
                </c:pt>
                <c:pt idx="23">
                  <c:v>31</c:v>
                </c:pt>
                <c:pt idx="24">
                  <c:v>32</c:v>
                </c:pt>
                <c:pt idx="25">
                  <c:v>33</c:v>
                </c:pt>
                <c:pt idx="26">
                  <c:v>34</c:v>
                </c:pt>
                <c:pt idx="27">
                  <c:v>35</c:v>
                </c:pt>
                <c:pt idx="28">
                  <c:v>36</c:v>
                </c:pt>
                <c:pt idx="29">
                  <c:v>37</c:v>
                </c:pt>
                <c:pt idx="30">
                  <c:v>38</c:v>
                </c:pt>
                <c:pt idx="31">
                  <c:v>39</c:v>
                </c:pt>
                <c:pt idx="32">
                  <c:v>40</c:v>
                </c:pt>
                <c:pt idx="33">
                  <c:v>41</c:v>
                </c:pt>
                <c:pt idx="34">
                  <c:v>42</c:v>
                </c:pt>
                <c:pt idx="35">
                  <c:v>43</c:v>
                </c:pt>
                <c:pt idx="36">
                  <c:v>44</c:v>
                </c:pt>
                <c:pt idx="37">
                  <c:v>45</c:v>
                </c:pt>
                <c:pt idx="38">
                  <c:v>46</c:v>
                </c:pt>
                <c:pt idx="39">
                  <c:v>47</c:v>
                </c:pt>
                <c:pt idx="40">
                  <c:v>48</c:v>
                </c:pt>
                <c:pt idx="41">
                  <c:v>49</c:v>
                </c:pt>
                <c:pt idx="42">
                  <c:v>50</c:v>
                </c:pt>
                <c:pt idx="43">
                  <c:v>51</c:v>
                </c:pt>
                <c:pt idx="44">
                  <c:v>52</c:v>
                </c:pt>
                <c:pt idx="45">
                  <c:v>53</c:v>
                </c:pt>
                <c:pt idx="46">
                  <c:v>54</c:v>
                </c:pt>
                <c:pt idx="47">
                  <c:v>55</c:v>
                </c:pt>
                <c:pt idx="48">
                  <c:v>56</c:v>
                </c:pt>
                <c:pt idx="49">
                  <c:v>57</c:v>
                </c:pt>
                <c:pt idx="50">
                  <c:v>58</c:v>
                </c:pt>
                <c:pt idx="51">
                  <c:v>59</c:v>
                </c:pt>
                <c:pt idx="52">
                  <c:v>60</c:v>
                </c:pt>
                <c:pt idx="53">
                  <c:v>61</c:v>
                </c:pt>
                <c:pt idx="54">
                  <c:v>62</c:v>
                </c:pt>
                <c:pt idx="55">
                  <c:v>63</c:v>
                </c:pt>
                <c:pt idx="56">
                  <c:v>64</c:v>
                </c:pt>
                <c:pt idx="57">
                  <c:v>65</c:v>
                </c:pt>
                <c:pt idx="58">
                  <c:v>66</c:v>
                </c:pt>
                <c:pt idx="59">
                  <c:v>67</c:v>
                </c:pt>
                <c:pt idx="60">
                  <c:v>68</c:v>
                </c:pt>
                <c:pt idx="61">
                  <c:v>69</c:v>
                </c:pt>
                <c:pt idx="62">
                  <c:v>70</c:v>
                </c:pt>
                <c:pt idx="63">
                  <c:v>71</c:v>
                </c:pt>
                <c:pt idx="64">
                  <c:v>72</c:v>
                </c:pt>
                <c:pt idx="65">
                  <c:v>73</c:v>
                </c:pt>
                <c:pt idx="66">
                  <c:v>74</c:v>
                </c:pt>
                <c:pt idx="67">
                  <c:v>75</c:v>
                </c:pt>
                <c:pt idx="68">
                  <c:v>76</c:v>
                </c:pt>
                <c:pt idx="69">
                  <c:v>77</c:v>
                </c:pt>
                <c:pt idx="70">
                  <c:v>78</c:v>
                </c:pt>
                <c:pt idx="71">
                  <c:v>79</c:v>
                </c:pt>
                <c:pt idx="72">
                  <c:v>80</c:v>
                </c:pt>
                <c:pt idx="73">
                  <c:v>81</c:v>
                </c:pt>
                <c:pt idx="74">
                  <c:v>82</c:v>
                </c:pt>
                <c:pt idx="75">
                  <c:v>83</c:v>
                </c:pt>
                <c:pt idx="76">
                  <c:v>84</c:v>
                </c:pt>
                <c:pt idx="77">
                  <c:v>85</c:v>
                </c:pt>
                <c:pt idx="78">
                  <c:v>86</c:v>
                </c:pt>
                <c:pt idx="79">
                  <c:v>87</c:v>
                </c:pt>
                <c:pt idx="80">
                  <c:v>88</c:v>
                </c:pt>
                <c:pt idx="81">
                  <c:v>89</c:v>
                </c:pt>
                <c:pt idx="82">
                  <c:v>90</c:v>
                </c:pt>
                <c:pt idx="83">
                  <c:v>91</c:v>
                </c:pt>
                <c:pt idx="84">
                  <c:v>92</c:v>
                </c:pt>
                <c:pt idx="85">
                  <c:v>93</c:v>
                </c:pt>
                <c:pt idx="86">
                  <c:v>94</c:v>
                </c:pt>
                <c:pt idx="87">
                  <c:v>95</c:v>
                </c:pt>
                <c:pt idx="88">
                  <c:v>96</c:v>
                </c:pt>
                <c:pt idx="89">
                  <c:v>97</c:v>
                </c:pt>
                <c:pt idx="90">
                  <c:v>98</c:v>
                </c:pt>
                <c:pt idx="91">
                  <c:v>99</c:v>
                </c:pt>
                <c:pt idx="92">
                  <c:v>100</c:v>
                </c:pt>
                <c:pt idx="93">
                  <c:v>101</c:v>
                </c:pt>
                <c:pt idx="94">
                  <c:v>102</c:v>
                </c:pt>
                <c:pt idx="95">
                  <c:v>103</c:v>
                </c:pt>
                <c:pt idx="96">
                  <c:v>104</c:v>
                </c:pt>
                <c:pt idx="97">
                  <c:v>105</c:v>
                </c:pt>
                <c:pt idx="98">
                  <c:v>106</c:v>
                </c:pt>
                <c:pt idx="99">
                  <c:v>107</c:v>
                </c:pt>
                <c:pt idx="100">
                  <c:v>108</c:v>
                </c:pt>
                <c:pt idx="101">
                  <c:v>109</c:v>
                </c:pt>
                <c:pt idx="102">
                  <c:v>110</c:v>
                </c:pt>
                <c:pt idx="103">
                  <c:v>111</c:v>
                </c:pt>
                <c:pt idx="104">
                  <c:v>112</c:v>
                </c:pt>
                <c:pt idx="105">
                  <c:v>113</c:v>
                </c:pt>
                <c:pt idx="106">
                  <c:v>114</c:v>
                </c:pt>
                <c:pt idx="107">
                  <c:v>115</c:v>
                </c:pt>
                <c:pt idx="108">
                  <c:v>116</c:v>
                </c:pt>
                <c:pt idx="109">
                  <c:v>117</c:v>
                </c:pt>
                <c:pt idx="110">
                  <c:v>118</c:v>
                </c:pt>
                <c:pt idx="111">
                  <c:v>119</c:v>
                </c:pt>
                <c:pt idx="112">
                  <c:v>120</c:v>
                </c:pt>
                <c:pt idx="113">
                  <c:v>121</c:v>
                </c:pt>
                <c:pt idx="114">
                  <c:v>122</c:v>
                </c:pt>
                <c:pt idx="115">
                  <c:v>123</c:v>
                </c:pt>
                <c:pt idx="116">
                  <c:v>124</c:v>
                </c:pt>
                <c:pt idx="117">
                  <c:v>125</c:v>
                </c:pt>
                <c:pt idx="118">
                  <c:v>126</c:v>
                </c:pt>
                <c:pt idx="119">
                  <c:v>127</c:v>
                </c:pt>
                <c:pt idx="120">
                  <c:v>128</c:v>
                </c:pt>
                <c:pt idx="121">
                  <c:v>129</c:v>
                </c:pt>
                <c:pt idx="122">
                  <c:v>130</c:v>
                </c:pt>
                <c:pt idx="123">
                  <c:v>131</c:v>
                </c:pt>
                <c:pt idx="124">
                  <c:v>132</c:v>
                </c:pt>
                <c:pt idx="125">
                  <c:v>133</c:v>
                </c:pt>
                <c:pt idx="126">
                  <c:v>134</c:v>
                </c:pt>
                <c:pt idx="127">
                  <c:v>135</c:v>
                </c:pt>
                <c:pt idx="128">
                  <c:v>136</c:v>
                </c:pt>
                <c:pt idx="129">
                  <c:v>137</c:v>
                </c:pt>
                <c:pt idx="130">
                  <c:v>138</c:v>
                </c:pt>
                <c:pt idx="131">
                  <c:v>139</c:v>
                </c:pt>
                <c:pt idx="132">
                  <c:v>140</c:v>
                </c:pt>
                <c:pt idx="133">
                  <c:v>141</c:v>
                </c:pt>
                <c:pt idx="134">
                  <c:v>142</c:v>
                </c:pt>
                <c:pt idx="135">
                  <c:v>143</c:v>
                </c:pt>
                <c:pt idx="136">
                  <c:v>144</c:v>
                </c:pt>
                <c:pt idx="137">
                  <c:v>145</c:v>
                </c:pt>
                <c:pt idx="138">
                  <c:v>146</c:v>
                </c:pt>
                <c:pt idx="139">
                  <c:v>147</c:v>
                </c:pt>
                <c:pt idx="140">
                  <c:v>148</c:v>
                </c:pt>
                <c:pt idx="141">
                  <c:v>149</c:v>
                </c:pt>
                <c:pt idx="142">
                  <c:v>150</c:v>
                </c:pt>
              </c:numCache>
            </c:numRef>
          </c:xVal>
          <c:yVal>
            <c:numRef>
              <c:f>'Graf hlasov'!$N$10:$N$152</c:f>
              <c:numCache>
                <c:formatCode>#,##0</c:formatCode>
                <c:ptCount val="143"/>
                <c:pt idx="0">
                  <c:v>90265</c:v>
                </c:pt>
                <c:pt idx="1">
                  <c:v>10846</c:v>
                </c:pt>
                <c:pt idx="2">
                  <c:v>11575</c:v>
                </c:pt>
                <c:pt idx="3">
                  <c:v>13360</c:v>
                </c:pt>
                <c:pt idx="4">
                  <c:v>13605</c:v>
                </c:pt>
                <c:pt idx="5">
                  <c:v>9129</c:v>
                </c:pt>
                <c:pt idx="6">
                  <c:v>34037</c:v>
                </c:pt>
                <c:pt idx="7">
                  <c:v>9240</c:v>
                </c:pt>
                <c:pt idx="8">
                  <c:v>4777</c:v>
                </c:pt>
                <c:pt idx="9">
                  <c:v>3520</c:v>
                </c:pt>
                <c:pt idx="10">
                  <c:v>3472</c:v>
                </c:pt>
                <c:pt idx="11">
                  <c:v>21607</c:v>
                </c:pt>
                <c:pt idx="12">
                  <c:v>38156</c:v>
                </c:pt>
                <c:pt idx="13">
                  <c:v>21149</c:v>
                </c:pt>
                <c:pt idx="14">
                  <c:v>4760</c:v>
                </c:pt>
                <c:pt idx="15">
                  <c:v>15216</c:v>
                </c:pt>
                <c:pt idx="16">
                  <c:v>16747</c:v>
                </c:pt>
                <c:pt idx="17">
                  <c:v>1028</c:v>
                </c:pt>
                <c:pt idx="18">
                  <c:v>2754</c:v>
                </c:pt>
                <c:pt idx="19">
                  <c:v>5095</c:v>
                </c:pt>
                <c:pt idx="20">
                  <c:v>1042</c:v>
                </c:pt>
                <c:pt idx="21">
                  <c:v>4258</c:v>
                </c:pt>
                <c:pt idx="22">
                  <c:v>1527</c:v>
                </c:pt>
                <c:pt idx="23" formatCode="General">
                  <c:v>682</c:v>
                </c:pt>
                <c:pt idx="24">
                  <c:v>4401</c:v>
                </c:pt>
                <c:pt idx="25">
                  <c:v>5520</c:v>
                </c:pt>
                <c:pt idx="26">
                  <c:v>3057</c:v>
                </c:pt>
                <c:pt idx="27">
                  <c:v>5950</c:v>
                </c:pt>
                <c:pt idx="28">
                  <c:v>1559</c:v>
                </c:pt>
                <c:pt idx="29">
                  <c:v>15723</c:v>
                </c:pt>
                <c:pt idx="30">
                  <c:v>11770</c:v>
                </c:pt>
                <c:pt idx="31">
                  <c:v>7030</c:v>
                </c:pt>
                <c:pt idx="32">
                  <c:v>3618</c:v>
                </c:pt>
                <c:pt idx="33">
                  <c:v>1687</c:v>
                </c:pt>
                <c:pt idx="34">
                  <c:v>4228</c:v>
                </c:pt>
                <c:pt idx="35">
                  <c:v>3673</c:v>
                </c:pt>
                <c:pt idx="36">
                  <c:v>2328</c:v>
                </c:pt>
                <c:pt idx="37">
                  <c:v>3939</c:v>
                </c:pt>
                <c:pt idx="38">
                  <c:v>3971</c:v>
                </c:pt>
                <c:pt idx="39">
                  <c:v>3582</c:v>
                </c:pt>
                <c:pt idx="40">
                  <c:v>2282</c:v>
                </c:pt>
                <c:pt idx="41">
                  <c:v>1723</c:v>
                </c:pt>
                <c:pt idx="42">
                  <c:v>8040</c:v>
                </c:pt>
                <c:pt idx="43">
                  <c:v>6487</c:v>
                </c:pt>
                <c:pt idx="44">
                  <c:v>4397</c:v>
                </c:pt>
                <c:pt idx="45">
                  <c:v>3581</c:v>
                </c:pt>
                <c:pt idx="46">
                  <c:v>2503</c:v>
                </c:pt>
                <c:pt idx="47">
                  <c:v>1934</c:v>
                </c:pt>
                <c:pt idx="48">
                  <c:v>1300</c:v>
                </c:pt>
                <c:pt idx="49">
                  <c:v>11287</c:v>
                </c:pt>
                <c:pt idx="50">
                  <c:v>1859</c:v>
                </c:pt>
                <c:pt idx="51">
                  <c:v>3183</c:v>
                </c:pt>
                <c:pt idx="52">
                  <c:v>2392</c:v>
                </c:pt>
                <c:pt idx="53">
                  <c:v>2013</c:v>
                </c:pt>
                <c:pt idx="54">
                  <c:v>4253</c:v>
                </c:pt>
                <c:pt idx="55">
                  <c:v>3585</c:v>
                </c:pt>
                <c:pt idx="56">
                  <c:v>4883</c:v>
                </c:pt>
                <c:pt idx="57">
                  <c:v>2726</c:v>
                </c:pt>
                <c:pt idx="58">
                  <c:v>2457</c:v>
                </c:pt>
                <c:pt idx="59">
                  <c:v>2423</c:v>
                </c:pt>
                <c:pt idx="60">
                  <c:v>5570</c:v>
                </c:pt>
                <c:pt idx="61">
                  <c:v>5392</c:v>
                </c:pt>
                <c:pt idx="62">
                  <c:v>5026</c:v>
                </c:pt>
                <c:pt idx="63">
                  <c:v>5806</c:v>
                </c:pt>
                <c:pt idx="64">
                  <c:v>5230</c:v>
                </c:pt>
                <c:pt idx="65">
                  <c:v>2661</c:v>
                </c:pt>
                <c:pt idx="66">
                  <c:v>2532</c:v>
                </c:pt>
                <c:pt idx="67">
                  <c:v>2066</c:v>
                </c:pt>
                <c:pt idx="68">
                  <c:v>1065</c:v>
                </c:pt>
                <c:pt idx="69">
                  <c:v>3633</c:v>
                </c:pt>
                <c:pt idx="70" formatCode="General">
                  <c:v>682</c:v>
                </c:pt>
                <c:pt idx="71">
                  <c:v>1379</c:v>
                </c:pt>
                <c:pt idx="72">
                  <c:v>5816</c:v>
                </c:pt>
                <c:pt idx="73">
                  <c:v>4364</c:v>
                </c:pt>
                <c:pt idx="74" formatCode="General">
                  <c:v>910</c:v>
                </c:pt>
                <c:pt idx="75">
                  <c:v>2369</c:v>
                </c:pt>
                <c:pt idx="76">
                  <c:v>1931</c:v>
                </c:pt>
                <c:pt idx="77">
                  <c:v>1195</c:v>
                </c:pt>
                <c:pt idx="78">
                  <c:v>4963</c:v>
                </c:pt>
                <c:pt idx="79" formatCode="General">
                  <c:v>966</c:v>
                </c:pt>
                <c:pt idx="80">
                  <c:v>1058</c:v>
                </c:pt>
                <c:pt idx="81">
                  <c:v>1984</c:v>
                </c:pt>
                <c:pt idx="82">
                  <c:v>1715</c:v>
                </c:pt>
                <c:pt idx="83">
                  <c:v>1813</c:v>
                </c:pt>
                <c:pt idx="84">
                  <c:v>5523</c:v>
                </c:pt>
                <c:pt idx="85">
                  <c:v>3378</c:v>
                </c:pt>
                <c:pt idx="86">
                  <c:v>1426</c:v>
                </c:pt>
                <c:pt idx="87">
                  <c:v>1008</c:v>
                </c:pt>
                <c:pt idx="88">
                  <c:v>1331</c:v>
                </c:pt>
                <c:pt idx="89" formatCode="General">
                  <c:v>906</c:v>
                </c:pt>
                <c:pt idx="90">
                  <c:v>1346</c:v>
                </c:pt>
                <c:pt idx="91">
                  <c:v>1757</c:v>
                </c:pt>
                <c:pt idx="92">
                  <c:v>1198</c:v>
                </c:pt>
                <c:pt idx="93">
                  <c:v>1505</c:v>
                </c:pt>
                <c:pt idx="94">
                  <c:v>1008</c:v>
                </c:pt>
                <c:pt idx="95">
                  <c:v>2156</c:v>
                </c:pt>
                <c:pt idx="96" formatCode="General">
                  <c:v>756</c:v>
                </c:pt>
                <c:pt idx="97">
                  <c:v>1970</c:v>
                </c:pt>
                <c:pt idx="98">
                  <c:v>2642</c:v>
                </c:pt>
                <c:pt idx="99">
                  <c:v>3444</c:v>
                </c:pt>
                <c:pt idx="100">
                  <c:v>1582</c:v>
                </c:pt>
                <c:pt idx="101">
                  <c:v>2080</c:v>
                </c:pt>
                <c:pt idx="102">
                  <c:v>2818</c:v>
                </c:pt>
                <c:pt idx="103" formatCode="General">
                  <c:v>792</c:v>
                </c:pt>
                <c:pt idx="104" formatCode="General">
                  <c:v>525</c:v>
                </c:pt>
                <c:pt idx="105">
                  <c:v>1423</c:v>
                </c:pt>
                <c:pt idx="106">
                  <c:v>2091</c:v>
                </c:pt>
                <c:pt idx="107">
                  <c:v>1707</c:v>
                </c:pt>
                <c:pt idx="108">
                  <c:v>3847</c:v>
                </c:pt>
                <c:pt idx="109" formatCode="General">
                  <c:v>817</c:v>
                </c:pt>
                <c:pt idx="110" formatCode="General">
                  <c:v>883</c:v>
                </c:pt>
                <c:pt idx="111">
                  <c:v>1936</c:v>
                </c:pt>
                <c:pt idx="112" formatCode="General">
                  <c:v>638</c:v>
                </c:pt>
                <c:pt idx="113" formatCode="General">
                  <c:v>451</c:v>
                </c:pt>
                <c:pt idx="114" formatCode="General">
                  <c:v>891</c:v>
                </c:pt>
                <c:pt idx="115">
                  <c:v>1476</c:v>
                </c:pt>
                <c:pt idx="116">
                  <c:v>1492</c:v>
                </c:pt>
                <c:pt idx="117">
                  <c:v>1465</c:v>
                </c:pt>
                <c:pt idx="118">
                  <c:v>1743</c:v>
                </c:pt>
                <c:pt idx="119">
                  <c:v>1673</c:v>
                </c:pt>
                <c:pt idx="120" formatCode="General">
                  <c:v>483</c:v>
                </c:pt>
                <c:pt idx="121">
                  <c:v>1170</c:v>
                </c:pt>
                <c:pt idx="122">
                  <c:v>1911</c:v>
                </c:pt>
                <c:pt idx="123">
                  <c:v>1617</c:v>
                </c:pt>
                <c:pt idx="124">
                  <c:v>1130</c:v>
                </c:pt>
                <c:pt idx="125" formatCode="General">
                  <c:v>975</c:v>
                </c:pt>
                <c:pt idx="126" formatCode="General">
                  <c:v>538</c:v>
                </c:pt>
                <c:pt idx="127">
                  <c:v>1940</c:v>
                </c:pt>
                <c:pt idx="128" formatCode="General">
                  <c:v>911</c:v>
                </c:pt>
                <c:pt idx="129">
                  <c:v>1252</c:v>
                </c:pt>
                <c:pt idx="130" formatCode="General">
                  <c:v>263</c:v>
                </c:pt>
                <c:pt idx="131" formatCode="General">
                  <c:v>648</c:v>
                </c:pt>
                <c:pt idx="132">
                  <c:v>1888</c:v>
                </c:pt>
                <c:pt idx="133">
                  <c:v>1102</c:v>
                </c:pt>
                <c:pt idx="134">
                  <c:v>1583</c:v>
                </c:pt>
                <c:pt idx="135">
                  <c:v>1436</c:v>
                </c:pt>
                <c:pt idx="136" formatCode="General">
                  <c:v>855</c:v>
                </c:pt>
                <c:pt idx="137" formatCode="General">
                  <c:v>536</c:v>
                </c:pt>
                <c:pt idx="138">
                  <c:v>1397</c:v>
                </c:pt>
                <c:pt idx="139">
                  <c:v>2780</c:v>
                </c:pt>
                <c:pt idx="140">
                  <c:v>2741</c:v>
                </c:pt>
                <c:pt idx="141">
                  <c:v>4229</c:v>
                </c:pt>
                <c:pt idx="142">
                  <c:v>5116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'Graf hlasov'!$R$2</c:f>
              <c:strCache>
                <c:ptCount val="1"/>
                <c:pt idx="0">
                  <c:v>a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dLblPos val="b"/>
            <c:showLegendKey val="0"/>
            <c:showVal val="0"/>
            <c:showCatName val="1"/>
            <c:showSerName val="0"/>
            <c:showPercent val="0"/>
            <c:showBubbleSize val="0"/>
            <c:showLeaderLines val="0"/>
          </c:dLbls>
          <c:xVal>
            <c:numRef>
              <c:f>'Graf hlasov'!$Q$3:$Q$17</c:f>
              <c:numCache>
                <c:formatCode>General</c:formatCode>
                <c:ptCount val="15"/>
                <c:pt idx="0">
                  <c:v>10</c:v>
                </c:pt>
                <c:pt idx="1">
                  <c:v>20</c:v>
                </c:pt>
                <c:pt idx="2">
                  <c:v>30</c:v>
                </c:pt>
                <c:pt idx="3">
                  <c:v>40</c:v>
                </c:pt>
                <c:pt idx="4">
                  <c:v>50</c:v>
                </c:pt>
                <c:pt idx="5">
                  <c:v>60</c:v>
                </c:pt>
                <c:pt idx="6">
                  <c:v>70</c:v>
                </c:pt>
                <c:pt idx="7">
                  <c:v>80</c:v>
                </c:pt>
                <c:pt idx="8">
                  <c:v>90</c:v>
                </c:pt>
                <c:pt idx="9">
                  <c:v>100</c:v>
                </c:pt>
                <c:pt idx="10">
                  <c:v>110</c:v>
                </c:pt>
                <c:pt idx="11">
                  <c:v>120</c:v>
                </c:pt>
                <c:pt idx="12">
                  <c:v>130</c:v>
                </c:pt>
                <c:pt idx="13">
                  <c:v>140</c:v>
                </c:pt>
                <c:pt idx="14">
                  <c:v>150</c:v>
                </c:pt>
              </c:numCache>
            </c:numRef>
          </c:xVal>
          <c:yVal>
            <c:numRef>
              <c:f>'Graf hlasov'!$R$3:$R$17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yVal>
          <c:smooth val="0"/>
        </c:ser>
        <c:ser>
          <c:idx val="0"/>
          <c:order val="2"/>
          <c:tx>
            <c:strRef>
              <c:f>'Graf hlasov'!$L$2</c:f>
              <c:strCache>
                <c:ptCount val="1"/>
                <c:pt idx="0">
                  <c:v>Ostatní strany (průmer)</c:v>
                </c:pt>
              </c:strCache>
            </c:strRef>
          </c:tx>
          <c:spPr>
            <a:ln w="34925">
              <a:solidFill>
                <a:srgbClr val="0F6FC6"/>
              </a:solidFill>
            </a:ln>
          </c:spPr>
          <c:marker>
            <c:symbol val="none"/>
          </c:marker>
          <c:xVal>
            <c:numRef>
              <c:f>'Graf hlasov'!$K$3:$K$152</c:f>
              <c:numCache>
                <c:formatCode>General</c:formatCode>
                <c:ptCount val="15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100</c:v>
                </c:pt>
                <c:pt idx="100">
                  <c:v>101</c:v>
                </c:pt>
                <c:pt idx="101">
                  <c:v>102</c:v>
                </c:pt>
                <c:pt idx="102">
                  <c:v>103</c:v>
                </c:pt>
                <c:pt idx="103">
                  <c:v>104</c:v>
                </c:pt>
                <c:pt idx="104">
                  <c:v>105</c:v>
                </c:pt>
                <c:pt idx="105">
                  <c:v>106</c:v>
                </c:pt>
                <c:pt idx="106">
                  <c:v>107</c:v>
                </c:pt>
                <c:pt idx="107">
                  <c:v>108</c:v>
                </c:pt>
                <c:pt idx="108">
                  <c:v>109</c:v>
                </c:pt>
                <c:pt idx="109">
                  <c:v>110</c:v>
                </c:pt>
                <c:pt idx="110">
                  <c:v>111</c:v>
                </c:pt>
                <c:pt idx="111">
                  <c:v>112</c:v>
                </c:pt>
                <c:pt idx="112">
                  <c:v>113</c:v>
                </c:pt>
                <c:pt idx="113">
                  <c:v>114</c:v>
                </c:pt>
                <c:pt idx="114">
                  <c:v>115</c:v>
                </c:pt>
                <c:pt idx="115">
                  <c:v>116</c:v>
                </c:pt>
                <c:pt idx="116">
                  <c:v>117</c:v>
                </c:pt>
                <c:pt idx="117">
                  <c:v>118</c:v>
                </c:pt>
                <c:pt idx="118">
                  <c:v>119</c:v>
                </c:pt>
                <c:pt idx="119">
                  <c:v>120</c:v>
                </c:pt>
                <c:pt idx="120">
                  <c:v>121</c:v>
                </c:pt>
                <c:pt idx="121">
                  <c:v>122</c:v>
                </c:pt>
                <c:pt idx="122">
                  <c:v>123</c:v>
                </c:pt>
                <c:pt idx="123">
                  <c:v>124</c:v>
                </c:pt>
                <c:pt idx="124">
                  <c:v>125</c:v>
                </c:pt>
                <c:pt idx="125">
                  <c:v>126</c:v>
                </c:pt>
                <c:pt idx="126">
                  <c:v>127</c:v>
                </c:pt>
                <c:pt idx="127">
                  <c:v>128</c:v>
                </c:pt>
                <c:pt idx="128">
                  <c:v>129</c:v>
                </c:pt>
                <c:pt idx="129">
                  <c:v>130</c:v>
                </c:pt>
                <c:pt idx="130">
                  <c:v>131</c:v>
                </c:pt>
                <c:pt idx="131">
                  <c:v>132</c:v>
                </c:pt>
                <c:pt idx="132">
                  <c:v>133</c:v>
                </c:pt>
                <c:pt idx="133">
                  <c:v>134</c:v>
                </c:pt>
                <c:pt idx="134">
                  <c:v>135</c:v>
                </c:pt>
                <c:pt idx="135">
                  <c:v>136</c:v>
                </c:pt>
                <c:pt idx="136">
                  <c:v>137</c:v>
                </c:pt>
                <c:pt idx="137">
                  <c:v>138</c:v>
                </c:pt>
                <c:pt idx="138">
                  <c:v>139</c:v>
                </c:pt>
                <c:pt idx="139">
                  <c:v>140</c:v>
                </c:pt>
                <c:pt idx="140">
                  <c:v>141</c:v>
                </c:pt>
                <c:pt idx="141">
                  <c:v>142</c:v>
                </c:pt>
                <c:pt idx="142">
                  <c:v>143</c:v>
                </c:pt>
                <c:pt idx="143">
                  <c:v>144</c:v>
                </c:pt>
                <c:pt idx="144">
                  <c:v>145</c:v>
                </c:pt>
                <c:pt idx="145">
                  <c:v>146</c:v>
                </c:pt>
                <c:pt idx="146">
                  <c:v>147</c:v>
                </c:pt>
                <c:pt idx="147">
                  <c:v>148</c:v>
                </c:pt>
                <c:pt idx="148">
                  <c:v>149</c:v>
                </c:pt>
                <c:pt idx="149">
                  <c:v>150</c:v>
                </c:pt>
              </c:numCache>
            </c:numRef>
          </c:xVal>
          <c:yVal>
            <c:numRef>
              <c:f>'Graf hlasov'!$L$3:$L$152</c:f>
              <c:numCache>
                <c:formatCode>General</c:formatCode>
                <c:ptCount val="150"/>
                <c:pt idx="0">
                  <c:v>84118</c:v>
                </c:pt>
                <c:pt idx="1">
                  <c:v>53767</c:v>
                </c:pt>
                <c:pt idx="2">
                  <c:v>53853</c:v>
                </c:pt>
                <c:pt idx="3">
                  <c:v>18668</c:v>
                </c:pt>
                <c:pt idx="4">
                  <c:v>14493</c:v>
                </c:pt>
                <c:pt idx="5">
                  <c:v>10131</c:v>
                </c:pt>
                <c:pt idx="6">
                  <c:v>10178</c:v>
                </c:pt>
                <c:pt idx="7">
                  <c:v>12942</c:v>
                </c:pt>
                <c:pt idx="8">
                  <c:v>12127</c:v>
                </c:pt>
                <c:pt idx="9">
                  <c:v>14921</c:v>
                </c:pt>
                <c:pt idx="10">
                  <c:v>11909</c:v>
                </c:pt>
                <c:pt idx="11">
                  <c:v>9354</c:v>
                </c:pt>
                <c:pt idx="12">
                  <c:v>4067</c:v>
                </c:pt>
                <c:pt idx="13">
                  <c:v>5814</c:v>
                </c:pt>
                <c:pt idx="14">
                  <c:v>4432</c:v>
                </c:pt>
                <c:pt idx="15">
                  <c:v>3417</c:v>
                </c:pt>
                <c:pt idx="16">
                  <c:v>3134</c:v>
                </c:pt>
                <c:pt idx="17">
                  <c:v>5796</c:v>
                </c:pt>
                <c:pt idx="18">
                  <c:v>2448</c:v>
                </c:pt>
                <c:pt idx="19">
                  <c:v>4436</c:v>
                </c:pt>
                <c:pt idx="20">
                  <c:v>3472</c:v>
                </c:pt>
                <c:pt idx="21">
                  <c:v>3428</c:v>
                </c:pt>
                <c:pt idx="22">
                  <c:v>2317</c:v>
                </c:pt>
                <c:pt idx="23">
                  <c:v>2430</c:v>
                </c:pt>
                <c:pt idx="24">
                  <c:v>2004</c:v>
                </c:pt>
                <c:pt idx="25">
                  <c:v>1770</c:v>
                </c:pt>
                <c:pt idx="26">
                  <c:v>1603</c:v>
                </c:pt>
                <c:pt idx="27">
                  <c:v>1352</c:v>
                </c:pt>
                <c:pt idx="28">
                  <c:v>1234</c:v>
                </c:pt>
                <c:pt idx="29">
                  <c:v>1535</c:v>
                </c:pt>
                <c:pt idx="30">
                  <c:v>1523</c:v>
                </c:pt>
                <c:pt idx="31">
                  <c:v>1160</c:v>
                </c:pt>
                <c:pt idx="32">
                  <c:v>2787</c:v>
                </c:pt>
                <c:pt idx="33">
                  <c:v>3053</c:v>
                </c:pt>
                <c:pt idx="34">
                  <c:v>1048</c:v>
                </c:pt>
                <c:pt idx="35">
                  <c:v>1572</c:v>
                </c:pt>
                <c:pt idx="36">
                  <c:v>1879</c:v>
                </c:pt>
                <c:pt idx="37">
                  <c:v>1083</c:v>
                </c:pt>
                <c:pt idx="38">
                  <c:v>1018</c:v>
                </c:pt>
                <c:pt idx="39">
                  <c:v>1472</c:v>
                </c:pt>
                <c:pt idx="40">
                  <c:v>893</c:v>
                </c:pt>
                <c:pt idx="41">
                  <c:v>1010</c:v>
                </c:pt>
                <c:pt idx="42">
                  <c:v>1530</c:v>
                </c:pt>
                <c:pt idx="43">
                  <c:v>1563</c:v>
                </c:pt>
                <c:pt idx="44">
                  <c:v>1380</c:v>
                </c:pt>
                <c:pt idx="45">
                  <c:v>1667</c:v>
                </c:pt>
                <c:pt idx="46">
                  <c:v>920</c:v>
                </c:pt>
                <c:pt idx="47">
                  <c:v>1250</c:v>
                </c:pt>
                <c:pt idx="48">
                  <c:v>1078</c:v>
                </c:pt>
                <c:pt idx="49">
                  <c:v>1095</c:v>
                </c:pt>
                <c:pt idx="50">
                  <c:v>933</c:v>
                </c:pt>
                <c:pt idx="51">
                  <c:v>1081</c:v>
                </c:pt>
                <c:pt idx="52">
                  <c:v>1521</c:v>
                </c:pt>
                <c:pt idx="53">
                  <c:v>949</c:v>
                </c:pt>
                <c:pt idx="54">
                  <c:v>1606</c:v>
                </c:pt>
                <c:pt idx="55">
                  <c:v>1191</c:v>
                </c:pt>
                <c:pt idx="56">
                  <c:v>1213</c:v>
                </c:pt>
                <c:pt idx="57">
                  <c:v>883</c:v>
                </c:pt>
                <c:pt idx="58">
                  <c:v>1135</c:v>
                </c:pt>
                <c:pt idx="59">
                  <c:v>852</c:v>
                </c:pt>
                <c:pt idx="60">
                  <c:v>1350</c:v>
                </c:pt>
                <c:pt idx="61">
                  <c:v>995</c:v>
                </c:pt>
                <c:pt idx="62">
                  <c:v>827</c:v>
                </c:pt>
                <c:pt idx="63">
                  <c:v>3068</c:v>
                </c:pt>
                <c:pt idx="64">
                  <c:v>831</c:v>
                </c:pt>
                <c:pt idx="65">
                  <c:v>708</c:v>
                </c:pt>
                <c:pt idx="66">
                  <c:v>1063</c:v>
                </c:pt>
                <c:pt idx="67">
                  <c:v>1013</c:v>
                </c:pt>
                <c:pt idx="68">
                  <c:v>1639</c:v>
                </c:pt>
                <c:pt idx="69">
                  <c:v>571</c:v>
                </c:pt>
                <c:pt idx="70">
                  <c:v>510</c:v>
                </c:pt>
                <c:pt idx="71">
                  <c:v>387</c:v>
                </c:pt>
                <c:pt idx="72">
                  <c:v>510</c:v>
                </c:pt>
                <c:pt idx="73">
                  <c:v>550</c:v>
                </c:pt>
                <c:pt idx="74">
                  <c:v>700</c:v>
                </c:pt>
                <c:pt idx="75">
                  <c:v>506</c:v>
                </c:pt>
                <c:pt idx="76">
                  <c:v>1644</c:v>
                </c:pt>
                <c:pt idx="77">
                  <c:v>537</c:v>
                </c:pt>
                <c:pt idx="78">
                  <c:v>684</c:v>
                </c:pt>
                <c:pt idx="79">
                  <c:v>521</c:v>
                </c:pt>
                <c:pt idx="80">
                  <c:v>382</c:v>
                </c:pt>
                <c:pt idx="81">
                  <c:v>369</c:v>
                </c:pt>
                <c:pt idx="82">
                  <c:v>625</c:v>
                </c:pt>
                <c:pt idx="83">
                  <c:v>356</c:v>
                </c:pt>
                <c:pt idx="84">
                  <c:v>628</c:v>
                </c:pt>
                <c:pt idx="85">
                  <c:v>497</c:v>
                </c:pt>
                <c:pt idx="86">
                  <c:v>372</c:v>
                </c:pt>
                <c:pt idx="87">
                  <c:v>501</c:v>
                </c:pt>
                <c:pt idx="88">
                  <c:v>259</c:v>
                </c:pt>
                <c:pt idx="89">
                  <c:v>347</c:v>
                </c:pt>
                <c:pt idx="90">
                  <c:v>571</c:v>
                </c:pt>
                <c:pt idx="91">
                  <c:v>324</c:v>
                </c:pt>
                <c:pt idx="92">
                  <c:v>466</c:v>
                </c:pt>
                <c:pt idx="93">
                  <c:v>1091</c:v>
                </c:pt>
                <c:pt idx="94">
                  <c:v>798</c:v>
                </c:pt>
                <c:pt idx="95">
                  <c:v>375</c:v>
                </c:pt>
                <c:pt idx="96">
                  <c:v>223</c:v>
                </c:pt>
                <c:pt idx="97">
                  <c:v>331</c:v>
                </c:pt>
                <c:pt idx="98">
                  <c:v>676</c:v>
                </c:pt>
                <c:pt idx="99">
                  <c:v>437</c:v>
                </c:pt>
                <c:pt idx="100">
                  <c:v>447</c:v>
                </c:pt>
                <c:pt idx="101">
                  <c:v>383</c:v>
                </c:pt>
                <c:pt idx="102">
                  <c:v>497</c:v>
                </c:pt>
                <c:pt idx="103">
                  <c:v>646</c:v>
                </c:pt>
                <c:pt idx="104">
                  <c:v>478</c:v>
                </c:pt>
                <c:pt idx="105">
                  <c:v>405</c:v>
                </c:pt>
                <c:pt idx="106">
                  <c:v>533</c:v>
                </c:pt>
                <c:pt idx="107">
                  <c:v>653</c:v>
                </c:pt>
                <c:pt idx="108">
                  <c:v>643</c:v>
                </c:pt>
                <c:pt idx="109">
                  <c:v>810</c:v>
                </c:pt>
                <c:pt idx="110">
                  <c:v>662</c:v>
                </c:pt>
                <c:pt idx="111">
                  <c:v>635</c:v>
                </c:pt>
                <c:pt idx="112">
                  <c:v>375</c:v>
                </c:pt>
                <c:pt idx="113">
                  <c:v>331</c:v>
                </c:pt>
                <c:pt idx="114">
                  <c:v>613</c:v>
                </c:pt>
                <c:pt idx="115">
                  <c:v>565</c:v>
                </c:pt>
                <c:pt idx="116">
                  <c:v>389</c:v>
                </c:pt>
                <c:pt idx="117">
                  <c:v>706</c:v>
                </c:pt>
                <c:pt idx="118">
                  <c:v>452</c:v>
                </c:pt>
                <c:pt idx="119">
                  <c:v>403</c:v>
                </c:pt>
                <c:pt idx="120">
                  <c:v>433</c:v>
                </c:pt>
                <c:pt idx="121">
                  <c:v>428</c:v>
                </c:pt>
                <c:pt idx="122">
                  <c:v>290</c:v>
                </c:pt>
                <c:pt idx="123">
                  <c:v>738</c:v>
                </c:pt>
                <c:pt idx="124">
                  <c:v>578</c:v>
                </c:pt>
                <c:pt idx="125">
                  <c:v>549</c:v>
                </c:pt>
                <c:pt idx="126">
                  <c:v>430</c:v>
                </c:pt>
                <c:pt idx="127">
                  <c:v>295</c:v>
                </c:pt>
                <c:pt idx="128">
                  <c:v>451</c:v>
                </c:pt>
                <c:pt idx="129">
                  <c:v>278</c:v>
                </c:pt>
                <c:pt idx="130">
                  <c:v>438</c:v>
                </c:pt>
                <c:pt idx="131">
                  <c:v>208</c:v>
                </c:pt>
                <c:pt idx="132">
                  <c:v>356</c:v>
                </c:pt>
                <c:pt idx="133">
                  <c:v>519</c:v>
                </c:pt>
                <c:pt idx="134">
                  <c:v>343</c:v>
                </c:pt>
                <c:pt idx="135">
                  <c:v>445</c:v>
                </c:pt>
                <c:pt idx="136">
                  <c:v>300</c:v>
                </c:pt>
                <c:pt idx="137">
                  <c:v>268</c:v>
                </c:pt>
                <c:pt idx="138">
                  <c:v>301</c:v>
                </c:pt>
                <c:pt idx="139">
                  <c:v>394</c:v>
                </c:pt>
                <c:pt idx="140">
                  <c:v>481</c:v>
                </c:pt>
                <c:pt idx="141">
                  <c:v>398</c:v>
                </c:pt>
                <c:pt idx="142">
                  <c:v>498</c:v>
                </c:pt>
                <c:pt idx="143">
                  <c:v>458</c:v>
                </c:pt>
                <c:pt idx="144">
                  <c:v>373</c:v>
                </c:pt>
                <c:pt idx="145">
                  <c:v>559</c:v>
                </c:pt>
                <c:pt idx="146">
                  <c:v>9456</c:v>
                </c:pt>
                <c:pt idx="147">
                  <c:v>9008</c:v>
                </c:pt>
                <c:pt idx="148">
                  <c:v>11342</c:v>
                </c:pt>
                <c:pt idx="149">
                  <c:v>31602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6097792"/>
        <c:axId val="136099328"/>
      </c:scatterChart>
      <c:valAx>
        <c:axId val="136097792"/>
        <c:scaling>
          <c:orientation val="minMax"/>
          <c:max val="150"/>
          <c:min val="1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6099328"/>
        <c:crosses val="autoZero"/>
        <c:crossBetween val="midCat"/>
        <c:majorUnit val="160"/>
      </c:valAx>
      <c:valAx>
        <c:axId val="136099328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136097792"/>
        <c:crossesAt val="0"/>
        <c:crossBetween val="midCat"/>
      </c:valAx>
    </c:plotArea>
    <c:legend>
      <c:legendPos val="t"/>
      <c:legendEntry>
        <c:idx val="1"/>
        <c:delete val="1"/>
      </c:legendEntry>
      <c:layout/>
      <c:overlay val="0"/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'List2 (2)'!$C$2</c:f>
              <c:strCache>
                <c:ptCount val="1"/>
                <c:pt idx="0">
                  <c:v>Good for small parties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3"/>
            <c:spPr>
              <a:solidFill>
                <a:srgbClr val="C00000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'List2 (2)'!$B$3:$B$9</c:f>
              <c:numCache>
                <c:formatCode>0%</c:formatCode>
                <c:ptCount val="7"/>
                <c:pt idx="0">
                  <c:v>0.1</c:v>
                </c:pt>
                <c:pt idx="1">
                  <c:v>0.2</c:v>
                </c:pt>
                <c:pt idx="2">
                  <c:v>0.06</c:v>
                </c:pt>
                <c:pt idx="3">
                  <c:v>0.37</c:v>
                </c:pt>
                <c:pt idx="4">
                  <c:v>0.24</c:v>
                </c:pt>
                <c:pt idx="5">
                  <c:v>0.11</c:v>
                </c:pt>
                <c:pt idx="6">
                  <c:v>0.14000000000000001</c:v>
                </c:pt>
              </c:numCache>
            </c:numRef>
          </c:xVal>
          <c:yVal>
            <c:numRef>
              <c:f>'List2 (2)'!$C$3:$C$9</c:f>
              <c:numCache>
                <c:formatCode>General</c:formatCode>
                <c:ptCount val="7"/>
                <c:pt idx="0">
                  <c:v>1.32</c:v>
                </c:pt>
                <c:pt idx="1">
                  <c:v>1.24</c:v>
                </c:pt>
                <c:pt idx="2">
                  <c:v>1.38</c:v>
                </c:pt>
                <c:pt idx="3">
                  <c:v>1.17</c:v>
                </c:pt>
                <c:pt idx="4">
                  <c:v>1.2</c:v>
                </c:pt>
                <c:pt idx="5">
                  <c:v>1.26</c:v>
                </c:pt>
                <c:pt idx="6">
                  <c:v>1.24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6321792"/>
        <c:axId val="124002304"/>
      </c:scatterChart>
      <c:valAx>
        <c:axId val="106321792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+mn-lt"/>
              </a:defRPr>
            </a:pPr>
            <a:endParaRPr lang="en-US"/>
          </a:p>
        </c:txPr>
        <c:crossAx val="124002304"/>
        <c:crosses val="autoZero"/>
        <c:crossBetween val="midCat"/>
      </c:valAx>
      <c:valAx>
        <c:axId val="124002304"/>
        <c:scaling>
          <c:orientation val="minMax"/>
          <c:max val="1.8"/>
          <c:min val="0.8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6321792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'1998'!$E$2</c:f>
              <c:strCache>
                <c:ptCount val="1"/>
                <c:pt idx="0">
                  <c:v>1998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10"/>
            <c:spPr>
              <a:ln>
                <a:solidFill>
                  <a:sysClr val="windowText" lastClr="000000"/>
                </a:solidFill>
              </a:ln>
            </c:spPr>
          </c:marker>
          <c:xVal>
            <c:numRef>
              <c:f>'1998'!$D$3:$D$8</c:f>
              <c:numCache>
                <c:formatCode>0.00%</c:formatCode>
                <c:ptCount val="6"/>
                <c:pt idx="0" formatCode="0%">
                  <c:v>0.27</c:v>
                </c:pt>
                <c:pt idx="1">
                  <c:v>0.26329999999999998</c:v>
                </c:pt>
                <c:pt idx="2">
                  <c:v>0.14660000000000001</c:v>
                </c:pt>
                <c:pt idx="3">
                  <c:v>9.1200000000000003E-2</c:v>
                </c:pt>
                <c:pt idx="4">
                  <c:v>9.0700000000000058E-2</c:v>
                </c:pt>
                <c:pt idx="5">
                  <c:v>8.0100000000000046E-2</c:v>
                </c:pt>
              </c:numCache>
            </c:numRef>
          </c:xVal>
          <c:yVal>
            <c:numRef>
              <c:f>'1998'!$E$3:$E$8</c:f>
              <c:numCache>
                <c:formatCode>General</c:formatCode>
                <c:ptCount val="6"/>
                <c:pt idx="0">
                  <c:v>1.06</c:v>
                </c:pt>
                <c:pt idx="1">
                  <c:v>1.06</c:v>
                </c:pt>
                <c:pt idx="2">
                  <c:v>1.05</c:v>
                </c:pt>
                <c:pt idx="3">
                  <c:v>1.1000000000000001</c:v>
                </c:pt>
                <c:pt idx="4">
                  <c:v>1.03</c:v>
                </c:pt>
                <c:pt idx="5">
                  <c:v>1.08</c:v>
                </c:pt>
              </c:numCache>
            </c:numRef>
          </c:yVal>
          <c:smooth val="0"/>
        </c:ser>
        <c:ser>
          <c:idx val="5"/>
          <c:order val="1"/>
          <c:tx>
            <c:strRef>
              <c:f>'1998'!$X$2</c:f>
              <c:strCache>
                <c:ptCount val="1"/>
              </c:strCache>
            </c:strRef>
          </c:tx>
          <c:spPr>
            <a:ln w="25400"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'1998'!$W$3:$W$4</c:f>
              <c:numCache>
                <c:formatCode>General</c:formatCode>
                <c:ptCount val="2"/>
              </c:numCache>
            </c:numRef>
          </c:xVal>
          <c:yVal>
            <c:numRef>
              <c:f>'1998'!$X$3:$X$4</c:f>
              <c:numCache>
                <c:formatCode>General</c:formatCode>
                <c:ptCount val="2"/>
              </c:numCache>
            </c:numRef>
          </c:yVal>
          <c:smooth val="0"/>
        </c:ser>
        <c:ser>
          <c:idx val="6"/>
          <c:order val="2"/>
          <c:tx>
            <c:strRef>
              <c:f>'1998'!$AA$2</c:f>
              <c:strCache>
                <c:ptCount val="1"/>
              </c:strCache>
            </c:strRef>
          </c:tx>
          <c:spPr>
            <a:ln w="25400"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'1998'!$Z$3:$Z$4</c:f>
              <c:numCache>
                <c:formatCode>General</c:formatCode>
                <c:ptCount val="2"/>
              </c:numCache>
            </c:numRef>
          </c:xVal>
          <c:yVal>
            <c:numRef>
              <c:f>'1998'!$AA$3:$AA$4</c:f>
              <c:numCache>
                <c:formatCode>General</c:formatCode>
                <c:ptCount val="2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742464"/>
        <c:axId val="101744000"/>
      </c:scatterChart>
      <c:valAx>
        <c:axId val="101742464"/>
        <c:scaling>
          <c:orientation val="minMax"/>
          <c:max val="0.5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1744000"/>
        <c:crosses val="autoZero"/>
        <c:crossBetween val="midCat"/>
      </c:valAx>
      <c:valAx>
        <c:axId val="101744000"/>
        <c:scaling>
          <c:orientation val="minMax"/>
          <c:max val="1.5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1742464"/>
        <c:crosses val="autoZero"/>
        <c:crossBetween val="midCat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'2002'!$E$2</c:f>
              <c:strCache>
                <c:ptCount val="1"/>
                <c:pt idx="0">
                  <c:v>1998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xVal>
            <c:numRef>
              <c:f>'2002'!$D$3:$D$8</c:f>
              <c:numCache>
                <c:formatCode>0.00%</c:formatCode>
                <c:ptCount val="6"/>
                <c:pt idx="0" formatCode="0%">
                  <c:v>0.27</c:v>
                </c:pt>
                <c:pt idx="1">
                  <c:v>0.26329999999999998</c:v>
                </c:pt>
                <c:pt idx="2">
                  <c:v>0.14660000000000001</c:v>
                </c:pt>
                <c:pt idx="3">
                  <c:v>9.1200000000000003E-2</c:v>
                </c:pt>
                <c:pt idx="4">
                  <c:v>9.0700000000000044E-2</c:v>
                </c:pt>
                <c:pt idx="5">
                  <c:v>8.0100000000000005E-2</c:v>
                </c:pt>
              </c:numCache>
            </c:numRef>
          </c:xVal>
          <c:yVal>
            <c:numRef>
              <c:f>'2002'!$E$3:$E$8</c:f>
              <c:numCache>
                <c:formatCode>General</c:formatCode>
                <c:ptCount val="6"/>
                <c:pt idx="0">
                  <c:v>1.06</c:v>
                </c:pt>
                <c:pt idx="1">
                  <c:v>1.06</c:v>
                </c:pt>
                <c:pt idx="2">
                  <c:v>1.05</c:v>
                </c:pt>
                <c:pt idx="3">
                  <c:v>1.1000000000000001</c:v>
                </c:pt>
                <c:pt idx="4">
                  <c:v>1.03</c:v>
                </c:pt>
                <c:pt idx="5">
                  <c:v>1.08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'2002'!$I$2</c:f>
              <c:strCache>
                <c:ptCount val="1"/>
                <c:pt idx="0">
                  <c:v>2002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10"/>
            <c:spPr>
              <a:solidFill>
                <a:srgbClr val="CC330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'2002'!$H$3:$H$9</c:f>
              <c:numCache>
                <c:formatCode>0.00%</c:formatCode>
                <c:ptCount val="7"/>
                <c:pt idx="0">
                  <c:v>0.19500000000000001</c:v>
                </c:pt>
                <c:pt idx="1">
                  <c:v>0.15090000000000009</c:v>
                </c:pt>
                <c:pt idx="2">
                  <c:v>0.1346</c:v>
                </c:pt>
                <c:pt idx="3">
                  <c:v>0.1116</c:v>
                </c:pt>
                <c:pt idx="4">
                  <c:v>8.2500000000000004E-2</c:v>
                </c:pt>
                <c:pt idx="5">
                  <c:v>8.0100000000000005E-2</c:v>
                </c:pt>
                <c:pt idx="6">
                  <c:v>6.3200000000000006E-2</c:v>
                </c:pt>
              </c:numCache>
            </c:numRef>
          </c:xVal>
          <c:yVal>
            <c:numRef>
              <c:f>'2002'!$I$3:$I$9</c:f>
              <c:numCache>
                <c:formatCode>General</c:formatCode>
                <c:ptCount val="7"/>
                <c:pt idx="0">
                  <c:v>1.23</c:v>
                </c:pt>
                <c:pt idx="1">
                  <c:v>1.24</c:v>
                </c:pt>
                <c:pt idx="2">
                  <c:v>1.24</c:v>
                </c:pt>
                <c:pt idx="3">
                  <c:v>1.1900000000000006</c:v>
                </c:pt>
                <c:pt idx="4">
                  <c:v>1.21</c:v>
                </c:pt>
                <c:pt idx="5">
                  <c:v>1.25</c:v>
                </c:pt>
                <c:pt idx="6">
                  <c:v>1.1599999999999993</c:v>
                </c:pt>
              </c:numCache>
            </c:numRef>
          </c:yVal>
          <c:smooth val="0"/>
        </c:ser>
        <c:ser>
          <c:idx val="5"/>
          <c:order val="2"/>
          <c:tx>
            <c:strRef>
              <c:f>'2002'!$X$2</c:f>
              <c:strCache>
                <c:ptCount val="1"/>
              </c:strCache>
            </c:strRef>
          </c:tx>
          <c:spPr>
            <a:ln w="25400"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'2002'!$W$3:$W$4</c:f>
              <c:numCache>
                <c:formatCode>General</c:formatCode>
                <c:ptCount val="2"/>
              </c:numCache>
            </c:numRef>
          </c:xVal>
          <c:yVal>
            <c:numRef>
              <c:f>'2002'!$X$3:$X$4</c:f>
              <c:numCache>
                <c:formatCode>General</c:formatCode>
                <c:ptCount val="2"/>
              </c:numCache>
            </c:numRef>
          </c:yVal>
          <c:smooth val="0"/>
        </c:ser>
        <c:ser>
          <c:idx val="6"/>
          <c:order val="3"/>
          <c:tx>
            <c:strRef>
              <c:f>'2002'!$AA$2</c:f>
              <c:strCache>
                <c:ptCount val="1"/>
              </c:strCache>
            </c:strRef>
          </c:tx>
          <c:spPr>
            <a:ln w="25400"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'2002'!$Z$3:$Z$4</c:f>
              <c:numCache>
                <c:formatCode>General</c:formatCode>
                <c:ptCount val="2"/>
              </c:numCache>
            </c:numRef>
          </c:xVal>
          <c:yVal>
            <c:numRef>
              <c:f>'2002'!$AA$3:$AA$4</c:f>
              <c:numCache>
                <c:formatCode>General</c:formatCode>
                <c:ptCount val="2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042624"/>
        <c:axId val="102052608"/>
      </c:scatterChart>
      <c:valAx>
        <c:axId val="102042624"/>
        <c:scaling>
          <c:orientation val="minMax"/>
          <c:max val="0.5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2052608"/>
        <c:crosses val="autoZero"/>
        <c:crossBetween val="midCat"/>
      </c:valAx>
      <c:valAx>
        <c:axId val="102052608"/>
        <c:scaling>
          <c:orientation val="minMax"/>
          <c:max val="1.5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2042624"/>
        <c:crosses val="autoZero"/>
        <c:crossBetween val="midCat"/>
      </c:valAx>
    </c:plotArea>
    <c:legend>
      <c:legendPos val="r"/>
      <c:legendEntry>
        <c:idx val="0"/>
        <c:delete val="1"/>
      </c:legendEntry>
      <c:legendEntry>
        <c:idx val="2"/>
        <c:delete val="1"/>
      </c:legendEntry>
      <c:legendEntry>
        <c:idx val="3"/>
        <c:delete val="1"/>
      </c:legendEntry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'2006'!$E$2</c:f>
              <c:strCache>
                <c:ptCount val="1"/>
                <c:pt idx="0">
                  <c:v>1998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xVal>
            <c:numRef>
              <c:f>'2006'!$D$3:$D$8</c:f>
              <c:numCache>
                <c:formatCode>0.00%</c:formatCode>
                <c:ptCount val="6"/>
                <c:pt idx="0" formatCode="0%">
                  <c:v>0.27</c:v>
                </c:pt>
                <c:pt idx="1">
                  <c:v>0.26329999999999998</c:v>
                </c:pt>
                <c:pt idx="2">
                  <c:v>0.14660000000000001</c:v>
                </c:pt>
                <c:pt idx="3">
                  <c:v>9.1200000000000003E-2</c:v>
                </c:pt>
                <c:pt idx="4">
                  <c:v>9.0700000000000044E-2</c:v>
                </c:pt>
                <c:pt idx="5">
                  <c:v>8.0100000000000005E-2</c:v>
                </c:pt>
              </c:numCache>
            </c:numRef>
          </c:xVal>
          <c:yVal>
            <c:numRef>
              <c:f>'2006'!$E$3:$E$8</c:f>
              <c:numCache>
                <c:formatCode>General</c:formatCode>
                <c:ptCount val="6"/>
                <c:pt idx="0">
                  <c:v>1.06</c:v>
                </c:pt>
                <c:pt idx="1">
                  <c:v>1.06</c:v>
                </c:pt>
                <c:pt idx="2">
                  <c:v>1.05</c:v>
                </c:pt>
                <c:pt idx="3">
                  <c:v>1.1000000000000001</c:v>
                </c:pt>
                <c:pt idx="4">
                  <c:v>1.03</c:v>
                </c:pt>
                <c:pt idx="5">
                  <c:v>1.08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'2006'!$M$2</c:f>
              <c:strCache>
                <c:ptCount val="1"/>
                <c:pt idx="0">
                  <c:v>2006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3"/>
            <c:spPr>
              <a:solidFill>
                <a:srgbClr val="00B050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'2006'!$L$3:$L$8</c:f>
              <c:numCache>
                <c:formatCode>0.00%</c:formatCode>
                <c:ptCount val="6"/>
                <c:pt idx="0">
                  <c:v>0.29140000000000021</c:v>
                </c:pt>
                <c:pt idx="1">
                  <c:v>0.18350000000000008</c:v>
                </c:pt>
                <c:pt idx="2">
                  <c:v>0.1173</c:v>
                </c:pt>
                <c:pt idx="3">
                  <c:v>0.1168</c:v>
                </c:pt>
                <c:pt idx="4">
                  <c:v>8.7900000000000006E-2</c:v>
                </c:pt>
                <c:pt idx="5">
                  <c:v>8.3100000000000063E-2</c:v>
                </c:pt>
              </c:numCache>
            </c:numRef>
          </c:xVal>
          <c:yVal>
            <c:numRef>
              <c:f>'2006'!$M$3:$M$8</c:f>
              <c:numCache>
                <c:formatCode>General</c:formatCode>
                <c:ptCount val="6"/>
                <c:pt idx="0">
                  <c:v>1.1399999999999992</c:v>
                </c:pt>
                <c:pt idx="1">
                  <c:v>1.1299999999999992</c:v>
                </c:pt>
                <c:pt idx="2">
                  <c:v>1.1399999999999992</c:v>
                </c:pt>
                <c:pt idx="3">
                  <c:v>1.1399999999999992</c:v>
                </c:pt>
                <c:pt idx="4">
                  <c:v>1.1399999999999992</c:v>
                </c:pt>
                <c:pt idx="5">
                  <c:v>1.1200000000000001</c:v>
                </c:pt>
              </c:numCache>
            </c:numRef>
          </c:yVal>
          <c:smooth val="0"/>
        </c:ser>
        <c:ser>
          <c:idx val="5"/>
          <c:order val="2"/>
          <c:tx>
            <c:strRef>
              <c:f>'2006'!$X$2</c:f>
              <c:strCache>
                <c:ptCount val="1"/>
              </c:strCache>
            </c:strRef>
          </c:tx>
          <c:spPr>
            <a:ln w="25400"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'2006'!$W$3:$W$4</c:f>
              <c:numCache>
                <c:formatCode>General</c:formatCode>
                <c:ptCount val="2"/>
              </c:numCache>
            </c:numRef>
          </c:xVal>
          <c:yVal>
            <c:numRef>
              <c:f>'2006'!$X$3:$X$4</c:f>
              <c:numCache>
                <c:formatCode>General</c:formatCode>
                <c:ptCount val="2"/>
              </c:numCache>
            </c:numRef>
          </c:yVal>
          <c:smooth val="0"/>
        </c:ser>
        <c:ser>
          <c:idx val="6"/>
          <c:order val="3"/>
          <c:tx>
            <c:strRef>
              <c:f>'2006'!$AA$2</c:f>
              <c:strCache>
                <c:ptCount val="1"/>
              </c:strCache>
            </c:strRef>
          </c:tx>
          <c:spPr>
            <a:ln w="25400"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'2006'!$Z$3:$Z$4</c:f>
              <c:numCache>
                <c:formatCode>General</c:formatCode>
                <c:ptCount val="2"/>
              </c:numCache>
            </c:numRef>
          </c:xVal>
          <c:yVal>
            <c:numRef>
              <c:f>'2006'!$AA$3:$AA$4</c:f>
              <c:numCache>
                <c:formatCode>General</c:formatCode>
                <c:ptCount val="2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2089472"/>
        <c:axId val="102091008"/>
      </c:scatterChart>
      <c:valAx>
        <c:axId val="102089472"/>
        <c:scaling>
          <c:orientation val="minMax"/>
          <c:max val="0.5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2091008"/>
        <c:crosses val="autoZero"/>
        <c:crossBetween val="midCat"/>
      </c:valAx>
      <c:valAx>
        <c:axId val="102091008"/>
        <c:scaling>
          <c:orientation val="minMax"/>
          <c:max val="1.5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2089472"/>
        <c:crosses val="autoZero"/>
        <c:crossBetween val="midCat"/>
      </c:valAx>
    </c:plotArea>
    <c:legend>
      <c:legendPos val="r"/>
      <c:legendEntry>
        <c:idx val="0"/>
        <c:delete val="1"/>
      </c:legendEntry>
      <c:legendEntry>
        <c:idx val="2"/>
        <c:delete val="1"/>
      </c:legendEntry>
      <c:legendEntry>
        <c:idx val="3"/>
        <c:delete val="1"/>
      </c:legendEntry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'2010'!$E$2</c:f>
              <c:strCache>
                <c:ptCount val="1"/>
                <c:pt idx="0">
                  <c:v>1998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xVal>
            <c:numRef>
              <c:f>'2010'!$D$3:$D$8</c:f>
              <c:numCache>
                <c:formatCode>0.00%</c:formatCode>
                <c:ptCount val="6"/>
                <c:pt idx="0" formatCode="0%">
                  <c:v>0.27</c:v>
                </c:pt>
                <c:pt idx="1">
                  <c:v>0.26329999999999998</c:v>
                </c:pt>
                <c:pt idx="2">
                  <c:v>0.14660000000000001</c:v>
                </c:pt>
                <c:pt idx="3">
                  <c:v>9.1200000000000003E-2</c:v>
                </c:pt>
                <c:pt idx="4">
                  <c:v>9.0700000000000044E-2</c:v>
                </c:pt>
                <c:pt idx="5">
                  <c:v>8.0100000000000005E-2</c:v>
                </c:pt>
              </c:numCache>
            </c:numRef>
          </c:xVal>
          <c:yVal>
            <c:numRef>
              <c:f>'2010'!$E$3:$E$8</c:f>
              <c:numCache>
                <c:formatCode>General</c:formatCode>
                <c:ptCount val="6"/>
                <c:pt idx="0">
                  <c:v>1.06</c:v>
                </c:pt>
                <c:pt idx="1">
                  <c:v>1.06</c:v>
                </c:pt>
                <c:pt idx="2">
                  <c:v>1.05</c:v>
                </c:pt>
                <c:pt idx="3">
                  <c:v>1.1000000000000001</c:v>
                </c:pt>
                <c:pt idx="4">
                  <c:v>1.03</c:v>
                </c:pt>
                <c:pt idx="5">
                  <c:v>1.08</c:v>
                </c:pt>
              </c:numCache>
            </c:numRef>
          </c:yVal>
          <c:smooth val="0"/>
        </c:ser>
        <c:ser>
          <c:idx val="3"/>
          <c:order val="1"/>
          <c:tx>
            <c:strRef>
              <c:f>'2010'!$Q$2</c:f>
              <c:strCache>
                <c:ptCount val="1"/>
                <c:pt idx="0">
                  <c:v>2010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11"/>
            <c:spPr>
              <a:solidFill>
                <a:srgbClr val="FFC000"/>
              </a:solidFill>
              <a:ln w="19050">
                <a:solidFill>
                  <a:schemeClr val="tx1"/>
                </a:solidFill>
              </a:ln>
            </c:spPr>
          </c:marker>
          <c:xVal>
            <c:numRef>
              <c:f>'2010'!$P$3:$P$8</c:f>
              <c:numCache>
                <c:formatCode>0.00%</c:formatCode>
                <c:ptCount val="6"/>
                <c:pt idx="0">
                  <c:v>0.34790000000000021</c:v>
                </c:pt>
                <c:pt idx="1">
                  <c:v>0.15420000000000009</c:v>
                </c:pt>
                <c:pt idx="2">
                  <c:v>0.12139999999999998</c:v>
                </c:pt>
                <c:pt idx="3">
                  <c:v>8.5200000000000026E-2</c:v>
                </c:pt>
                <c:pt idx="4">
                  <c:v>8.1200000000000022E-2</c:v>
                </c:pt>
                <c:pt idx="5">
                  <c:v>5.0700000000000023E-2</c:v>
                </c:pt>
              </c:numCache>
            </c:numRef>
          </c:xVal>
          <c:yVal>
            <c:numRef>
              <c:f>'2010'!$Q$3:$Q$8</c:f>
              <c:numCache>
                <c:formatCode>General</c:formatCode>
                <c:ptCount val="6"/>
                <c:pt idx="0">
                  <c:v>1.1900000000000006</c:v>
                </c:pt>
                <c:pt idx="1">
                  <c:v>1.22</c:v>
                </c:pt>
                <c:pt idx="2">
                  <c:v>1.21</c:v>
                </c:pt>
                <c:pt idx="3">
                  <c:v>1.1800000000000006</c:v>
                </c:pt>
                <c:pt idx="4">
                  <c:v>1.1499999999999992</c:v>
                </c:pt>
                <c:pt idx="5">
                  <c:v>1.1900000000000006</c:v>
                </c:pt>
              </c:numCache>
            </c:numRef>
          </c:yVal>
          <c:smooth val="0"/>
        </c:ser>
        <c:ser>
          <c:idx val="5"/>
          <c:order val="2"/>
          <c:tx>
            <c:strRef>
              <c:f>'2010'!$X$2</c:f>
              <c:strCache>
                <c:ptCount val="1"/>
              </c:strCache>
            </c:strRef>
          </c:tx>
          <c:spPr>
            <a:ln w="25400"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'2010'!$W$3:$W$4</c:f>
              <c:numCache>
                <c:formatCode>General</c:formatCode>
                <c:ptCount val="2"/>
              </c:numCache>
            </c:numRef>
          </c:xVal>
          <c:yVal>
            <c:numRef>
              <c:f>'2010'!$X$3:$X$4</c:f>
              <c:numCache>
                <c:formatCode>General</c:formatCode>
                <c:ptCount val="2"/>
              </c:numCache>
            </c:numRef>
          </c:yVal>
          <c:smooth val="0"/>
        </c:ser>
        <c:ser>
          <c:idx val="6"/>
          <c:order val="3"/>
          <c:tx>
            <c:strRef>
              <c:f>'2010'!$AA$2</c:f>
              <c:strCache>
                <c:ptCount val="1"/>
              </c:strCache>
            </c:strRef>
          </c:tx>
          <c:spPr>
            <a:ln w="25400"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'2010'!$Z$3:$Z$4</c:f>
              <c:numCache>
                <c:formatCode>General</c:formatCode>
                <c:ptCount val="2"/>
              </c:numCache>
            </c:numRef>
          </c:xVal>
          <c:yVal>
            <c:numRef>
              <c:f>'2010'!$AA$3:$AA$4</c:f>
              <c:numCache>
                <c:formatCode>General</c:formatCode>
                <c:ptCount val="2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034240"/>
        <c:axId val="101044224"/>
      </c:scatterChart>
      <c:valAx>
        <c:axId val="101034240"/>
        <c:scaling>
          <c:orientation val="minMax"/>
          <c:max val="0.5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1044224"/>
        <c:crosses val="autoZero"/>
        <c:crossBetween val="midCat"/>
      </c:valAx>
      <c:valAx>
        <c:axId val="101044224"/>
        <c:scaling>
          <c:orientation val="minMax"/>
          <c:max val="1.5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1034240"/>
        <c:crosses val="autoZero"/>
        <c:crossBetween val="midCat"/>
      </c:valAx>
    </c:plotArea>
    <c:legend>
      <c:legendPos val="r"/>
      <c:legendEntry>
        <c:idx val="0"/>
        <c:delete val="1"/>
      </c:legendEntry>
      <c:legendEntry>
        <c:idx val="2"/>
        <c:delete val="1"/>
      </c:legendEntry>
      <c:legendEntry>
        <c:idx val="3"/>
        <c:delete val="1"/>
      </c:legendEntry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'2012'!$E$2</c:f>
              <c:strCache>
                <c:ptCount val="1"/>
                <c:pt idx="0">
                  <c:v>1998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xVal>
            <c:numRef>
              <c:f>'2012'!$D$3:$D$8</c:f>
              <c:numCache>
                <c:formatCode>0.00%</c:formatCode>
                <c:ptCount val="6"/>
                <c:pt idx="0" formatCode="0%">
                  <c:v>0.27</c:v>
                </c:pt>
                <c:pt idx="1">
                  <c:v>0.26329999999999998</c:v>
                </c:pt>
                <c:pt idx="2">
                  <c:v>0.14660000000000001</c:v>
                </c:pt>
                <c:pt idx="3">
                  <c:v>9.1200000000000003E-2</c:v>
                </c:pt>
                <c:pt idx="4">
                  <c:v>9.0700000000000044E-2</c:v>
                </c:pt>
                <c:pt idx="5">
                  <c:v>8.0100000000000005E-2</c:v>
                </c:pt>
              </c:numCache>
            </c:numRef>
          </c:xVal>
          <c:yVal>
            <c:numRef>
              <c:f>'2012'!$E$3:$E$8</c:f>
              <c:numCache>
                <c:formatCode>General</c:formatCode>
                <c:ptCount val="6"/>
                <c:pt idx="0">
                  <c:v>1.06</c:v>
                </c:pt>
                <c:pt idx="1">
                  <c:v>1.06</c:v>
                </c:pt>
                <c:pt idx="2">
                  <c:v>1.05</c:v>
                </c:pt>
                <c:pt idx="3">
                  <c:v>1.1000000000000001</c:v>
                </c:pt>
                <c:pt idx="4">
                  <c:v>1.03</c:v>
                </c:pt>
                <c:pt idx="5">
                  <c:v>1.08</c:v>
                </c:pt>
              </c:numCache>
            </c:numRef>
          </c:yVal>
          <c:smooth val="0"/>
        </c:ser>
        <c:ser>
          <c:idx val="4"/>
          <c:order val="1"/>
          <c:tx>
            <c:strRef>
              <c:f>'2012'!$U$2</c:f>
              <c:strCache>
                <c:ptCount val="1"/>
                <c:pt idx="0">
                  <c:v>2012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1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'2012'!$T$3:$T$8</c:f>
              <c:numCache>
                <c:formatCode>0.00%</c:formatCode>
                <c:ptCount val="6"/>
                <c:pt idx="0">
                  <c:v>0.44410000000000005</c:v>
                </c:pt>
                <c:pt idx="1">
                  <c:v>8.8200000000000028E-2</c:v>
                </c:pt>
                <c:pt idx="2">
                  <c:v>8.5500000000000048E-2</c:v>
                </c:pt>
                <c:pt idx="3">
                  <c:v>6.8900000000000003E-2</c:v>
                </c:pt>
                <c:pt idx="4">
                  <c:v>6.0900000000000003E-2</c:v>
                </c:pt>
                <c:pt idx="5">
                  <c:v>5.8800000000000012E-2</c:v>
                </c:pt>
              </c:numCache>
            </c:numRef>
          </c:xVal>
          <c:yVal>
            <c:numRef>
              <c:f>'2012'!$U$3:$U$8</c:f>
              <c:numCache>
                <c:formatCode>General</c:formatCode>
                <c:ptCount val="6"/>
                <c:pt idx="0">
                  <c:v>1.25</c:v>
                </c:pt>
                <c:pt idx="1">
                  <c:v>1.21</c:v>
                </c:pt>
                <c:pt idx="2">
                  <c:v>1.25</c:v>
                </c:pt>
                <c:pt idx="3">
                  <c:v>1.26</c:v>
                </c:pt>
                <c:pt idx="4">
                  <c:v>1.2</c:v>
                </c:pt>
                <c:pt idx="5">
                  <c:v>1.25</c:v>
                </c:pt>
              </c:numCache>
            </c:numRef>
          </c:yVal>
          <c:smooth val="0"/>
        </c:ser>
        <c:ser>
          <c:idx val="5"/>
          <c:order val="2"/>
          <c:tx>
            <c:strRef>
              <c:f>'2012'!$X$2</c:f>
              <c:strCache>
                <c:ptCount val="1"/>
              </c:strCache>
            </c:strRef>
          </c:tx>
          <c:spPr>
            <a:ln w="25400">
              <a:solidFill>
                <a:schemeClr val="accent1"/>
              </a:solidFill>
            </a:ln>
          </c:spPr>
          <c:marker>
            <c:symbol val="none"/>
          </c:marker>
          <c:xVal>
            <c:numRef>
              <c:f>'2012'!$W$3:$W$4</c:f>
              <c:numCache>
                <c:formatCode>General</c:formatCode>
                <c:ptCount val="2"/>
              </c:numCache>
            </c:numRef>
          </c:xVal>
          <c:yVal>
            <c:numRef>
              <c:f>'2012'!$X$3:$X$4</c:f>
              <c:numCache>
                <c:formatCode>General</c:formatCode>
                <c:ptCount val="2"/>
              </c:numCache>
            </c:numRef>
          </c:yVal>
          <c:smooth val="0"/>
        </c:ser>
        <c:ser>
          <c:idx val="6"/>
          <c:order val="3"/>
          <c:tx>
            <c:strRef>
              <c:f>'2012'!$AA$2</c:f>
              <c:strCache>
                <c:ptCount val="1"/>
              </c:strCache>
            </c:strRef>
          </c:tx>
          <c:spPr>
            <a:ln w="25400"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'2012'!$Z$3:$Z$4</c:f>
              <c:numCache>
                <c:formatCode>General</c:formatCode>
                <c:ptCount val="2"/>
              </c:numCache>
            </c:numRef>
          </c:xVal>
          <c:yVal>
            <c:numRef>
              <c:f>'2012'!$AA$3:$AA$4</c:f>
              <c:numCache>
                <c:formatCode>General</c:formatCode>
                <c:ptCount val="2"/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085184"/>
        <c:axId val="101086720"/>
      </c:scatterChart>
      <c:valAx>
        <c:axId val="101085184"/>
        <c:scaling>
          <c:orientation val="minMax"/>
          <c:max val="0.5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1086720"/>
        <c:crosses val="autoZero"/>
        <c:crossBetween val="midCat"/>
      </c:valAx>
      <c:valAx>
        <c:axId val="101086720"/>
        <c:scaling>
          <c:orientation val="minMax"/>
          <c:max val="1.5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1085184"/>
        <c:crosses val="autoZero"/>
        <c:crossBetween val="midCat"/>
      </c:valAx>
    </c:plotArea>
    <c:legend>
      <c:legendPos val="r"/>
      <c:legendEntry>
        <c:idx val="0"/>
        <c:delete val="1"/>
      </c:legendEntry>
      <c:legendEntry>
        <c:idx val="2"/>
        <c:delete val="1"/>
      </c:legendEntry>
      <c:legendEntry>
        <c:idx val="3"/>
        <c:delete val="1"/>
      </c:legendEntry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'2016'!$E$2</c:f>
              <c:strCache>
                <c:ptCount val="1"/>
                <c:pt idx="0">
                  <c:v>1998</c:v>
                </c:pt>
              </c:strCache>
            </c:strRef>
          </c:tx>
          <c:spPr>
            <a:ln>
              <a:noFill/>
            </a:ln>
          </c:spPr>
          <c:marker>
            <c:symbol val="none"/>
          </c:marker>
          <c:xVal>
            <c:numRef>
              <c:f>'2016'!$D$3:$D$8</c:f>
              <c:numCache>
                <c:formatCode>0.00%</c:formatCode>
                <c:ptCount val="6"/>
                <c:pt idx="0" formatCode="0%">
                  <c:v>0.27</c:v>
                </c:pt>
                <c:pt idx="1">
                  <c:v>0.26329999999999998</c:v>
                </c:pt>
                <c:pt idx="2">
                  <c:v>0.14660000000000001</c:v>
                </c:pt>
                <c:pt idx="3">
                  <c:v>9.1200000000000003E-2</c:v>
                </c:pt>
                <c:pt idx="4">
                  <c:v>9.0700000000000003E-2</c:v>
                </c:pt>
                <c:pt idx="5">
                  <c:v>8.0100000000000005E-2</c:v>
                </c:pt>
              </c:numCache>
            </c:numRef>
          </c:xVal>
          <c:yVal>
            <c:numRef>
              <c:f>'2016'!$E$3:$E$8</c:f>
              <c:numCache>
                <c:formatCode>General</c:formatCode>
                <c:ptCount val="6"/>
                <c:pt idx="0">
                  <c:v>1.06</c:v>
                </c:pt>
                <c:pt idx="1">
                  <c:v>1.06</c:v>
                </c:pt>
                <c:pt idx="2">
                  <c:v>1.05</c:v>
                </c:pt>
                <c:pt idx="3">
                  <c:v>1.1000000000000001</c:v>
                </c:pt>
                <c:pt idx="4">
                  <c:v>1.03</c:v>
                </c:pt>
                <c:pt idx="5">
                  <c:v>1.08</c:v>
                </c:pt>
              </c:numCache>
            </c:numRef>
          </c:yVal>
          <c:smooth val="0"/>
        </c:ser>
        <c:ser>
          <c:idx val="4"/>
          <c:order val="1"/>
          <c:tx>
            <c:strRef>
              <c:f>'2016'!$U$2</c:f>
              <c:strCache>
                <c:ptCount val="1"/>
                <c:pt idx="0">
                  <c:v>2016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rgbClr val="FF9900"/>
              </a:solidFill>
              <a:ln w="15875">
                <a:solidFill>
                  <a:schemeClr val="tx1"/>
                </a:solidFill>
              </a:ln>
            </c:spPr>
          </c:marker>
          <c:xVal>
            <c:numRef>
              <c:f>'2016'!$T$3:$T$10</c:f>
              <c:numCache>
                <c:formatCode>0.00%</c:formatCode>
                <c:ptCount val="8"/>
                <c:pt idx="0">
                  <c:v>0.2828</c:v>
                </c:pt>
                <c:pt idx="1">
                  <c:v>0.121</c:v>
                </c:pt>
                <c:pt idx="2">
                  <c:v>0.11020000000000001</c:v>
                </c:pt>
                <c:pt idx="3">
                  <c:v>8.6400000000000005E-2</c:v>
                </c:pt>
                <c:pt idx="4">
                  <c:v>8.0399999999999999E-2</c:v>
                </c:pt>
                <c:pt idx="5">
                  <c:v>6.6199999999999995E-2</c:v>
                </c:pt>
                <c:pt idx="6">
                  <c:v>6.5000000000000002E-2</c:v>
                </c:pt>
                <c:pt idx="7">
                  <c:v>5.6000000000000001E-2</c:v>
                </c:pt>
              </c:numCache>
            </c:numRef>
          </c:xVal>
          <c:yVal>
            <c:numRef>
              <c:f>'2016'!$U$3:$U$10</c:f>
              <c:numCache>
                <c:formatCode>General</c:formatCode>
                <c:ptCount val="8"/>
                <c:pt idx="0">
                  <c:v>1.1599999999999999</c:v>
                </c:pt>
                <c:pt idx="1">
                  <c:v>1.1599999999999999</c:v>
                </c:pt>
                <c:pt idx="2">
                  <c:v>1.1499999999999999</c:v>
                </c:pt>
                <c:pt idx="3">
                  <c:v>1.1599999999999999</c:v>
                </c:pt>
                <c:pt idx="4">
                  <c:v>1.1599999999999999</c:v>
                </c:pt>
                <c:pt idx="5">
                  <c:v>1.1100000000000001</c:v>
                </c:pt>
                <c:pt idx="6">
                  <c:v>1.1299999999999999</c:v>
                </c:pt>
                <c:pt idx="7">
                  <c:v>1.19</c:v>
                </c:pt>
              </c:numCache>
            </c:numRef>
          </c:yVal>
          <c:smooth val="0"/>
        </c:ser>
        <c:ser>
          <c:idx val="5"/>
          <c:order val="2"/>
          <c:tx>
            <c:strRef>
              <c:f>'2016'!$X$2</c:f>
              <c:strCache>
                <c:ptCount val="1"/>
              </c:strCache>
            </c:strRef>
          </c:tx>
          <c:spPr>
            <a:ln w="25400">
              <a:solidFill>
                <a:schemeClr val="accent1"/>
              </a:solidFill>
            </a:ln>
          </c:spPr>
          <c:marker>
            <c:symbol val="none"/>
          </c:marker>
          <c:xVal>
            <c:strRef>
              <c:f>'2016'!$W$3:$W$4</c:f>
              <c:strCache>
                <c:ptCount val="2"/>
                <c:pt idx="0">
                  <c:v>SMER-SD</c:v>
                </c:pt>
                <c:pt idx="1">
                  <c:v>SaS</c:v>
                </c:pt>
              </c:strCache>
            </c:strRef>
          </c:xVal>
          <c:yVal>
            <c:numRef>
              <c:f>'2016'!$X$3:$X$4</c:f>
              <c:numCache>
                <c:formatCode>General</c:formatCode>
                <c:ptCount val="2"/>
                <c:pt idx="0">
                  <c:v>28.28</c:v>
                </c:pt>
                <c:pt idx="1">
                  <c:v>12.1</c:v>
                </c:pt>
              </c:numCache>
            </c:numRef>
          </c:yVal>
          <c:smooth val="0"/>
        </c:ser>
        <c:ser>
          <c:idx val="6"/>
          <c:order val="3"/>
          <c:tx>
            <c:strRef>
              <c:f>'2016'!$AA$2</c:f>
              <c:strCache>
                <c:ptCount val="1"/>
              </c:strCache>
            </c:strRef>
          </c:tx>
          <c:spPr>
            <a:ln w="25400"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'2016'!$Z$3:$Z$4</c:f>
              <c:numCache>
                <c:formatCode>General</c:formatCode>
                <c:ptCount val="2"/>
                <c:pt idx="0">
                  <c:v>32.67</c:v>
                </c:pt>
                <c:pt idx="1">
                  <c:v>14</c:v>
                </c:pt>
              </c:numCache>
            </c:numRef>
          </c:xVal>
          <c:yVal>
            <c:numRef>
              <c:f>'2016'!$AA$3:$AA$4</c:f>
              <c:numCache>
                <c:formatCode>General</c:formatCode>
                <c:ptCount val="2"/>
                <c:pt idx="0">
                  <c:v>1.1599999999999999</c:v>
                </c:pt>
                <c:pt idx="1">
                  <c:v>1.1599999999999999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132544"/>
        <c:axId val="101146624"/>
      </c:scatterChart>
      <c:valAx>
        <c:axId val="101132544"/>
        <c:scaling>
          <c:orientation val="minMax"/>
          <c:max val="0.5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1146624"/>
        <c:crosses val="autoZero"/>
        <c:crossBetween val="midCat"/>
      </c:valAx>
      <c:valAx>
        <c:axId val="101146624"/>
        <c:scaling>
          <c:orientation val="minMax"/>
          <c:max val="1.5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101132544"/>
        <c:crosses val="autoZero"/>
        <c:crossBetween val="midCat"/>
      </c:valAx>
    </c:plotArea>
    <c:legend>
      <c:legendPos val="r"/>
      <c:legendEntry>
        <c:idx val="0"/>
        <c:delete val="1"/>
      </c:legendEntry>
      <c:legendEntry>
        <c:idx val="2"/>
        <c:delete val="1"/>
      </c:legendEntry>
      <c:legendEntry>
        <c:idx val="3"/>
        <c:delete val="1"/>
      </c:legendEntry>
      <c:layout/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'Všetky roky'!$E$2</c:f>
              <c:strCache>
                <c:ptCount val="1"/>
                <c:pt idx="0">
                  <c:v>1998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9"/>
            <c:spPr>
              <a:ln>
                <a:solidFill>
                  <a:sysClr val="windowText" lastClr="000000"/>
                </a:solidFill>
              </a:ln>
            </c:spPr>
          </c:marker>
          <c:dPt>
            <c:idx val="2"/>
            <c:marker>
              <c:spPr>
                <a:ln w="12700">
                  <a:solidFill>
                    <a:sysClr val="windowText" lastClr="000000"/>
                  </a:solidFill>
                </a:ln>
              </c:spPr>
            </c:marker>
            <c:bubble3D val="0"/>
          </c:dPt>
          <c:xVal>
            <c:numRef>
              <c:f>'Všetky roky'!$D$3:$D$8</c:f>
              <c:numCache>
                <c:formatCode>0.00%</c:formatCode>
                <c:ptCount val="6"/>
                <c:pt idx="0" formatCode="0%">
                  <c:v>0.27</c:v>
                </c:pt>
                <c:pt idx="1">
                  <c:v>0.26329999999999998</c:v>
                </c:pt>
                <c:pt idx="2">
                  <c:v>0.14660000000000001</c:v>
                </c:pt>
                <c:pt idx="3">
                  <c:v>9.1200000000000003E-2</c:v>
                </c:pt>
                <c:pt idx="4">
                  <c:v>9.0700000000000003E-2</c:v>
                </c:pt>
                <c:pt idx="5">
                  <c:v>8.0100000000000005E-2</c:v>
                </c:pt>
              </c:numCache>
            </c:numRef>
          </c:xVal>
          <c:yVal>
            <c:numRef>
              <c:f>'Všetky roky'!$E$3:$E$8</c:f>
              <c:numCache>
                <c:formatCode>General</c:formatCode>
                <c:ptCount val="6"/>
                <c:pt idx="0">
                  <c:v>1.06</c:v>
                </c:pt>
                <c:pt idx="1">
                  <c:v>1.06</c:v>
                </c:pt>
                <c:pt idx="2">
                  <c:v>1.05</c:v>
                </c:pt>
                <c:pt idx="3">
                  <c:v>1.1000000000000001</c:v>
                </c:pt>
                <c:pt idx="4">
                  <c:v>1.03</c:v>
                </c:pt>
                <c:pt idx="5">
                  <c:v>1.08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'Všetky roky'!$I$2</c:f>
              <c:strCache>
                <c:ptCount val="1"/>
                <c:pt idx="0">
                  <c:v>2002</c:v>
                </c:pt>
              </c:strCache>
            </c:strRef>
          </c:tx>
          <c:spPr>
            <a:ln w="28575">
              <a:noFill/>
            </a:ln>
          </c:spPr>
          <c:marker>
            <c:symbol val="square"/>
            <c:size val="9"/>
            <c:spPr>
              <a:solidFill>
                <a:srgbClr val="C00000"/>
              </a:solidFill>
              <a:ln w="12700">
                <a:solidFill>
                  <a:sysClr val="windowText" lastClr="000000"/>
                </a:solidFill>
              </a:ln>
            </c:spPr>
          </c:marker>
          <c:xVal>
            <c:numRef>
              <c:f>'Všetky roky'!$H$3:$H$9</c:f>
              <c:numCache>
                <c:formatCode>0.00%</c:formatCode>
                <c:ptCount val="7"/>
                <c:pt idx="0">
                  <c:v>0.19500000000000001</c:v>
                </c:pt>
                <c:pt idx="1">
                  <c:v>0.15090000000000001</c:v>
                </c:pt>
                <c:pt idx="2">
                  <c:v>0.1346</c:v>
                </c:pt>
                <c:pt idx="3">
                  <c:v>0.1116</c:v>
                </c:pt>
                <c:pt idx="4">
                  <c:v>8.2500000000000004E-2</c:v>
                </c:pt>
                <c:pt idx="5">
                  <c:v>8.0100000000000005E-2</c:v>
                </c:pt>
                <c:pt idx="6">
                  <c:v>6.3200000000000006E-2</c:v>
                </c:pt>
              </c:numCache>
            </c:numRef>
          </c:xVal>
          <c:yVal>
            <c:numRef>
              <c:f>'Všetky roky'!$I$3:$I$9</c:f>
              <c:numCache>
                <c:formatCode>General</c:formatCode>
                <c:ptCount val="7"/>
                <c:pt idx="0">
                  <c:v>1.23</c:v>
                </c:pt>
                <c:pt idx="1">
                  <c:v>1.24</c:v>
                </c:pt>
                <c:pt idx="2">
                  <c:v>1.24</c:v>
                </c:pt>
                <c:pt idx="3">
                  <c:v>1.19</c:v>
                </c:pt>
                <c:pt idx="4">
                  <c:v>1.21</c:v>
                </c:pt>
                <c:pt idx="5">
                  <c:v>1.25</c:v>
                </c:pt>
                <c:pt idx="6">
                  <c:v>1.1599999999999999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'Všetky roky'!$M$2</c:f>
              <c:strCache>
                <c:ptCount val="1"/>
                <c:pt idx="0">
                  <c:v>2006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12"/>
            <c:spPr>
              <a:solidFill>
                <a:srgbClr val="00B050"/>
              </a:solidFill>
              <a:ln>
                <a:solidFill>
                  <a:sysClr val="windowText" lastClr="000000"/>
                </a:solidFill>
              </a:ln>
            </c:spPr>
          </c:marker>
          <c:xVal>
            <c:numRef>
              <c:f>'Všetky roky'!$L$3:$L$8</c:f>
              <c:numCache>
                <c:formatCode>0.00%</c:formatCode>
                <c:ptCount val="6"/>
                <c:pt idx="0">
                  <c:v>0.29139999999999999</c:v>
                </c:pt>
                <c:pt idx="1">
                  <c:v>0.1835</c:v>
                </c:pt>
                <c:pt idx="2">
                  <c:v>0.1173</c:v>
                </c:pt>
                <c:pt idx="3">
                  <c:v>0.1168</c:v>
                </c:pt>
                <c:pt idx="4">
                  <c:v>8.7900000000000006E-2</c:v>
                </c:pt>
                <c:pt idx="5">
                  <c:v>8.3099999999999993E-2</c:v>
                </c:pt>
              </c:numCache>
            </c:numRef>
          </c:xVal>
          <c:yVal>
            <c:numRef>
              <c:f>'Všetky roky'!$M$3:$M$8</c:f>
              <c:numCache>
                <c:formatCode>General</c:formatCode>
                <c:ptCount val="6"/>
                <c:pt idx="0">
                  <c:v>1.1399999999999999</c:v>
                </c:pt>
                <c:pt idx="1">
                  <c:v>1.1299999999999999</c:v>
                </c:pt>
                <c:pt idx="2">
                  <c:v>1.1399999999999999</c:v>
                </c:pt>
                <c:pt idx="3">
                  <c:v>1.1399999999999999</c:v>
                </c:pt>
                <c:pt idx="4">
                  <c:v>1.1399999999999999</c:v>
                </c:pt>
                <c:pt idx="5">
                  <c:v>1.1200000000000001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'Všetky roky'!$Q$2</c:f>
              <c:strCache>
                <c:ptCount val="1"/>
                <c:pt idx="0">
                  <c:v>2010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9"/>
            <c:spPr>
              <a:solidFill>
                <a:srgbClr val="FFC000"/>
              </a:solidFill>
              <a:ln w="19050">
                <a:solidFill>
                  <a:schemeClr val="tx1"/>
                </a:solidFill>
              </a:ln>
            </c:spPr>
          </c:marker>
          <c:xVal>
            <c:numRef>
              <c:f>'Všetky roky'!$P$3:$P$8</c:f>
              <c:numCache>
                <c:formatCode>0.00%</c:formatCode>
                <c:ptCount val="6"/>
                <c:pt idx="0">
                  <c:v>0.34789999999999999</c:v>
                </c:pt>
                <c:pt idx="1">
                  <c:v>0.1542</c:v>
                </c:pt>
                <c:pt idx="2">
                  <c:v>0.12139999999999999</c:v>
                </c:pt>
                <c:pt idx="3">
                  <c:v>8.5199999999999998E-2</c:v>
                </c:pt>
                <c:pt idx="4">
                  <c:v>8.1199999999999994E-2</c:v>
                </c:pt>
                <c:pt idx="5">
                  <c:v>5.0700000000000002E-2</c:v>
                </c:pt>
              </c:numCache>
            </c:numRef>
          </c:xVal>
          <c:yVal>
            <c:numRef>
              <c:f>'Všetky roky'!$Q$3:$Q$8</c:f>
              <c:numCache>
                <c:formatCode>General</c:formatCode>
                <c:ptCount val="6"/>
                <c:pt idx="0">
                  <c:v>1.19</c:v>
                </c:pt>
                <c:pt idx="1">
                  <c:v>1.22</c:v>
                </c:pt>
                <c:pt idx="2">
                  <c:v>1.21</c:v>
                </c:pt>
                <c:pt idx="3">
                  <c:v>1.18</c:v>
                </c:pt>
                <c:pt idx="4">
                  <c:v>1.1499999999999999</c:v>
                </c:pt>
                <c:pt idx="5">
                  <c:v>1.19</c:v>
                </c:pt>
              </c:numCache>
            </c:numRef>
          </c:yVal>
          <c:smooth val="0"/>
        </c:ser>
        <c:ser>
          <c:idx val="4"/>
          <c:order val="4"/>
          <c:tx>
            <c:strRef>
              <c:f>'Všetky roky'!$U$2</c:f>
              <c:strCache>
                <c:ptCount val="1"/>
                <c:pt idx="0">
                  <c:v>2012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xVal>
            <c:numRef>
              <c:f>'Všetky roky'!$T$3:$T$8</c:f>
              <c:numCache>
                <c:formatCode>0.00%</c:formatCode>
                <c:ptCount val="6"/>
                <c:pt idx="0">
                  <c:v>0.44409999999999999</c:v>
                </c:pt>
                <c:pt idx="1">
                  <c:v>8.8200000000000001E-2</c:v>
                </c:pt>
                <c:pt idx="2">
                  <c:v>8.5500000000000007E-2</c:v>
                </c:pt>
                <c:pt idx="3">
                  <c:v>6.8900000000000003E-2</c:v>
                </c:pt>
                <c:pt idx="4">
                  <c:v>6.0900000000000003E-2</c:v>
                </c:pt>
                <c:pt idx="5">
                  <c:v>5.8799999999999998E-2</c:v>
                </c:pt>
              </c:numCache>
            </c:numRef>
          </c:xVal>
          <c:yVal>
            <c:numRef>
              <c:f>'Všetky roky'!$U$3:$U$8</c:f>
              <c:numCache>
                <c:formatCode>General</c:formatCode>
                <c:ptCount val="6"/>
                <c:pt idx="0">
                  <c:v>1.25</c:v>
                </c:pt>
                <c:pt idx="1">
                  <c:v>1.21</c:v>
                </c:pt>
                <c:pt idx="2">
                  <c:v>1.25</c:v>
                </c:pt>
                <c:pt idx="3">
                  <c:v>1.26</c:v>
                </c:pt>
                <c:pt idx="4">
                  <c:v>1.2</c:v>
                </c:pt>
                <c:pt idx="5">
                  <c:v>1.25</c:v>
                </c:pt>
              </c:numCache>
            </c:numRef>
          </c:yVal>
          <c:smooth val="0"/>
        </c:ser>
        <c:ser>
          <c:idx val="5"/>
          <c:order val="5"/>
          <c:tx>
            <c:strRef>
              <c:f>'Všetky roky'!$X$2</c:f>
              <c:strCache>
                <c:ptCount val="1"/>
              </c:strCache>
            </c:strRef>
          </c:tx>
          <c:spPr>
            <a:ln w="25400">
              <a:solidFill>
                <a:schemeClr val="accent1"/>
              </a:solidFill>
            </a:ln>
          </c:spPr>
          <c:marker>
            <c:symbol val="none"/>
          </c:marker>
          <c:xVal>
            <c:strRef>
              <c:f>'Všetky roky'!$W$3:$W$4</c:f>
              <c:strCache>
                <c:ptCount val="2"/>
                <c:pt idx="0">
                  <c:v>Smer</c:v>
                </c:pt>
                <c:pt idx="1">
                  <c:v>SaS</c:v>
                </c:pt>
              </c:strCache>
            </c:strRef>
          </c:xVal>
          <c:yVal>
            <c:numRef>
              <c:f>'Všetky roky'!$X$3:$X$4</c:f>
              <c:numCache>
                <c:formatCode>0.00%</c:formatCode>
                <c:ptCount val="2"/>
                <c:pt idx="0">
                  <c:v>0.2828</c:v>
                </c:pt>
                <c:pt idx="1">
                  <c:v>0.121</c:v>
                </c:pt>
              </c:numCache>
            </c:numRef>
          </c:yVal>
          <c:smooth val="0"/>
        </c:ser>
        <c:ser>
          <c:idx val="6"/>
          <c:order val="6"/>
          <c:tx>
            <c:strRef>
              <c:f>'Všetky roky'!$AA$2</c:f>
              <c:strCache>
                <c:ptCount val="1"/>
              </c:strCache>
            </c:strRef>
          </c:tx>
          <c:spPr>
            <a:ln w="25400">
              <a:solidFill>
                <a:schemeClr val="accent2"/>
              </a:solidFill>
            </a:ln>
          </c:spPr>
          <c:marker>
            <c:symbol val="none"/>
          </c:marker>
          <c:xVal>
            <c:numRef>
              <c:f>'Všetky roky'!$Z$3:$Z$4</c:f>
              <c:numCache>
                <c:formatCode>General</c:formatCode>
                <c:ptCount val="2"/>
              </c:numCache>
            </c:numRef>
          </c:xVal>
          <c:yVal>
            <c:numRef>
              <c:f>'Všetky roky'!$AA$3:$AA$4</c:f>
              <c:numCache>
                <c:formatCode>General</c:formatCode>
                <c:ptCount val="2"/>
              </c:numCache>
            </c:numRef>
          </c:yVal>
          <c:smooth val="0"/>
        </c:ser>
        <c:ser>
          <c:idx val="7"/>
          <c:order val="7"/>
          <c:tx>
            <c:strRef>
              <c:f>'Všetky roky'!$Y$2</c:f>
              <c:strCache>
                <c:ptCount val="1"/>
                <c:pt idx="0">
                  <c:v>2016</c:v>
                </c:pt>
              </c:strCache>
            </c:strRef>
          </c:tx>
          <c:spPr>
            <a:ln w="28575">
              <a:noFill/>
            </a:ln>
          </c:spPr>
          <c:marker>
            <c:symbol val="triangle"/>
            <c:size val="10"/>
            <c:spPr>
              <a:solidFill>
                <a:schemeClr val="accent6">
                  <a:lumMod val="75000"/>
                </a:schemeClr>
              </a:solidFill>
              <a:ln w="15875">
                <a:solidFill>
                  <a:schemeClr val="tx1"/>
                </a:solidFill>
              </a:ln>
            </c:spPr>
          </c:marker>
          <c:xVal>
            <c:numRef>
              <c:f>'Všetky roky'!$X$3:$X$10</c:f>
              <c:numCache>
                <c:formatCode>0.00%</c:formatCode>
                <c:ptCount val="8"/>
                <c:pt idx="0">
                  <c:v>0.2828</c:v>
                </c:pt>
                <c:pt idx="1">
                  <c:v>0.121</c:v>
                </c:pt>
                <c:pt idx="2">
                  <c:v>0.11020000000000001</c:v>
                </c:pt>
                <c:pt idx="3">
                  <c:v>8.6400000000000005E-2</c:v>
                </c:pt>
                <c:pt idx="4">
                  <c:v>8.0399999999999999E-2</c:v>
                </c:pt>
                <c:pt idx="5">
                  <c:v>6.6199999999999995E-2</c:v>
                </c:pt>
                <c:pt idx="6">
                  <c:v>6.5000000000000002E-2</c:v>
                </c:pt>
                <c:pt idx="7">
                  <c:v>5.6000000000000001E-2</c:v>
                </c:pt>
              </c:numCache>
            </c:numRef>
          </c:xVal>
          <c:yVal>
            <c:numRef>
              <c:f>'Všetky roky'!$Y$3:$Y$10</c:f>
              <c:numCache>
                <c:formatCode>General</c:formatCode>
                <c:ptCount val="8"/>
                <c:pt idx="0">
                  <c:v>1.1599999999999999</c:v>
                </c:pt>
                <c:pt idx="1">
                  <c:v>1.1599999999999999</c:v>
                </c:pt>
                <c:pt idx="2">
                  <c:v>1.1499999999999999</c:v>
                </c:pt>
                <c:pt idx="3">
                  <c:v>1.1599999999999999</c:v>
                </c:pt>
                <c:pt idx="4">
                  <c:v>1.1599999999999999</c:v>
                </c:pt>
                <c:pt idx="5">
                  <c:v>1.1100000000000001</c:v>
                </c:pt>
                <c:pt idx="6">
                  <c:v>1.1299999999999999</c:v>
                </c:pt>
                <c:pt idx="7">
                  <c:v>1.19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4048896"/>
        <c:axId val="124050816"/>
      </c:scatterChart>
      <c:valAx>
        <c:axId val="124048896"/>
        <c:scaling>
          <c:orientation val="minMax"/>
          <c:max val="0.5"/>
          <c:min val="0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24050816"/>
        <c:crosses val="autoZero"/>
        <c:crossBetween val="midCat"/>
        <c:majorUnit val="0.1"/>
      </c:valAx>
      <c:valAx>
        <c:axId val="124050816"/>
        <c:scaling>
          <c:orientation val="minMax"/>
          <c:max val="1.5"/>
          <c:min val="1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/>
          </a:p>
        </c:txPr>
        <c:crossAx val="124048896"/>
        <c:crosses val="autoZero"/>
        <c:crossBetween val="midCat"/>
      </c:valAx>
    </c:plotArea>
    <c:legend>
      <c:legendPos val="r"/>
      <c:legendEntry>
        <c:idx val="5"/>
        <c:delete val="1"/>
      </c:legendEntry>
      <c:legendEntry>
        <c:idx val="6"/>
        <c:delete val="1"/>
      </c:legendEntry>
      <c:layout/>
      <c:overlay val="0"/>
      <c:txPr>
        <a:bodyPr/>
        <a:lstStyle/>
        <a:p>
          <a:pPr>
            <a:defRPr sz="2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EF237-6A11-4EA6-B09B-75969C1D9BD1}" type="datetimeFigureOut">
              <a:rPr lang="en-US" smtClean="0"/>
              <a:pPr/>
              <a:t>4/6/2016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6E3DF-8705-41B7-A784-100D81426FC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550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6E3DF-8705-41B7-A784-100D81426FCA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6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6E3DF-8705-41B7-A784-100D81426FCA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808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6E3DF-8705-41B7-A784-100D81426FCA}" type="slidenum">
              <a:rPr lang="en-US" smtClean="0">
                <a:solidFill>
                  <a:prstClr val="black"/>
                </a:solidFill>
              </a:rPr>
              <a:pPr/>
              <a:t>40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6808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6E3DF-8705-41B7-A784-100D81426FCA}" type="slidenum">
              <a:rPr lang="en-US" smtClean="0">
                <a:solidFill>
                  <a:prstClr val="black"/>
                </a:solidFill>
              </a:rPr>
              <a:pPr/>
              <a:t>41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680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6E3DF-8705-41B7-A784-100D81426FCA}" type="slidenum">
              <a:rPr lang="en-US" smtClean="0">
                <a:solidFill>
                  <a:prstClr val="black"/>
                </a:solidFill>
              </a:rPr>
              <a:pPr/>
              <a:t>42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680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6. 4. 2016</a:t>
            </a:fld>
            <a:endParaRPr lang="sk-SK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6. 4. 2016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43964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170627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042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36293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153974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811918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60093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170452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858808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196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6. 4. 2016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374202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6247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23088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6528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181640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0050333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86389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03855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481046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694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079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324555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801204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3094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418459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43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987913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122072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323717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45800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7743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09734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470154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52836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609195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2607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364861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0860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257419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492508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269802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781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6015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069152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910155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440598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415306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744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68263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0141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648185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866976"/>
      </p:ext>
    </p:extLst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9340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5488594"/>
      </p:ext>
    </p:extLst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4063"/>
      </p:ext>
    </p:extLst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4614807"/>
      </p:ext>
    </p:extLst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18940"/>
      </p:ext>
    </p:extLst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786259"/>
      </p:ext>
    </p:extLst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893511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8911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390301"/>
      </p:ext>
    </p:extLst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2314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386472"/>
      </p:ext>
    </p:extLst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015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1549973"/>
      </p:ext>
    </p:extLst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930656"/>
      </p:ext>
    </p:extLst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20254"/>
      </p:ext>
    </p:extLst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691866"/>
      </p:ext>
    </p:extLst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629118"/>
      </p:ext>
    </p:extLst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582109"/>
      </p:ext>
    </p:extLst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9457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2504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84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56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6. 4. 2016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26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3258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5368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2786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127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0628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9078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2368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0883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72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6. 4. 2016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461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4984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1792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7374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4521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65979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9970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078189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21728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663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6. 4. 2016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5194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12645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95254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88273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49475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4628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98552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2747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71851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56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6. 4. 2016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900868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43314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64555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88282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35477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289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6.4.2016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6336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6.4.2016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37169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6.4.2016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35977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6.4.2016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460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6. 4. 2016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6.4.2016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267622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6.4.2016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964958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6.4.2016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535783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6.4.2016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54811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6.4.2016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13797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6.4.2016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852372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6.4.2016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112870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1183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04520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1554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6. 4. 2016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45983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769145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26665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04678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337151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27615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350153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40808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840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848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6. 4. 2016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9539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10822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23490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61517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294064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79928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03054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486853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03107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2938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6. 4. 2016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55977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4391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90651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03281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14808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747950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1675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818163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91759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221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6. 4. 2016</a:t>
            </a:fld>
            <a:endParaRPr lang="sk-SK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3028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61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455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92354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05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8523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219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04421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595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15385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6.4.2016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cs-CZ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25835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23303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0395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6. 4. 2016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sk-SK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9075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5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chart" Target="../charts/chart11.xml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eep.sagepub.com/content/early/recent" TargetMode="External"/><Relationship Id="rId1" Type="http://schemas.openxmlformats.org/officeDocument/2006/relationships/slideLayout" Target="../slideLayouts/slideLayout13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04800" y="2133600"/>
            <a:ext cx="8458200" cy="1371600"/>
          </a:xfrm>
        </p:spPr>
        <p:txBody>
          <a:bodyPr>
            <a:normAutofit/>
          </a:bodyPr>
          <a:lstStyle/>
          <a:p>
            <a:pPr algn="ctr"/>
            <a:r>
              <a:rPr lang="sk-SK" sz="6000" dirty="0" smtClean="0">
                <a:solidFill>
                  <a:schemeClr val="bg1"/>
                </a:solidFill>
              </a:rPr>
              <a:t>Slovenská Republika</a:t>
            </a:r>
            <a:endParaRPr lang="sk-SK" sz="6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1000" y="5562600"/>
            <a:ext cx="8458200" cy="1143000"/>
          </a:xfrm>
        </p:spPr>
        <p:txBody>
          <a:bodyPr>
            <a:normAutofit lnSpcReduction="10000"/>
          </a:bodyPr>
          <a:lstStyle/>
          <a:p>
            <a:pPr algn="r"/>
            <a:r>
              <a:rPr lang="sk-SK" sz="3200" dirty="0" smtClean="0">
                <a:solidFill>
                  <a:schemeClr val="bg1"/>
                </a:solidFill>
              </a:rPr>
              <a:t>Peter Spáč</a:t>
            </a:r>
          </a:p>
          <a:p>
            <a:pPr algn="r"/>
            <a:r>
              <a:rPr lang="sk-SK" sz="3200" dirty="0" smtClean="0">
                <a:solidFill>
                  <a:schemeClr val="bg1"/>
                </a:solidFill>
              </a:rPr>
              <a:t>6.4.2016</a:t>
            </a:r>
            <a:endParaRPr lang="sk-SK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0425089"/>
              </p:ext>
            </p:extLst>
          </p:nvPr>
        </p:nvGraphicFramePr>
        <p:xfrm>
          <a:off x="0" y="1"/>
          <a:ext cx="9144000" cy="465505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/>
                <a:gridCol w="1828800"/>
                <a:gridCol w="1752600"/>
                <a:gridCol w="1905000"/>
                <a:gridCol w="1828800"/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b="1" dirty="0" smtClean="0"/>
                        <a:t>Volby 1992</a:t>
                      </a:r>
                      <a:endParaRPr lang="sk-SK" sz="2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Strana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Hlasy  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Mandáty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Mandáty </a:t>
                      </a:r>
                    </a:p>
                    <a:p>
                      <a:pPr algn="ctr"/>
                      <a:r>
                        <a:rPr lang="cs-CZ" sz="2200" b="0" dirty="0" smtClean="0"/>
                        <a:t>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Index deformace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HZDS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37,26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74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49,33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1,32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SDĽ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14,7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29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19,33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1,31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KDH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8,89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18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1,35</a:t>
                      </a:r>
                      <a:endParaRPr lang="sk-SK" sz="2200" b="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SNS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7,93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1,26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Eg. / MKDH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7,42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9,33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1,26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Ostatní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1" dirty="0" smtClean="0"/>
                        <a:t>23,8</a:t>
                      </a:r>
                      <a:endParaRPr lang="sk-SK" sz="2200" b="1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16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7419218"/>
              </p:ext>
            </p:extLst>
          </p:nvPr>
        </p:nvGraphicFramePr>
        <p:xfrm>
          <a:off x="0" y="533400"/>
          <a:ext cx="9144000" cy="575652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/>
                <a:gridCol w="1828800"/>
                <a:gridCol w="1752600"/>
                <a:gridCol w="1905000"/>
                <a:gridCol w="1828800"/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b="1" dirty="0" smtClean="0"/>
                        <a:t>Volby 1994</a:t>
                      </a:r>
                      <a:endParaRPr lang="sk-SK" sz="2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Strana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Hlasy  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Mandáty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Mandáty </a:t>
                      </a:r>
                    </a:p>
                    <a:p>
                      <a:pPr algn="ctr"/>
                      <a:r>
                        <a:rPr lang="cs-CZ" sz="2200" dirty="0" smtClean="0"/>
                        <a:t>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Index deformace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HZDS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34,96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61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40,67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1,16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SV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10,41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18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1,15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MK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10,18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11,33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1,11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KDH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10,08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11,33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1,12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DÚ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8,57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1,17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ZRS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7,34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8,67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1,18</a:t>
                      </a:r>
                      <a:endParaRPr lang="sk-SK" sz="2200" b="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SNS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5,4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9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1,11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Ostatní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13,06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Volební reforma 1998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Základní faktory: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Nedemokratické praktiky vlády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Rostoucí podpora opozice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Část opozice zformována do koalic</a:t>
            </a:r>
          </a:p>
          <a:p>
            <a:pPr>
              <a:buNone/>
            </a:pPr>
            <a:endParaRPr lang="cs-CZ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ym typeface="Wingdings" pitchFamily="2" charset="2"/>
              </a:rPr>
              <a:t>Neúspěšný pokus o zavedení většinového systému</a:t>
            </a:r>
          </a:p>
          <a:p>
            <a:pPr>
              <a:buFont typeface="Wingdings" pitchFamily="2" charset="2"/>
              <a:buChar char="§"/>
            </a:pPr>
            <a:endParaRPr lang="cs-CZ" dirty="0">
              <a:sym typeface="Wingdings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ym typeface="Wingdings" pitchFamily="2" charset="2"/>
              </a:rPr>
              <a:t>Výsledek – tzv. </a:t>
            </a:r>
            <a:r>
              <a:rPr lang="cs-CZ" b="1" dirty="0" err="1" smtClean="0">
                <a:sym typeface="Wingdings" pitchFamily="2" charset="2"/>
              </a:rPr>
              <a:t>Mečiarova</a:t>
            </a:r>
            <a:r>
              <a:rPr lang="cs-CZ" b="1" dirty="0" smtClean="0">
                <a:sym typeface="Wingdings" pitchFamily="2" charset="2"/>
              </a:rPr>
              <a:t> novela</a:t>
            </a:r>
            <a:r>
              <a:rPr lang="cs-CZ" dirty="0" smtClean="0">
                <a:sym typeface="Wingdings" pitchFamily="2" charset="2"/>
              </a:rPr>
              <a:t>  zásadní změna pravidel 6 měsíců před volbami</a:t>
            </a:r>
            <a:endParaRPr lang="cs-CZ" dirty="0" smtClean="0"/>
          </a:p>
        </p:txBody>
      </p:sp>
      <p:pic>
        <p:nvPicPr>
          <p:cNvPr id="62466" name="Picture 2" descr="http://www.slovenskyportal.sk/images/meci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6308" y="1447800"/>
            <a:ext cx="2407692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Volební reforma 1998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1 celostátní obvod (M = 150)</a:t>
            </a:r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Klauzule: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Každý </a:t>
            </a:r>
            <a:r>
              <a:rPr lang="cs-CZ" dirty="0" smtClean="0"/>
              <a:t>člen koalice musí </a:t>
            </a:r>
            <a:r>
              <a:rPr lang="cs-CZ" b="1" u="sng" dirty="0" smtClean="0"/>
              <a:t>samostatně</a:t>
            </a:r>
            <a:r>
              <a:rPr lang="cs-CZ" dirty="0" smtClean="0"/>
              <a:t> získat 5 %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None/>
            </a:pPr>
            <a:endParaRPr lang="cs-CZ" dirty="0" smtClean="0">
              <a:sym typeface="Wingdings" pitchFamily="2" charset="2"/>
            </a:endParaRPr>
          </a:p>
          <a:p>
            <a:pPr>
              <a:buNone/>
            </a:pPr>
            <a:r>
              <a:rPr lang="cs-CZ" dirty="0" smtClean="0">
                <a:sym typeface="Wingdings" pitchFamily="2" charset="2"/>
              </a:rPr>
              <a:t> Co kdyby vznikla 21 členná koalice?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8005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2926277"/>
              </p:ext>
            </p:extLst>
          </p:nvPr>
        </p:nvGraphicFramePr>
        <p:xfrm>
          <a:off x="0" y="533400"/>
          <a:ext cx="9144000" cy="520579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/>
                <a:gridCol w="1828800"/>
                <a:gridCol w="1752600"/>
                <a:gridCol w="1905000"/>
                <a:gridCol w="1828800"/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b="1" dirty="0" smtClean="0"/>
                        <a:t>Volby 1998</a:t>
                      </a:r>
                      <a:endParaRPr lang="sk-SK" sz="2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Strana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Hlasy  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Mandáty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Mandáty </a:t>
                      </a:r>
                    </a:p>
                    <a:p>
                      <a:pPr algn="ctr"/>
                      <a:r>
                        <a:rPr lang="cs-CZ" sz="2200" dirty="0" smtClean="0"/>
                        <a:t>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Index deformace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HZDS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43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28,67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1,06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SDK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26,33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42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28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1,06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SDĽ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14,66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15,33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1,05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SMK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9,12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</a:t>
                      </a:r>
                      <a:endParaRPr lang="sk-SK" sz="2200" b="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SNS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9,07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9,33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1,03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SOP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8,01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8,67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1,08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Ostatní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5,81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Vývoj po roce 2002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Parciální korekce</a:t>
            </a:r>
            <a:r>
              <a:rPr lang="cs-CZ" dirty="0" smtClean="0"/>
              <a:t> předešlých změn: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Klauzule pro koalice opět 7, resp. 10 %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Odstraněna podmínka 5 % pro součásti koalic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1 celostátní obvod zachován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Formálně potvrzen i druhou </a:t>
            </a:r>
            <a:r>
              <a:rPr lang="cs-CZ" dirty="0" err="1" smtClean="0"/>
              <a:t>Dzurindovou</a:t>
            </a:r>
            <a:r>
              <a:rPr lang="cs-CZ" dirty="0" smtClean="0"/>
              <a:t> vládou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745197"/>
              </p:ext>
            </p:extLst>
          </p:nvPr>
        </p:nvGraphicFramePr>
        <p:xfrm>
          <a:off x="0" y="533400"/>
          <a:ext cx="9144000" cy="575652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/>
                <a:gridCol w="1828800"/>
                <a:gridCol w="1752600"/>
                <a:gridCol w="1905000"/>
                <a:gridCol w="1828800"/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Volby 2002</a:t>
                      </a:r>
                      <a:endParaRPr lang="sk-SK" sz="22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Strana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Hlasy  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Mandáty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Mandáty </a:t>
                      </a:r>
                    </a:p>
                    <a:p>
                      <a:pPr algn="ctr"/>
                      <a:r>
                        <a:rPr lang="cs-CZ" sz="2200" dirty="0" smtClean="0"/>
                        <a:t>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Index deformace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HZDS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19,5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36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1,23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SDKÚ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15,09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28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18,67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1,24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err="1" smtClean="0"/>
                        <a:t>Smer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13,46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16,67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1,24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SMK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11,16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13,33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1,19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KDH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8,25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1,21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ANO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8,01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1,25</a:t>
                      </a:r>
                      <a:endParaRPr lang="sk-SK" sz="2200" b="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KSS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6,32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7,33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1,16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Ostatní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18,21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1754043"/>
              </p:ext>
            </p:extLst>
          </p:nvPr>
        </p:nvGraphicFramePr>
        <p:xfrm>
          <a:off x="0" y="533400"/>
          <a:ext cx="9144000" cy="520579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/>
                <a:gridCol w="1828800"/>
                <a:gridCol w="1752600"/>
                <a:gridCol w="1905000"/>
                <a:gridCol w="1828800"/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Volby 2006</a:t>
                      </a:r>
                      <a:endParaRPr lang="sk-SK" sz="22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Strana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Hlasy  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Mandáty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Mandáty </a:t>
                      </a:r>
                    </a:p>
                    <a:p>
                      <a:pPr algn="ctr"/>
                      <a:r>
                        <a:rPr lang="cs-CZ" sz="2200" dirty="0" smtClean="0"/>
                        <a:t>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Index deformace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SMER-SD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29,14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50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33,33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1,14</a:t>
                      </a:r>
                      <a:endParaRPr lang="sk-SK" sz="2200" b="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SDKÚ-DS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18,35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31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20,67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1,13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SNS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11,73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13,33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1,14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SMK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11,68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13,33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1,14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HZDS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8,79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1,14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KDH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8,31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9,33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1,12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Ostatní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11,98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9349951"/>
              </p:ext>
            </p:extLst>
          </p:nvPr>
        </p:nvGraphicFramePr>
        <p:xfrm>
          <a:off x="0" y="533400"/>
          <a:ext cx="9144000" cy="520579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/>
                <a:gridCol w="1828800"/>
                <a:gridCol w="1752600"/>
                <a:gridCol w="1905000"/>
                <a:gridCol w="1828800"/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Volby 2010</a:t>
                      </a:r>
                      <a:endParaRPr lang="sk-SK" sz="22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Strana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Hlasy  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Mandáty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Mandáty </a:t>
                      </a:r>
                    </a:p>
                    <a:p>
                      <a:pPr algn="ctr"/>
                      <a:r>
                        <a:rPr lang="cs-CZ" sz="2200" dirty="0" smtClean="0"/>
                        <a:t>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Index deformace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SMER-SD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34,79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62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41,33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1,19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SDKÚ</a:t>
                      </a:r>
                      <a:r>
                        <a:rPr lang="cs-CZ" sz="2200" b="0" dirty="0" smtClean="0"/>
                        <a:t>-DS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15,42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28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18,67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1,22</a:t>
                      </a:r>
                      <a:endParaRPr lang="sk-SK" sz="2200" b="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SaS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12,14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14,67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1,21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KDH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8,52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1,18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Most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8,12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9,33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1,15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SNS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5,07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9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1,19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Ostatní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15,94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3562691"/>
              </p:ext>
            </p:extLst>
          </p:nvPr>
        </p:nvGraphicFramePr>
        <p:xfrm>
          <a:off x="0" y="533400"/>
          <a:ext cx="9144000" cy="520579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/>
                <a:gridCol w="1828800"/>
                <a:gridCol w="1752600"/>
                <a:gridCol w="1905000"/>
                <a:gridCol w="1828800"/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Volby 2012</a:t>
                      </a:r>
                      <a:endParaRPr lang="sk-SK" sz="22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Strana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Hlasy  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Mandáty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Mandáty </a:t>
                      </a:r>
                    </a:p>
                    <a:p>
                      <a:pPr algn="ctr"/>
                      <a:r>
                        <a:rPr lang="cs-CZ" sz="2200" dirty="0" smtClean="0"/>
                        <a:t>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Index deformace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SMER-SD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44,41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83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55,33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1,25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KDH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8,82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10,67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1,21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err="1" smtClean="0"/>
                        <a:t>OĽaNO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8,55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10,67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1,25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Most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6,89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8,67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1,26</a:t>
                      </a:r>
                      <a:endParaRPr lang="sk-SK" sz="2200" b="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SDKÚ-DS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6,09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7,33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1,2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SaS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5,88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7,33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1,25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Ostatní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19,36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sk-SK" dirty="0"/>
              <a:t>Základní znaky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b="1" dirty="0" smtClean="0"/>
              <a:t>Parlament:</a:t>
            </a:r>
            <a:endParaRPr lang="cs-CZ" b="1" dirty="0"/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Do 1993 – Slovenská národní rada (SNR)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Od 1993 – Národní rada SR (NR SR)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Jednokomorový orgán, 150 poslanců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Vývoj systému: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1. Utváření </a:t>
            </a:r>
            <a:r>
              <a:rPr lang="cs-CZ" dirty="0"/>
              <a:t>systému</a:t>
            </a:r>
            <a:r>
              <a:rPr lang="cs-CZ" dirty="0" smtClean="0"/>
              <a:t> (1990 </a:t>
            </a:r>
            <a:r>
              <a:rPr lang="cs-CZ" dirty="0"/>
              <a:t>– </a:t>
            </a:r>
            <a:r>
              <a:rPr lang="cs-CZ" dirty="0" smtClean="0"/>
              <a:t>1994)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2. Nejvýznamnější reforma (1998)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3. Parciální korekce (od 2002)</a:t>
            </a:r>
            <a:endParaRPr lang="cs-CZ" dirty="0"/>
          </a:p>
          <a:p>
            <a:pPr lvl="1">
              <a:buFont typeface="Wingdings" pitchFamily="2" charset="2"/>
              <a:buChar char="§"/>
            </a:pPr>
            <a:endParaRPr lang="cs-CZ" dirty="0" smtClean="0"/>
          </a:p>
          <a:p>
            <a:pPr lvl="1">
              <a:buFont typeface="Wingdings" pitchFamily="2" charset="2"/>
              <a:buChar char="§"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obsah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5781375"/>
              </p:ext>
            </p:extLst>
          </p:nvPr>
        </p:nvGraphicFramePr>
        <p:xfrm>
          <a:off x="0" y="533400"/>
          <a:ext cx="9143999" cy="630726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13686"/>
                <a:gridCol w="1813686"/>
                <a:gridCol w="1738115"/>
                <a:gridCol w="1889256"/>
                <a:gridCol w="1889256"/>
              </a:tblGrid>
              <a:tr h="550735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Volby 2016</a:t>
                      </a:r>
                      <a:endParaRPr lang="sk-SK" sz="2200" b="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99913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Strana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Hlasy  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Mandáty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Mandáty </a:t>
                      </a:r>
                    </a:p>
                    <a:p>
                      <a:pPr algn="ctr"/>
                      <a:r>
                        <a:rPr lang="cs-CZ" sz="2200" dirty="0" smtClean="0"/>
                        <a:t>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dirty="0" smtClean="0"/>
                        <a:t>Index deformace</a:t>
                      </a:r>
                      <a:endParaRPr lang="sk-SK" sz="2200" b="0" dirty="0" smtClean="0"/>
                    </a:p>
                  </a:txBody>
                  <a:tcPr anchor="ctr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SMER-SD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28,28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49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32,67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1,16</a:t>
                      </a:r>
                    </a:p>
                  </a:txBody>
                  <a:tcPr marL="9525" marR="9525" marT="9525" marB="0" anchor="ctr" anchorCtr="1"/>
                </a:tc>
              </a:tr>
              <a:tr h="5507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0" dirty="0" smtClean="0"/>
                        <a:t>SaS</a:t>
                      </a:r>
                      <a:endParaRPr lang="sk-SK" sz="22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12,1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21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1,16</a:t>
                      </a:r>
                    </a:p>
                  </a:txBody>
                  <a:tcPr marL="9525" marR="9525" marT="9525" marB="0" anchor="ctr" anchorCtr="1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err="1" smtClean="0"/>
                        <a:t>OĽaNO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11,02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19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12,67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1,15</a:t>
                      </a:r>
                    </a:p>
                  </a:txBody>
                  <a:tcPr marL="9525" marR="9525" marT="9525" marB="0" anchor="ctr" anchorCtr="1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SNS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8,64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1,16</a:t>
                      </a:r>
                    </a:p>
                  </a:txBody>
                  <a:tcPr marL="9525" marR="9525" marT="9525" marB="0" anchor="ctr" anchorCtr="1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K – ĽSNS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8,04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9,33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1,16</a:t>
                      </a:r>
                    </a:p>
                  </a:txBody>
                  <a:tcPr marL="9525" marR="9525" marT="9525" marB="0" anchor="ctr" anchorCtr="1"/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SR - BK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6,62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7,33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1,11</a:t>
                      </a:r>
                    </a:p>
                  </a:txBody>
                  <a:tcPr marL="9525" marR="9525" marT="9525" marB="0" anchor="ctr" anchorCtr="1">
                    <a:solidFill>
                      <a:schemeClr val="accent6"/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0" dirty="0" smtClean="0"/>
                        <a:t>Most</a:t>
                      </a:r>
                      <a:endParaRPr lang="sk-SK" sz="2200" b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6,5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7,33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1,13</a:t>
                      </a:r>
                    </a:p>
                  </a:txBody>
                  <a:tcPr marL="9525" marR="9525" marT="9525" marB="0" anchor="ctr" anchorCtr="1"/>
                </a:tc>
              </a:tr>
              <a:tr h="55073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200" b="0" dirty="0" smtClean="0"/>
                        <a:t>Sieť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5,6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6,67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1,19</a:t>
                      </a:r>
                    </a:p>
                  </a:txBody>
                  <a:tcPr marL="9525" marR="9525" marT="9525" marB="0" anchor="ctr" anchorCtr="1">
                    <a:solidFill>
                      <a:srgbClr val="92D050"/>
                    </a:solidFill>
                  </a:tcPr>
                </a:tc>
              </a:tr>
              <a:tr h="550735">
                <a:tc>
                  <a:txBody>
                    <a:bodyPr/>
                    <a:lstStyle/>
                    <a:p>
                      <a:pPr algn="ctr"/>
                      <a:r>
                        <a:rPr lang="cs-CZ" sz="2200" dirty="0" smtClean="0"/>
                        <a:t>Ostatní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13,20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 anchorCtr="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932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Reformní trend?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Nelineární trend</a:t>
            </a:r>
          </a:p>
          <a:p>
            <a:endParaRPr lang="cs-CZ" dirty="0" smtClean="0"/>
          </a:p>
          <a:p>
            <a:r>
              <a:rPr lang="cs-CZ" dirty="0" smtClean="0"/>
              <a:t>Posilování i oslabování proporcionality</a:t>
            </a:r>
          </a:p>
          <a:p>
            <a:endParaRPr lang="cs-CZ" dirty="0" smtClean="0"/>
          </a:p>
          <a:p>
            <a:r>
              <a:rPr lang="cs-CZ" dirty="0" smtClean="0"/>
              <a:t>Kontinuální posilování preferenčního hlasování silně narušeno změnou v 1998</a:t>
            </a:r>
          </a:p>
          <a:p>
            <a:endParaRPr lang="cs-CZ" dirty="0" smtClean="0"/>
          </a:p>
          <a:p>
            <a:r>
              <a:rPr lang="cs-CZ" dirty="0" smtClean="0"/>
              <a:t>Žádná změna základní logiky systému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Dopady volebních reforem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Vysoká proporcionalita výstupů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Počet relevantních stran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Personální obsazení NR SR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Vysoká proporcionalita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Důvod: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Velké volební obvody, resp. 1 obvod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Přirozený práh je extrémně nízký (0,19 – 0,56%)</a:t>
            </a:r>
          </a:p>
          <a:p>
            <a:pPr lvl="1"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Zvýhodněná není žádná velikostní kategorie stran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Rovnoměrná </a:t>
            </a:r>
            <a:r>
              <a:rPr lang="cs-CZ" dirty="0" err="1" smtClean="0"/>
              <a:t>nadreprezentace</a:t>
            </a:r>
            <a:r>
              <a:rPr lang="cs-CZ" dirty="0" smtClean="0"/>
              <a:t> všech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ym typeface="Wingdings" pitchFamily="2" charset="2"/>
              </a:rPr>
              <a:t> Systém nemá potenciál pro </a:t>
            </a:r>
            <a:r>
              <a:rPr lang="cs-CZ" dirty="0" err="1" smtClean="0">
                <a:sym typeface="Wingdings" pitchFamily="2" charset="2"/>
              </a:rPr>
              <a:t>podreprezentaci</a:t>
            </a:r>
            <a:r>
              <a:rPr lang="cs-CZ" dirty="0" smtClean="0">
                <a:sym typeface="Wingdings" pitchFamily="2" charset="2"/>
              </a:rPr>
              <a:t> žádné strany</a:t>
            </a: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en-US" dirty="0" smtClean="0"/>
              <a:t>Index </a:t>
            </a:r>
            <a:r>
              <a:rPr lang="cs-CZ" dirty="0" smtClean="0"/>
              <a:t>deformace – model 1</a:t>
            </a:r>
            <a:endParaRPr lang="en-US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4147218"/>
              </p:ext>
            </p:extLst>
          </p:nvPr>
        </p:nvGraphicFramePr>
        <p:xfrm>
          <a:off x="304800" y="1219200"/>
          <a:ext cx="8448675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519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en-US" dirty="0" smtClean="0"/>
              <a:t>Index </a:t>
            </a:r>
            <a:r>
              <a:rPr lang="cs-CZ" dirty="0" smtClean="0"/>
              <a:t>deformace – model 2</a:t>
            </a:r>
            <a:endParaRPr lang="en-US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4429107"/>
              </p:ext>
            </p:extLst>
          </p:nvPr>
        </p:nvGraphicFramePr>
        <p:xfrm>
          <a:off x="304800" y="1219200"/>
          <a:ext cx="8448675" cy="5476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1884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cs-CZ" dirty="0" smtClean="0"/>
              <a:t>NR SR</a:t>
            </a:r>
            <a:r>
              <a:rPr lang="en-US" dirty="0" smtClean="0"/>
              <a:t> 1998</a:t>
            </a:r>
            <a:endParaRPr lang="en-US" dirty="0"/>
          </a:p>
        </p:txBody>
      </p:sp>
      <p:graphicFrame>
        <p:nvGraphicFramePr>
          <p:cNvPr id="6" name="Graf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6717676"/>
              </p:ext>
            </p:extLst>
          </p:nvPr>
        </p:nvGraphicFramePr>
        <p:xfrm>
          <a:off x="179512" y="1268760"/>
          <a:ext cx="8829675" cy="5208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2186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cs-CZ" dirty="0" smtClean="0"/>
              <a:t>NR SR</a:t>
            </a:r>
            <a:r>
              <a:rPr lang="en-US" dirty="0" smtClean="0"/>
              <a:t> 2002</a:t>
            </a:r>
            <a:endParaRPr lang="en-US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7395756"/>
              </p:ext>
            </p:extLst>
          </p:nvPr>
        </p:nvGraphicFramePr>
        <p:xfrm>
          <a:off x="179512" y="1268760"/>
          <a:ext cx="8829675" cy="5208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12581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cs-CZ" dirty="0" smtClean="0"/>
              <a:t>NR SR</a:t>
            </a:r>
            <a:r>
              <a:rPr lang="en-US" dirty="0" smtClean="0"/>
              <a:t> 2006</a:t>
            </a:r>
            <a:endParaRPr lang="en-US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4661513"/>
              </p:ext>
            </p:extLst>
          </p:nvPr>
        </p:nvGraphicFramePr>
        <p:xfrm>
          <a:off x="179512" y="1268760"/>
          <a:ext cx="8829675" cy="5208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cs-CZ" dirty="0" smtClean="0"/>
              <a:t>NR SR</a:t>
            </a:r>
            <a:r>
              <a:rPr lang="en-US" dirty="0" smtClean="0"/>
              <a:t> 2010</a:t>
            </a:r>
            <a:endParaRPr lang="en-US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1428050"/>
              </p:ext>
            </p:extLst>
          </p:nvPr>
        </p:nvGraphicFramePr>
        <p:xfrm>
          <a:off x="179512" y="1268760"/>
          <a:ext cx="8829675" cy="5208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1613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Volební systém 1990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Schvalován v souladu s federální úpravou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Potřeba odlišení od období před 1989: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Symbolická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Instrumentální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Odkaz na historickou tradici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Navázání na volby 1946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 lvl="1"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cs-CZ" dirty="0" smtClean="0"/>
              <a:t>NR SR</a:t>
            </a:r>
            <a:r>
              <a:rPr lang="en-US" dirty="0" smtClean="0"/>
              <a:t> 2012</a:t>
            </a:r>
            <a:endParaRPr lang="en-US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8635984"/>
              </p:ext>
            </p:extLst>
          </p:nvPr>
        </p:nvGraphicFramePr>
        <p:xfrm>
          <a:off x="179512" y="1268760"/>
          <a:ext cx="8829675" cy="5208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571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cs-CZ" dirty="0" smtClean="0"/>
              <a:t>NR SR</a:t>
            </a:r>
            <a:r>
              <a:rPr lang="en-US" dirty="0" smtClean="0"/>
              <a:t> 201</a:t>
            </a:r>
            <a:r>
              <a:rPr lang="cs-CZ" dirty="0" smtClean="0"/>
              <a:t>6</a:t>
            </a:r>
            <a:endParaRPr lang="en-US" dirty="0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2113626"/>
              </p:ext>
            </p:extLst>
          </p:nvPr>
        </p:nvGraphicFramePr>
        <p:xfrm>
          <a:off x="179512" y="1268760"/>
          <a:ext cx="8829675" cy="5217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504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cs-CZ" dirty="0" smtClean="0"/>
              <a:t>NR SR </a:t>
            </a:r>
            <a:r>
              <a:rPr lang="sk-SK" dirty="0" smtClean="0"/>
              <a:t>1998 - 2016</a:t>
            </a:r>
            <a:endParaRPr lang="en-US" dirty="0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8993537"/>
              </p:ext>
            </p:extLst>
          </p:nvPr>
        </p:nvGraphicFramePr>
        <p:xfrm>
          <a:off x="179512" y="1268760"/>
          <a:ext cx="892899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629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/>
          </a:bodyPr>
          <a:lstStyle/>
          <a:p>
            <a:r>
              <a:rPr lang="cs-CZ" dirty="0" smtClean="0"/>
              <a:t>NR SR </a:t>
            </a:r>
            <a:r>
              <a:rPr lang="sk-SK" dirty="0" smtClean="0"/>
              <a:t>1998 - 2016</a:t>
            </a:r>
            <a:endParaRPr lang="en-US" dirty="0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468408"/>
              </p:ext>
            </p:extLst>
          </p:nvPr>
        </p:nvGraphicFramePr>
        <p:xfrm>
          <a:off x="179512" y="1268759"/>
          <a:ext cx="8870484" cy="516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393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Počet relevantních stran</a:t>
            </a:r>
            <a:endParaRPr lang="sk-SK" sz="3600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385378"/>
              </p:ext>
            </p:extLst>
          </p:nvPr>
        </p:nvGraphicFramePr>
        <p:xfrm>
          <a:off x="457200" y="1066801"/>
          <a:ext cx="8507288" cy="5750241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119380"/>
                <a:gridCol w="1791008"/>
                <a:gridCol w="1343256"/>
                <a:gridCol w="1716383"/>
                <a:gridCol w="2537261"/>
              </a:tblGrid>
              <a:tr h="686331"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err="1" smtClean="0"/>
                        <a:t>Volby</a:t>
                      </a:r>
                      <a:endParaRPr lang="sk-SK" sz="2200" b="0" dirty="0"/>
                    </a:p>
                  </a:txBody>
                  <a:tcPr marL="86627" marR="866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Klauzule</a:t>
                      </a:r>
                      <a:endParaRPr lang="sk-SK" sz="2200" b="0" dirty="0"/>
                    </a:p>
                  </a:txBody>
                  <a:tcPr marL="86627" marR="866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err="1" smtClean="0"/>
                        <a:t>Změna</a:t>
                      </a:r>
                      <a:endParaRPr lang="sk-SK" sz="2200" b="0" dirty="0"/>
                    </a:p>
                  </a:txBody>
                  <a:tcPr marL="86627" marR="866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err="1" smtClean="0"/>
                        <a:t>Parl</a:t>
                      </a:r>
                      <a:r>
                        <a:rPr lang="sk-SK" sz="2200" b="0" dirty="0" smtClean="0"/>
                        <a:t>. strany</a:t>
                      </a:r>
                      <a:endParaRPr lang="sk-SK" sz="2200" b="0" dirty="0"/>
                    </a:p>
                  </a:txBody>
                  <a:tcPr marL="86627" marR="8662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err="1" smtClean="0"/>
                        <a:t>Propadlé</a:t>
                      </a:r>
                      <a:r>
                        <a:rPr lang="sk-SK" sz="2200" b="0" dirty="0" smtClean="0"/>
                        <a:t> hlasy </a:t>
                      </a:r>
                    </a:p>
                    <a:p>
                      <a:pPr algn="ctr"/>
                      <a:r>
                        <a:rPr lang="sk-SK" sz="2200" b="0" dirty="0" smtClean="0"/>
                        <a:t>(v %)</a:t>
                      </a:r>
                      <a:endParaRPr lang="sk-SK" sz="2200" b="0" dirty="0"/>
                    </a:p>
                  </a:txBody>
                  <a:tcPr marL="86627" marR="86627" anchor="ctr"/>
                </a:tc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1990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3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-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7</a:t>
                      </a:r>
                      <a:endParaRPr lang="sk-SK" sz="1800" b="0" dirty="0"/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7,6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1992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5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1" dirty="0" smtClean="0"/>
                        <a:t>+ 2</a:t>
                      </a:r>
                      <a:endParaRPr lang="sk-SK" sz="1800" b="1" dirty="0"/>
                    </a:p>
                  </a:txBody>
                  <a:tcPr marL="86627" marR="86627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5</a:t>
                      </a:r>
                      <a:endParaRPr lang="sk-SK" sz="1800" b="0" dirty="0"/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1" dirty="0" smtClean="0"/>
                        <a:t>23,8</a:t>
                      </a:r>
                      <a:endParaRPr lang="sk-SK" sz="1800" b="1" dirty="0"/>
                    </a:p>
                  </a:txBody>
                  <a:tcPr marL="86627" marR="86627" anchor="ctr">
                    <a:solidFill>
                      <a:srgbClr val="FFC000"/>
                    </a:solidFill>
                  </a:tcPr>
                </a:tc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1994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5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-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7</a:t>
                      </a:r>
                      <a:endParaRPr lang="sk-SK" sz="1800" b="0" dirty="0"/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13,06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1998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5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-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6</a:t>
                      </a:r>
                      <a:endParaRPr lang="sk-SK" sz="1800" b="0" dirty="0"/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5,81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2002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5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-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7</a:t>
                      </a:r>
                      <a:endParaRPr lang="sk-SK" sz="1800" b="0" dirty="0"/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18,21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2006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5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-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6</a:t>
                      </a:r>
                      <a:endParaRPr lang="sk-SK" sz="1800" b="0" dirty="0"/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11,89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2010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5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-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6</a:t>
                      </a:r>
                      <a:endParaRPr lang="sk-SK" sz="1800" b="0" dirty="0"/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15,94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2012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5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-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6</a:t>
                      </a:r>
                      <a:endParaRPr lang="sk-SK" sz="1800" b="0" dirty="0"/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19,36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</a:tr>
              <a:tr h="554249"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2016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5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-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8</a:t>
                      </a:r>
                      <a:endParaRPr lang="sk-SK" sz="1800" b="0" dirty="0"/>
                    </a:p>
                  </a:txBody>
                  <a:tcPr marL="86627" marR="86627" anchor="ctr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1800" b="0" dirty="0" smtClean="0"/>
                        <a:t>13,20</a:t>
                      </a:r>
                      <a:endParaRPr lang="sk-SK" sz="1800" b="0" dirty="0"/>
                    </a:p>
                  </a:txBody>
                  <a:tcPr marL="86627" marR="86627" anchor="ctr"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Personální obsazení NR SR </a:t>
            </a:r>
            <a:endParaRPr lang="cs-CZ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Preferenční hlasování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1.pol. 90.let: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Každý volič má 4 hlasy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Kandidát potřebuje na posun 10 % z hlasů své strany </a:t>
            </a:r>
            <a:r>
              <a:rPr lang="cs-CZ" b="1" u="sng" dirty="0" smtClean="0"/>
              <a:t>ve svém obvodu</a:t>
            </a: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1998: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1 celostátní obvod </a:t>
            </a:r>
            <a:r>
              <a:rPr lang="cs-CZ" dirty="0" smtClean="0">
                <a:sym typeface="Wingdings" pitchFamily="2" charset="2"/>
              </a:rPr>
              <a:t> paralýza systému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Personální obsazení NR SR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Posuny z nevolitelných míst: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1998 – 0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2002 – 1 </a:t>
            </a:r>
            <a:r>
              <a:rPr lang="cs-CZ" b="1" dirty="0" smtClean="0"/>
              <a:t>(ze 150!)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Pokus o řešení – snížení hranice z 10 na 3 %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Zvýšení počtu posunů: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2006 – 7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2010 – 11</a:t>
            </a:r>
            <a:r>
              <a:rPr lang="cs-CZ" b="1" dirty="0" smtClean="0"/>
              <a:t>*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2012 – 15</a:t>
            </a:r>
            <a:r>
              <a:rPr lang="cs-CZ" b="1" dirty="0" smtClean="0"/>
              <a:t>**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2016 – 13***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 lvl="1">
              <a:buFont typeface="Wingdings" pitchFamily="2" charset="2"/>
              <a:buChar char="§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9906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Posuny 2010</a:t>
            </a:r>
            <a:endParaRPr lang="sk-SK" sz="36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7219579"/>
              </p:ext>
            </p:extLst>
          </p:nvPr>
        </p:nvGraphicFramePr>
        <p:xfrm>
          <a:off x="304800" y="838200"/>
          <a:ext cx="8382000" cy="5105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425450"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 smtClean="0">
                          <a:solidFill>
                            <a:schemeClr val="tx1"/>
                          </a:solidFill>
                        </a:rPr>
                        <a:t>Jméno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Mandáty</a:t>
                      </a:r>
                      <a:r>
                        <a:rPr lang="cs-CZ" b="0" baseline="0" noProof="0" smtClean="0">
                          <a:solidFill>
                            <a:schemeClr val="tx1"/>
                          </a:solidFill>
                        </a:rPr>
                        <a:t> strany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 smtClean="0">
                          <a:solidFill>
                            <a:schemeClr val="tx1"/>
                          </a:solidFill>
                        </a:rPr>
                        <a:t>Původní</a:t>
                      </a:r>
                      <a:r>
                        <a:rPr lang="cs-CZ" b="0" baseline="0" noProof="0" dirty="0" smtClean="0">
                          <a:solidFill>
                            <a:schemeClr val="tx1"/>
                          </a:solidFill>
                        </a:rPr>
                        <a:t> pořadí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 smtClean="0">
                          <a:solidFill>
                            <a:schemeClr val="tx1"/>
                          </a:solidFill>
                        </a:rPr>
                        <a:t>Rozdíl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R.</a:t>
                      </a:r>
                      <a:r>
                        <a:rPr lang="sk-SK" b="0" baseline="0" dirty="0" smtClean="0">
                          <a:solidFill>
                            <a:schemeClr val="tx1"/>
                          </a:solidFill>
                        </a:rPr>
                        <a:t> Procházka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O.</a:t>
                      </a:r>
                      <a:r>
                        <a:rPr lang="sk-SK" b="0" baseline="0" dirty="0" smtClean="0">
                          <a:solidFill>
                            <a:schemeClr val="tx1"/>
                          </a:solidFill>
                        </a:rPr>
                        <a:t> Dostál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F. </a:t>
                      </a:r>
                      <a:r>
                        <a:rPr lang="sk-SK" b="0" dirty="0" err="1" smtClean="0">
                          <a:solidFill>
                            <a:schemeClr val="tx1"/>
                          </a:solidFill>
                        </a:rPr>
                        <a:t>Šebej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P. Osuský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J. Nagy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Ľ. </a:t>
                      </a:r>
                      <a:r>
                        <a:rPr lang="sk-SK" b="0" dirty="0" err="1" smtClean="0">
                          <a:solidFill>
                            <a:schemeClr val="tx1"/>
                          </a:solidFill>
                        </a:rPr>
                        <a:t>Kaník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V. Lukáč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I. </a:t>
                      </a:r>
                      <a:r>
                        <a:rPr lang="sk-SK" b="0" dirty="0" err="1" smtClean="0">
                          <a:solidFill>
                            <a:schemeClr val="tx1"/>
                          </a:solidFill>
                        </a:rPr>
                        <a:t>Matovič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128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E. </a:t>
                      </a:r>
                      <a:r>
                        <a:rPr lang="sk-SK" b="0" dirty="0" err="1" smtClean="0">
                          <a:solidFill>
                            <a:schemeClr val="tx1"/>
                          </a:solidFill>
                        </a:rPr>
                        <a:t>Jurinová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127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M.</a:t>
                      </a:r>
                      <a:r>
                        <a:rPr lang="sk-SK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b="0" baseline="0" dirty="0" err="1" smtClean="0">
                          <a:solidFill>
                            <a:schemeClr val="tx1"/>
                          </a:solidFill>
                        </a:rPr>
                        <a:t>Fecko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148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126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54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J.</a:t>
                      </a:r>
                      <a:r>
                        <a:rPr lang="sk-SK" b="0" baseline="0" dirty="0" smtClean="0">
                          <a:solidFill>
                            <a:schemeClr val="tx1"/>
                          </a:solidFill>
                        </a:rPr>
                        <a:t> Viskupič</a:t>
                      </a:r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147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125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8635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9906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Posuny 2012</a:t>
            </a:r>
            <a:endParaRPr lang="sk-SK" sz="3600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758594"/>
              </p:ext>
            </p:extLst>
          </p:nvPr>
        </p:nvGraphicFramePr>
        <p:xfrm>
          <a:off x="304800" y="838200"/>
          <a:ext cx="838200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500"/>
                <a:gridCol w="2095500"/>
                <a:gridCol w="2095500"/>
                <a:gridCol w="20955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 smtClean="0">
                          <a:solidFill>
                            <a:schemeClr val="tx1"/>
                          </a:solidFill>
                        </a:rPr>
                        <a:t>Jméno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smtClean="0">
                          <a:solidFill>
                            <a:schemeClr val="tx1"/>
                          </a:solidFill>
                        </a:rPr>
                        <a:t>Mandáty</a:t>
                      </a:r>
                      <a:r>
                        <a:rPr lang="cs-CZ" b="0" baseline="0" noProof="0" smtClean="0">
                          <a:solidFill>
                            <a:schemeClr val="tx1"/>
                          </a:solidFill>
                        </a:rPr>
                        <a:t> strany</a:t>
                      </a:r>
                      <a:endParaRPr lang="cs-CZ" b="0" noProof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 smtClean="0">
                          <a:solidFill>
                            <a:schemeClr val="tx1"/>
                          </a:solidFill>
                        </a:rPr>
                        <a:t>Původní</a:t>
                      </a:r>
                      <a:r>
                        <a:rPr lang="cs-CZ" b="0" baseline="0" noProof="0" dirty="0" smtClean="0">
                          <a:solidFill>
                            <a:schemeClr val="tx1"/>
                          </a:solidFill>
                        </a:rPr>
                        <a:t> pořadí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0" noProof="0" dirty="0" smtClean="0">
                          <a:solidFill>
                            <a:schemeClr val="tx1"/>
                          </a:solidFill>
                        </a:rPr>
                        <a:t>Rozdíl</a:t>
                      </a:r>
                      <a:endParaRPr lang="cs-CZ" b="0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J. </a:t>
                      </a:r>
                      <a:r>
                        <a:rPr lang="sk-SK" b="0" dirty="0" err="1" smtClean="0">
                          <a:solidFill>
                            <a:schemeClr val="tx1"/>
                          </a:solidFill>
                        </a:rPr>
                        <a:t>Mikloško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M. </a:t>
                      </a:r>
                      <a:r>
                        <a:rPr lang="sk-SK" b="0" dirty="0" err="1" smtClean="0">
                          <a:solidFill>
                            <a:schemeClr val="tx1"/>
                          </a:solidFill>
                        </a:rPr>
                        <a:t>Gibalová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J. Nagy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G.</a:t>
                      </a:r>
                      <a:r>
                        <a:rPr lang="sk-SK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b="0" baseline="0" dirty="0" err="1" smtClean="0">
                          <a:solidFill>
                            <a:schemeClr val="tx1"/>
                          </a:solidFill>
                        </a:rPr>
                        <a:t>Csicsai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P. Osuský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M. Chren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J. </a:t>
                      </a:r>
                      <a:r>
                        <a:rPr lang="sk-SK" b="0" dirty="0" err="1" smtClean="0">
                          <a:solidFill>
                            <a:schemeClr val="tx1"/>
                          </a:solidFill>
                        </a:rPr>
                        <a:t>Droba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M. </a:t>
                      </a:r>
                      <a:r>
                        <a:rPr lang="sk-SK" b="0" dirty="0" err="1" smtClean="0">
                          <a:solidFill>
                            <a:schemeClr val="tx1"/>
                          </a:solidFill>
                        </a:rPr>
                        <a:t>Beblavý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Ľ. </a:t>
                      </a:r>
                      <a:r>
                        <a:rPr lang="sk-SK" b="0" dirty="0" err="1" smtClean="0">
                          <a:solidFill>
                            <a:schemeClr val="tx1"/>
                          </a:solidFill>
                        </a:rPr>
                        <a:t>Kaník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J. Mikuš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B. </a:t>
                      </a:r>
                      <a:r>
                        <a:rPr lang="sk-SK" b="0" dirty="0" err="1" smtClean="0">
                          <a:solidFill>
                            <a:schemeClr val="tx1"/>
                          </a:solidFill>
                        </a:rPr>
                        <a:t>Škripek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I. </a:t>
                      </a:r>
                      <a:r>
                        <a:rPr lang="sk-SK" b="0" dirty="0" err="1" smtClean="0">
                          <a:solidFill>
                            <a:schemeClr val="tx1"/>
                          </a:solidFill>
                        </a:rPr>
                        <a:t>Matovič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134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E. </a:t>
                      </a:r>
                      <a:r>
                        <a:rPr lang="sk-SK" b="0" dirty="0" err="1" smtClean="0">
                          <a:solidFill>
                            <a:schemeClr val="tx1"/>
                          </a:solidFill>
                        </a:rPr>
                        <a:t>Jurinová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149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133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J.</a:t>
                      </a:r>
                      <a:r>
                        <a:rPr lang="sk-SK" b="0" baseline="0" dirty="0" smtClean="0">
                          <a:solidFill>
                            <a:schemeClr val="tx1"/>
                          </a:solidFill>
                        </a:rPr>
                        <a:t> Viskupič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148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132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M.</a:t>
                      </a:r>
                      <a:r>
                        <a:rPr lang="sk-SK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sk-SK" b="0" baseline="0" dirty="0" err="1" smtClean="0">
                          <a:solidFill>
                            <a:schemeClr val="tx1"/>
                          </a:solidFill>
                        </a:rPr>
                        <a:t>Fecko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147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b="0" dirty="0" smtClean="0">
                          <a:solidFill>
                            <a:schemeClr val="tx1"/>
                          </a:solidFill>
                        </a:rPr>
                        <a:t>131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113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Příklad – </a:t>
            </a:r>
            <a:r>
              <a:rPr lang="cs-CZ" dirty="0" err="1" smtClean="0"/>
              <a:t>Smer</a:t>
            </a:r>
            <a:r>
              <a:rPr lang="cs-CZ" dirty="0" smtClean="0"/>
              <a:t>-SD, 2012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/>
          <a:lstStyle/>
          <a:p>
            <a:r>
              <a:rPr lang="cs-CZ" dirty="0" smtClean="0"/>
              <a:t>1,13 mil. voličů – z toho:</a:t>
            </a:r>
          </a:p>
          <a:p>
            <a:endParaRPr lang="cs-CZ" dirty="0" smtClean="0"/>
          </a:p>
          <a:p>
            <a:r>
              <a:rPr lang="cs-CZ" b="1" dirty="0" smtClean="0"/>
              <a:t>874 310 (77,08 %)</a:t>
            </a:r>
            <a:r>
              <a:rPr lang="cs-CZ" dirty="0" smtClean="0"/>
              <a:t> voličů využilo alespoň 1 přednostní hlas</a:t>
            </a:r>
          </a:p>
          <a:p>
            <a:endParaRPr lang="cs-CZ" dirty="0" smtClean="0"/>
          </a:p>
          <a:p>
            <a:r>
              <a:rPr lang="cs-CZ" b="1" dirty="0" smtClean="0"/>
              <a:t>259 970 (22,92 %)</a:t>
            </a:r>
            <a:r>
              <a:rPr lang="cs-CZ" dirty="0" smtClean="0"/>
              <a:t> voličů tuto možnost nevyužilo</a:t>
            </a:r>
          </a:p>
          <a:p>
            <a:endParaRPr lang="cs-CZ" dirty="0"/>
          </a:p>
          <a:p>
            <a:r>
              <a:rPr lang="cs-CZ" dirty="0" smtClean="0"/>
              <a:t>Celkem bylo odevzdaných </a:t>
            </a:r>
            <a:r>
              <a:rPr lang="cs-CZ" b="1" dirty="0" smtClean="0"/>
              <a:t>2 664 690</a:t>
            </a:r>
            <a:r>
              <a:rPr lang="cs-CZ" dirty="0" smtClean="0"/>
              <a:t> přednostních hlasů (</a:t>
            </a:r>
            <a:r>
              <a:rPr lang="cs-CZ" b="1" dirty="0" smtClean="0"/>
              <a:t>3,05</a:t>
            </a:r>
            <a:r>
              <a:rPr lang="cs-CZ" dirty="0" smtClean="0"/>
              <a:t> na hlasujícího</a:t>
            </a:r>
            <a:r>
              <a:rPr lang="cs-CZ" dirty="0"/>
              <a:t>)</a:t>
            </a: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9963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Volební systém 1990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Listinný poměrný systém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4 obvody (M = 12-50)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Bratislava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Západní, Středné a Východní Slovensko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>
                <a:sym typeface="Wingdings" pitchFamily="2" charset="2"/>
              </a:rPr>
              <a:t> obrovský </a:t>
            </a:r>
            <a:r>
              <a:rPr lang="cs-CZ" b="1" u="sng" dirty="0" smtClean="0">
                <a:sym typeface="Wingdings" pitchFamily="2" charset="2"/>
              </a:rPr>
              <a:t>nepoměr</a:t>
            </a:r>
            <a:r>
              <a:rPr lang="cs-CZ" dirty="0" smtClean="0">
                <a:sym typeface="Wingdings" pitchFamily="2" charset="2"/>
              </a:rPr>
              <a:t> mandátů</a:t>
            </a: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 lvl="1">
              <a:buFont typeface="Wingdings" pitchFamily="2" charset="2"/>
              <a:buChar char="§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0433769"/>
              </p:ext>
            </p:extLst>
          </p:nvPr>
        </p:nvGraphicFramePr>
        <p:xfrm>
          <a:off x="152400" y="2819399"/>
          <a:ext cx="8686800" cy="3505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3733800"/>
                <a:gridCol w="3429000"/>
              </a:tblGrid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Pořadí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Přednostní hlasy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% ze všech </a:t>
                      </a:r>
                      <a:r>
                        <a:rPr lang="cs-CZ" sz="2400" b="0" dirty="0" err="1" smtClean="0">
                          <a:solidFill>
                            <a:schemeClr val="tx1"/>
                          </a:solidFill>
                        </a:rPr>
                        <a:t>předn</a:t>
                      </a:r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. hlasů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762 360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28,61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273 540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10,27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485 594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18,22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184 663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6,93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76 965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2,89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0743"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r>
                        <a:rPr lang="cs-CZ" sz="2400" b="0" baseline="0" dirty="0" smtClean="0">
                          <a:solidFill>
                            <a:schemeClr val="tx1"/>
                          </a:solidFill>
                        </a:rPr>
                        <a:t> - 150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881 568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tx1"/>
                          </a:solidFill>
                        </a:rPr>
                        <a:t>33,08</a:t>
                      </a:r>
                      <a:endParaRPr lang="en-US" sz="2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2" name="Zástupný symbol pro obsah 2"/>
          <p:cNvSpPr txBox="1">
            <a:spLocks/>
          </p:cNvSpPr>
          <p:nvPr/>
        </p:nvSpPr>
        <p:spPr>
          <a:xfrm>
            <a:off x="457200" y="1295400"/>
            <a:ext cx="8229600" cy="1219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BD0D9"/>
              </a:buClr>
            </a:pPr>
            <a:r>
              <a:rPr lang="cs-CZ" dirty="0" smtClean="0">
                <a:solidFill>
                  <a:prstClr val="black"/>
                </a:solidFill>
              </a:rPr>
              <a:t>Zúčastnění voliči na PH: 874 310</a:t>
            </a:r>
          </a:p>
          <a:p>
            <a:pPr>
              <a:buClr>
                <a:srgbClr val="0BD0D9"/>
              </a:buClr>
            </a:pPr>
            <a:r>
              <a:rPr lang="cs-CZ" dirty="0" smtClean="0">
                <a:solidFill>
                  <a:prstClr val="black"/>
                </a:solidFill>
              </a:rPr>
              <a:t>Počet PH: 2 664 690</a:t>
            </a:r>
          </a:p>
          <a:p>
            <a:pPr>
              <a:buClr>
                <a:srgbClr val="0BD0D9"/>
              </a:buClr>
            </a:pPr>
            <a:endParaRPr lang="cs-CZ" dirty="0" smtClean="0">
              <a:solidFill>
                <a:prstClr val="black"/>
              </a:solidFill>
            </a:endParaRPr>
          </a:p>
          <a:p>
            <a:pPr>
              <a:buClr>
                <a:srgbClr val="0BD0D9"/>
              </a:buClr>
            </a:pPr>
            <a:endParaRPr lang="cs-CZ" dirty="0" smtClean="0">
              <a:solidFill>
                <a:prstClr val="black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72122" y="255233"/>
            <a:ext cx="65532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500" dirty="0" smtClean="0">
                <a:solidFill>
                  <a:srgbClr val="04617B"/>
                </a:solidFill>
                <a:latin typeface="Calibri"/>
              </a:rPr>
              <a:t>Příklad </a:t>
            </a:r>
            <a:r>
              <a:rPr lang="cs-CZ" sz="4500" dirty="0">
                <a:solidFill>
                  <a:srgbClr val="04617B"/>
                </a:solidFill>
                <a:latin typeface="Calibri"/>
              </a:rPr>
              <a:t>– </a:t>
            </a:r>
            <a:r>
              <a:rPr lang="cs-CZ" sz="4500" dirty="0" err="1">
                <a:solidFill>
                  <a:srgbClr val="04617B"/>
                </a:solidFill>
                <a:latin typeface="Calibri"/>
              </a:rPr>
              <a:t>Smer</a:t>
            </a:r>
            <a:r>
              <a:rPr lang="cs-CZ" sz="4500" dirty="0">
                <a:solidFill>
                  <a:srgbClr val="04617B"/>
                </a:solidFill>
                <a:latin typeface="Calibri"/>
              </a:rPr>
              <a:t>-SD, 2012</a:t>
            </a:r>
            <a:endParaRPr lang="en-US" sz="45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2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4138239"/>
              </p:ext>
            </p:extLst>
          </p:nvPr>
        </p:nvGraphicFramePr>
        <p:xfrm>
          <a:off x="304800" y="228600"/>
          <a:ext cx="8458199" cy="647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" name="Picture 2" descr="http://dotankoch.sk/portret/robert-fic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52400"/>
            <a:ext cx="1010316" cy="130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http://www.minv.sk/swift_data/source/mvsr/foto_funkcionarov/kalinak_upraveny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102" y="5410200"/>
            <a:ext cx="979658" cy="130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http://www.nrsr.sk/web/img/Paska_Pavol-w-207x266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267200"/>
            <a:ext cx="1019003" cy="130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9" descr="http://fmk.ucm.sk/assets/images/oznamy/madaric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257800"/>
            <a:ext cx="1100893" cy="1321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1" descr="http://old.minedu.sk/data/USERDATA/Images/VeduciPredstavitelia/Dusan_Caplovic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6600"/>
            <a:ext cx="1057497" cy="126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5336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dotankoch.sk/portret/robert-fic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3684" y="2743200"/>
            <a:ext cx="1010316" cy="130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http://www.minv.sk/swift_data/source/mvsr/foto_funkcionarov/kalinak_upraven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257800"/>
            <a:ext cx="979658" cy="130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7" descr="http://www.nrsr.sk/web/img/Paska_Pavol-w-207x26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4267200"/>
            <a:ext cx="1019003" cy="130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9" descr="http://fmk.ucm.sk/assets/images/oznamy/madaric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8" y="5465514"/>
            <a:ext cx="1100893" cy="1321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1" descr="http://old.minedu.sk/data/USERDATA/Images/VeduciPredstavitelia/Dusan_Caplovic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518223"/>
            <a:ext cx="1057497" cy="1268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6" name="Graf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3285970"/>
              </p:ext>
            </p:extLst>
          </p:nvPr>
        </p:nvGraphicFramePr>
        <p:xfrm>
          <a:off x="304800" y="457200"/>
          <a:ext cx="8458200" cy="5969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899319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8127" y="304800"/>
            <a:ext cx="8686800" cy="838200"/>
          </a:xfrm>
        </p:spPr>
        <p:txBody>
          <a:bodyPr>
            <a:noAutofit/>
          </a:bodyPr>
          <a:lstStyle/>
          <a:p>
            <a:r>
              <a:rPr lang="cs-CZ" sz="4000" dirty="0" smtClean="0"/>
              <a:t>Preferenční hlasy pro jednotlivé kandidáty</a:t>
            </a:r>
            <a:endParaRPr lang="cs-CZ" sz="4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054" y="1340768"/>
            <a:ext cx="9064946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/>
              <a:t>Preferenční hlasování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Spáč, P. (</a:t>
            </a:r>
            <a:r>
              <a:rPr lang="cs-CZ" dirty="0" err="1" smtClean="0"/>
              <a:t>forthcoming</a:t>
            </a:r>
            <a:r>
              <a:rPr lang="cs-CZ" dirty="0" smtClean="0"/>
              <a:t>): </a:t>
            </a:r>
            <a:r>
              <a:rPr lang="en-US" dirty="0" smtClean="0"/>
              <a:t>The </a:t>
            </a:r>
            <a:r>
              <a:rPr lang="en-US" dirty="0"/>
              <a:t>Role of Ballot Ranking: Preferential Voting in a Nationwide Constituency in </a:t>
            </a:r>
            <a:r>
              <a:rPr lang="en-US" dirty="0" smtClean="0"/>
              <a:t>Slovakia</a:t>
            </a:r>
            <a:r>
              <a:rPr lang="cs-CZ" dirty="0" smtClean="0"/>
              <a:t>. </a:t>
            </a:r>
            <a:r>
              <a:rPr lang="cs-CZ" i="1" dirty="0" smtClean="0"/>
              <a:t>East </a:t>
            </a:r>
            <a:r>
              <a:rPr lang="cs-CZ" i="1" dirty="0" err="1" smtClean="0"/>
              <a:t>European</a:t>
            </a:r>
            <a:r>
              <a:rPr lang="cs-CZ" i="1" dirty="0" smtClean="0"/>
              <a:t> </a:t>
            </a:r>
            <a:r>
              <a:rPr lang="cs-CZ" i="1" dirty="0" err="1" smtClean="0"/>
              <a:t>Politics</a:t>
            </a:r>
            <a:r>
              <a:rPr lang="cs-CZ" i="1" dirty="0" smtClean="0"/>
              <a:t> and </a:t>
            </a:r>
            <a:r>
              <a:rPr lang="cs-CZ" i="1" dirty="0" err="1" smtClean="0"/>
              <a:t>Societies</a:t>
            </a:r>
            <a:endParaRPr lang="cs-CZ" i="1" dirty="0" smtClean="0"/>
          </a:p>
          <a:p>
            <a:pPr>
              <a:buFont typeface="Wingdings" pitchFamily="2" charset="2"/>
              <a:buChar char="§"/>
            </a:pPr>
            <a:r>
              <a:rPr lang="cs-CZ" dirty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eep.sagepub.com/content/early/recent</a:t>
            </a: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i="1" dirty="0" smtClean="0"/>
          </a:p>
          <a:p>
            <a:pPr>
              <a:buNone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454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Aktuální diskuse o reformách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Jednotný volební kodex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Úvahy o většinovém systému</a:t>
            </a:r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Alternativní návrhy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Nejpravděpodobnější varianty: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A) Žádná změna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B) Zachování poměrného systému</a:t>
            </a:r>
          </a:p>
          <a:p>
            <a:pPr lvl="1"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Základní premisa: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Při zachování 1 obvodu může mít jakákoliv reforma pouze omezené účinky</a:t>
            </a:r>
          </a:p>
          <a:p>
            <a:pPr lvl="1">
              <a:buFont typeface="Wingdings" pitchFamily="2" charset="2"/>
              <a:buChar char="§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Omezené hlasování (2011)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78038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 smtClean="0"/>
              <a:t>Návrh reformy: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1 celostátní obvod (M = 150)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Možnost společné listiny nezávislých kandidátů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Voliči mají 4 hlasy </a:t>
            </a:r>
            <a:r>
              <a:rPr lang="cs-CZ" dirty="0" smtClean="0">
                <a:sym typeface="Wingdings" panose="05000000000000000000" pitchFamily="2" charset="2"/>
              </a:rPr>
              <a:t> udělují přímo kandidátům (i napříč stranami)</a:t>
            </a:r>
          </a:p>
          <a:p>
            <a:pPr>
              <a:buFont typeface="Wingdings" pitchFamily="2" charset="2"/>
              <a:buChar char="§"/>
            </a:pPr>
            <a:endParaRPr lang="cs-CZ" dirty="0">
              <a:sym typeface="Wingdings" panose="05000000000000000000" pitchFamily="2" charset="2"/>
            </a:endParaRPr>
          </a:p>
          <a:p>
            <a:pPr>
              <a:buFont typeface="Wingdings" pitchFamily="2" charset="2"/>
              <a:buChar char="§"/>
            </a:pPr>
            <a:r>
              <a:rPr lang="cs-CZ" dirty="0" smtClean="0">
                <a:sym typeface="Wingdings" panose="05000000000000000000" pitchFamily="2" charset="2"/>
              </a:rPr>
              <a:t>150 kandidátů s nejvíce hlasy je zvoleno za poslance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09685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Omezené hlasování (2011)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78038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 smtClean="0"/>
              <a:t>Očekávané důsledky:</a:t>
            </a:r>
          </a:p>
          <a:p>
            <a:pPr lvl="1"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Silnější vazba volič – poslanec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Žádní poslanci bez voličské podpory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Rovnost šancí pro všechny kandidáty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Zachování proporcionality výsledků</a:t>
            </a:r>
          </a:p>
        </p:txBody>
      </p:sp>
    </p:spTree>
    <p:extLst>
      <p:ext uri="{BB962C8B-B14F-4D97-AF65-F5344CB8AC3E}">
        <p14:creationId xmlns:p14="http://schemas.microsoft.com/office/powerpoint/2010/main" val="392351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Omezené hlasování (2011)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78038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 smtClean="0"/>
              <a:t>Skutečné důsledky:</a:t>
            </a:r>
          </a:p>
          <a:p>
            <a:pPr lvl="1"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Kladné: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Jednoduchost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Vyřazení poslanců bez voličské podpory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Zápory: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Kde začít?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565745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Omezené hlasování (2011)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78038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 smtClean="0"/>
              <a:t>Zápory:</a:t>
            </a:r>
          </a:p>
          <a:p>
            <a:pPr lvl="1"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1. Žádná rovnost mezi kandidáty: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Zachován celostátní obvod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Možnost opačného efektu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2. Drastický propad hlasů</a:t>
            </a: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3186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Volební systém 1990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752600"/>
            <a:ext cx="8686800" cy="45720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dirty="0" smtClean="0"/>
              <a:t>Stanovení počtu mandátů pro kraje:</a:t>
            </a:r>
          </a:p>
          <a:p>
            <a:pPr lvl="1">
              <a:buFont typeface="Wingdings" pitchFamily="2" charset="2"/>
              <a:buChar char="§"/>
            </a:pPr>
            <a:endParaRPr lang="cs-CZ" dirty="0" smtClean="0"/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Platné hlasy / 150 = republikové mandátové číslo</a:t>
            </a:r>
          </a:p>
          <a:p>
            <a:pPr lvl="1">
              <a:buFont typeface="Wingdings" pitchFamily="2" charset="2"/>
              <a:buChar char="§"/>
            </a:pPr>
            <a:endParaRPr lang="cs-CZ" dirty="0" smtClean="0"/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Hlasy v kraji / RMČ = počet mandátů v kraji</a:t>
            </a:r>
          </a:p>
          <a:p>
            <a:pPr lvl="1">
              <a:buFont typeface="Wingdings" pitchFamily="2" charset="2"/>
              <a:buChar char="§"/>
            </a:pPr>
            <a:endParaRPr lang="cs-CZ" dirty="0" smtClean="0"/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Největší zůstatek pro nerozdělené mandáty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Počet mandátů tedy odvozen od počtu zúčastněných voličů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cs-CZ" dirty="0" smtClean="0"/>
              <a:t>Propad hlasů (R. Fico)</a:t>
            </a:r>
            <a:endParaRPr lang="en-US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064779"/>
              </p:ext>
            </p:extLst>
          </p:nvPr>
        </p:nvGraphicFramePr>
        <p:xfrm>
          <a:off x="251522" y="2348880"/>
          <a:ext cx="8712965" cy="4044127"/>
        </p:xfrm>
        <a:graphic>
          <a:graphicData uri="http://schemas.openxmlformats.org/drawingml/2006/table">
            <a:tbl>
              <a:tblPr/>
              <a:tblGrid>
                <a:gridCol w="1742593"/>
                <a:gridCol w="1742593"/>
                <a:gridCol w="1742593"/>
                <a:gridCol w="1742593"/>
                <a:gridCol w="1742593"/>
              </a:tblGrid>
              <a:tr h="111709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</a:t>
                      </a:r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by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Získané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endParaRPr lang="cs-CZ" sz="2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/>
                      <a:r>
                        <a:rPr lang="cs-CZ" sz="24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hlasy</a:t>
                      </a:r>
                      <a:endParaRPr lang="cs-CZ" sz="24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150. výsledek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Nevyužité hlasy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Nevyužité hlasy (v 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7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443 230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170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439 060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7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569 921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4 223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565 698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75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762 360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4 365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757 995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175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502 345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4 906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497 439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99,02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711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Propad hlasů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78038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 smtClean="0"/>
              <a:t>Co s nevyužitými hlasy?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1. Dát spolustraníkům s nižším pořadím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2. Rozdělit (úměrně) mezi všechny spolustraníky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3. Rozdělit (úměrně) mezi všechny zbylé kandidáty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Nic z toho není možné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6210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Omezené hlasování (2011)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772816"/>
            <a:ext cx="8686800" cy="4780384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 smtClean="0"/>
              <a:t>Zápory:</a:t>
            </a:r>
          </a:p>
          <a:p>
            <a:pPr lvl="1"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1. Žádná rovnost mezi kandidáty: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Zachován celostátní obvod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Možnost opačného efektu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2. Drastický propad hlasů</a:t>
            </a:r>
          </a:p>
          <a:p>
            <a:pPr>
              <a:buFont typeface="Wingdings" pitchFamily="2" charset="2"/>
              <a:buChar char="§"/>
            </a:pPr>
            <a:endParaRPr lang="cs-CZ" dirty="0"/>
          </a:p>
          <a:p>
            <a:pPr>
              <a:buFont typeface="Wingdings" pitchFamily="2" charset="2"/>
              <a:buChar char="§"/>
            </a:pPr>
            <a:r>
              <a:rPr lang="cs-CZ" dirty="0" smtClean="0"/>
              <a:t>3. Radikální narušení proporcionality výsledků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Návrh předpokládá nezájem voličů o strany</a:t>
            </a:r>
            <a:endParaRPr lang="cs-CZ" dirty="0"/>
          </a:p>
          <a:p>
            <a:pPr>
              <a:buFont typeface="Wingdings" pitchFamily="2" charset="2"/>
              <a:buChar char="§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51879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Narušení proporcionality</a:t>
            </a:r>
            <a:endParaRPr lang="sk-SK" dirty="0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3955686"/>
              </p:ext>
            </p:extLst>
          </p:nvPr>
        </p:nvGraphicFramePr>
        <p:xfrm>
          <a:off x="251520" y="1484784"/>
          <a:ext cx="8610600" cy="4991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7884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Narušení proporcionality</a:t>
            </a:r>
            <a:endParaRPr lang="sk-SK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8525568"/>
              </p:ext>
            </p:extLst>
          </p:nvPr>
        </p:nvGraphicFramePr>
        <p:xfrm>
          <a:off x="539552" y="2132854"/>
          <a:ext cx="7992887" cy="3609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7776"/>
                <a:gridCol w="1945037"/>
                <a:gridCol w="1945037"/>
                <a:gridCol w="1945037"/>
              </a:tblGrid>
              <a:tr h="5760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err="1">
                          <a:effectLst/>
                          <a:latin typeface="+mn-lt"/>
                        </a:rPr>
                        <a:t>Strana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  <a:latin typeface="+mn-lt"/>
                        </a:rPr>
                        <a:t>Volby 2006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Návrh reformy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noProof="0" dirty="0" smtClean="0">
                          <a:effectLst/>
                          <a:latin typeface="+mn-lt"/>
                        </a:rPr>
                        <a:t>Rozdíl</a:t>
                      </a:r>
                      <a:endParaRPr lang="cs-CZ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SMER-SD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50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40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-10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SDKÚ-DS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31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22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-9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SNS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22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SMK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20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35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ĽS-HZDS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  <a:latin typeface="+mn-lt"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KDH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  <a:latin typeface="+mn-lt"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Ostatní (4)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123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Narušení proporcionality</a:t>
            </a:r>
            <a:endParaRPr lang="sk-SK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199252"/>
              </p:ext>
            </p:extLst>
          </p:nvPr>
        </p:nvGraphicFramePr>
        <p:xfrm>
          <a:off x="539552" y="2132854"/>
          <a:ext cx="7992887" cy="3609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7776"/>
                <a:gridCol w="1945037"/>
                <a:gridCol w="1945037"/>
                <a:gridCol w="1945037"/>
              </a:tblGrid>
              <a:tr h="5760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err="1">
                          <a:effectLst/>
                          <a:latin typeface="+mn-lt"/>
                        </a:rPr>
                        <a:t>Strana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  <a:latin typeface="+mn-lt"/>
                        </a:rPr>
                        <a:t>Volby 2010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Návrh reformy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noProof="0" dirty="0" smtClean="0">
                          <a:effectLst/>
                          <a:latin typeface="+mn-lt"/>
                        </a:rPr>
                        <a:t>Rozdíl</a:t>
                      </a:r>
                      <a:endParaRPr lang="cs-CZ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SMER-SD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SDKÚ-DS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KDH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Most-Híd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Ostatní (7)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7586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Narušení proporcionality</a:t>
            </a:r>
            <a:endParaRPr lang="sk-SK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103689"/>
              </p:ext>
            </p:extLst>
          </p:nvPr>
        </p:nvGraphicFramePr>
        <p:xfrm>
          <a:off x="539552" y="2132854"/>
          <a:ext cx="7992887" cy="3609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7776"/>
                <a:gridCol w="1945037"/>
                <a:gridCol w="1945037"/>
                <a:gridCol w="1945037"/>
              </a:tblGrid>
              <a:tr h="5760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err="1">
                          <a:effectLst/>
                          <a:latin typeface="+mn-lt"/>
                        </a:rPr>
                        <a:t>Strana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  <a:latin typeface="+mn-lt"/>
                        </a:rPr>
                        <a:t>Volby 2012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Návrh reformy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noProof="0" dirty="0" smtClean="0">
                          <a:effectLst/>
                          <a:latin typeface="+mn-lt"/>
                        </a:rPr>
                        <a:t>Rozdíl</a:t>
                      </a:r>
                      <a:endParaRPr lang="cs-CZ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MER-SD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KDH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OĽaNO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Most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cs-CZ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Híd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SDKÚ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-DS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Ostatní (8)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203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Narušení proporcionality</a:t>
            </a:r>
            <a:endParaRPr lang="sk-SK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296591"/>
              </p:ext>
            </p:extLst>
          </p:nvPr>
        </p:nvGraphicFramePr>
        <p:xfrm>
          <a:off x="539552" y="2123817"/>
          <a:ext cx="7992887" cy="44761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57776"/>
                <a:gridCol w="1945037"/>
                <a:gridCol w="1945037"/>
                <a:gridCol w="1945037"/>
              </a:tblGrid>
              <a:tr h="57606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 err="1">
                          <a:effectLst/>
                          <a:latin typeface="+mn-lt"/>
                        </a:rPr>
                        <a:t>Strana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 smtClean="0">
                          <a:effectLst/>
                          <a:latin typeface="+mn-lt"/>
                        </a:rPr>
                        <a:t>Volby 2016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Návrh reformy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noProof="0" dirty="0" smtClean="0">
                          <a:effectLst/>
                          <a:latin typeface="+mn-lt"/>
                        </a:rPr>
                        <a:t>Rozdíl</a:t>
                      </a:r>
                      <a:endParaRPr lang="cs-CZ" sz="2000" b="0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MER-SD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49</a:t>
                      </a:r>
                      <a:endParaRPr lang="sk-SK" sz="22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21</a:t>
                      </a:r>
                      <a:endParaRPr lang="sk-SK" sz="22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OĽaNO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19</a:t>
                      </a:r>
                      <a:endParaRPr lang="sk-SK" sz="22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SNS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15</a:t>
                      </a:r>
                      <a:endParaRPr lang="sk-SK" sz="22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K – ĽSNS</a:t>
                      </a:r>
                      <a:endParaRPr lang="sk-SK" sz="22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14</a:t>
                      </a:r>
                      <a:endParaRPr lang="sk-SK" sz="22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SR - BK</a:t>
                      </a:r>
                      <a:endParaRPr lang="sk-SK" sz="22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11</a:t>
                      </a:r>
                      <a:endParaRPr lang="sk-SK" sz="22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200" b="0" dirty="0" smtClean="0"/>
                        <a:t>Most</a:t>
                      </a:r>
                      <a:endParaRPr lang="sk-SK" sz="22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11</a:t>
                      </a:r>
                      <a:endParaRPr lang="sk-SK" sz="22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200" b="0" dirty="0" smtClean="0"/>
                        <a:t>Sieť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10</a:t>
                      </a:r>
                      <a:endParaRPr lang="sk-SK" sz="22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3339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Ostatní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(</a:t>
                      </a:r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sz="2200" b="0" dirty="0" smtClean="0"/>
                        <a:t>0</a:t>
                      </a:r>
                      <a:endParaRPr lang="sk-SK" sz="22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278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Volební systém 1990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8686800" cy="1143000"/>
          </a:xfrm>
        </p:spPr>
        <p:txBody>
          <a:bodyPr/>
          <a:lstStyle/>
          <a:p>
            <a:r>
              <a:rPr lang="cs-CZ" dirty="0" smtClean="0"/>
              <a:t>Platné hlasy: 3 377 726</a:t>
            </a:r>
          </a:p>
          <a:p>
            <a:r>
              <a:rPr lang="cs-CZ" dirty="0" smtClean="0"/>
              <a:t>RMČ = H</a:t>
            </a:r>
            <a:r>
              <a:rPr lang="cs-CZ" baseline="-25000" dirty="0" smtClean="0"/>
              <a:t>P</a:t>
            </a:r>
            <a:r>
              <a:rPr lang="cs-CZ" dirty="0" smtClean="0"/>
              <a:t> / 150 = 22 518</a:t>
            </a:r>
            <a:endParaRPr lang="sk-SK" dirty="0"/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60436105"/>
              </p:ext>
            </p:extLst>
          </p:nvPr>
        </p:nvGraphicFramePr>
        <p:xfrm>
          <a:off x="381000" y="2514601"/>
          <a:ext cx="8610600" cy="413644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95400"/>
                <a:gridCol w="1574800"/>
                <a:gridCol w="1435100"/>
                <a:gridCol w="1435100"/>
                <a:gridCol w="1435100"/>
                <a:gridCol w="1435100"/>
              </a:tblGrid>
              <a:tr h="74035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Kraj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Hlasy v kraji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RMČ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H</a:t>
                      </a:r>
                      <a:r>
                        <a:rPr lang="cs-CZ" sz="2200" b="0" baseline="-25000" dirty="0" smtClean="0"/>
                        <a:t>K</a:t>
                      </a:r>
                      <a:r>
                        <a:rPr lang="cs-CZ" sz="2200" b="0" baseline="0" dirty="0" smtClean="0"/>
                        <a:t> / RMČ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M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M + zůstatek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631248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BA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290 199</a:t>
                      </a:r>
                      <a:endParaRPr lang="sk-SK" sz="2200" b="0" dirty="0"/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22 518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12,89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12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13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74035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ZS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1 125 842</a:t>
                      </a:r>
                      <a:endParaRPr lang="sk-SK" sz="2200" b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sk-SK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49,99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49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50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74035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1 034 860</a:t>
                      </a:r>
                      <a:endParaRPr lang="sk-SK" sz="2200" b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sk-SK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45,96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45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46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631248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VS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926</a:t>
                      </a:r>
                      <a:r>
                        <a:rPr lang="cs-CZ" sz="2200" b="0" baseline="0" smtClean="0"/>
                        <a:t> 825</a:t>
                      </a:r>
                      <a:endParaRPr lang="sk-SK" sz="2200" b="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sk-SK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41,16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41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41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631248">
                <a:tc>
                  <a:txBody>
                    <a:bodyPr/>
                    <a:lstStyle/>
                    <a:p>
                      <a:pPr algn="ctr"/>
                      <a:endParaRPr lang="sk-SK" sz="22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22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2200" b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smtClean="0"/>
                        <a:t>147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150</a:t>
                      </a:r>
                      <a:endParaRPr lang="sk-SK" sz="2200" b="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12096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Volební systém 1990</a:t>
            </a:r>
            <a:endParaRPr lang="sk-SK" dirty="0"/>
          </a:p>
        </p:txBody>
      </p:sp>
      <p:sp>
        <p:nvSpPr>
          <p:cNvPr id="6" name="Zástupný symbol obsahu 5"/>
          <p:cNvSpPr>
            <a:spLocks noGrp="1"/>
          </p:cNvSpPr>
          <p:nvPr>
            <p:ph idx="1"/>
          </p:nvPr>
        </p:nvSpPr>
        <p:spPr>
          <a:xfrm>
            <a:off x="304800" y="1666130"/>
            <a:ext cx="8686800" cy="50752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 smtClean="0"/>
              <a:t>Klauzule: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3 % - stejná pro strany i koalice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Přepočet hlasů na mandáty: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1. skrutinium – </a:t>
            </a:r>
            <a:r>
              <a:rPr lang="cs-CZ" dirty="0" err="1" smtClean="0"/>
              <a:t>Hareova</a:t>
            </a:r>
            <a:r>
              <a:rPr lang="cs-CZ" dirty="0" smtClean="0"/>
              <a:t> </a:t>
            </a:r>
            <a:r>
              <a:rPr lang="cs-CZ" dirty="0" err="1" smtClean="0"/>
              <a:t>kvota</a:t>
            </a:r>
            <a:endParaRPr lang="cs-CZ" dirty="0" smtClean="0"/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2. skrutinium – </a:t>
            </a:r>
            <a:r>
              <a:rPr lang="cs-CZ" dirty="0" err="1" smtClean="0"/>
              <a:t>Hagenbach</a:t>
            </a:r>
            <a:r>
              <a:rPr lang="cs-CZ" dirty="0" smtClean="0"/>
              <a:t>-</a:t>
            </a:r>
            <a:r>
              <a:rPr lang="cs-CZ" dirty="0" err="1" smtClean="0"/>
              <a:t>Bischoffova</a:t>
            </a:r>
            <a:r>
              <a:rPr lang="cs-CZ" dirty="0" smtClean="0"/>
              <a:t> </a:t>
            </a:r>
            <a:r>
              <a:rPr lang="cs-CZ" dirty="0" err="1" smtClean="0"/>
              <a:t>kvota</a:t>
            </a:r>
            <a:endParaRPr lang="cs-CZ" dirty="0" smtClean="0"/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Nerozdělené mandáty – největší zůstatek</a:t>
            </a:r>
          </a:p>
          <a:p>
            <a:pPr lvl="1">
              <a:buFont typeface="Wingdings" pitchFamily="2" charset="2"/>
              <a:buChar char="§"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ym typeface="Wingdings" pitchFamily="2" charset="2"/>
              </a:rPr>
              <a:t> P</a:t>
            </a:r>
            <a:r>
              <a:rPr lang="cs-CZ" dirty="0" smtClean="0"/>
              <a:t>ředpoklady pro silnou proporcionalitu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9877435"/>
              </p:ext>
            </p:extLst>
          </p:nvPr>
        </p:nvGraphicFramePr>
        <p:xfrm>
          <a:off x="0" y="3"/>
          <a:ext cx="9144000" cy="6822976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828800"/>
                <a:gridCol w="1828800"/>
                <a:gridCol w="1752600"/>
                <a:gridCol w="1905000"/>
                <a:gridCol w="1828800"/>
              </a:tblGrid>
              <a:tr h="662372">
                <a:tc gridSpan="5">
                  <a:txBody>
                    <a:bodyPr/>
                    <a:lstStyle/>
                    <a:p>
                      <a:pPr algn="ctr"/>
                      <a:r>
                        <a:rPr lang="cs-CZ" sz="2200" b="1" dirty="0" smtClean="0"/>
                        <a:t>Volby 1990</a:t>
                      </a:r>
                      <a:endParaRPr lang="sk-SK" sz="22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</a:tr>
              <a:tr h="744245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Strana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Hlasy  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Mandáty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Mandáty </a:t>
                      </a:r>
                    </a:p>
                    <a:p>
                      <a:pPr algn="ctr"/>
                      <a:r>
                        <a:rPr lang="cs-CZ" sz="2200" b="0" dirty="0" smtClean="0"/>
                        <a:t>(v %)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Index deformace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VPN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29,35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48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32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1,09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KDH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19,21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31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20,67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1,08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SNS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13,94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14,67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1,06</a:t>
                      </a:r>
                      <a:endParaRPr lang="sk-SK" sz="2200" b="0" dirty="0"/>
                    </a:p>
                  </a:txBody>
                  <a:tcPr anchor="ctr">
                    <a:solidFill>
                      <a:schemeClr val="accent6"/>
                    </a:solidFill>
                  </a:tcPr>
                </a:tc>
              </a:tr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Spol.</a:t>
                      </a:r>
                      <a:r>
                        <a:rPr lang="cs-CZ" sz="2200" b="0" baseline="0" dirty="0" smtClean="0"/>
                        <a:t> / MKDH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13,35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22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14,67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KSS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8,66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9,33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1,07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DS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4,4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4,67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1,07</a:t>
                      </a:r>
                      <a:endParaRPr lang="sk-SK" sz="2200" b="0" dirty="0"/>
                    </a:p>
                  </a:txBody>
                  <a:tcPr anchor="ctr"/>
                </a:tc>
              </a:tr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SZ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3,49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4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1,14</a:t>
                      </a:r>
                      <a:endParaRPr lang="sk-SK" sz="2200" b="0" dirty="0"/>
                    </a:p>
                  </a:txBody>
                  <a:tcPr anchor="ctr">
                    <a:solidFill>
                      <a:srgbClr val="92D050"/>
                    </a:solidFill>
                  </a:tcPr>
                </a:tc>
              </a:tr>
              <a:tr h="662372"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Ostatní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7,6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200" b="0" dirty="0" smtClean="0"/>
                        <a:t>0</a:t>
                      </a:r>
                      <a:endParaRPr lang="sk-SK" sz="2200" b="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cs-CZ" dirty="0" smtClean="0"/>
              <a:t>Volební systém 1992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4800" y="1670322"/>
            <a:ext cx="8686800" cy="499903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 smtClean="0"/>
              <a:t>Klauzule: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5 % pro strany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/>
              <a:t>7 % (2 a 3 členné koalice), 10 % (4 a vícečlenné)</a:t>
            </a:r>
          </a:p>
          <a:p>
            <a:pPr>
              <a:buFont typeface="Wingdings" pitchFamily="2" charset="2"/>
              <a:buChar char="§"/>
            </a:pPr>
            <a:endParaRPr lang="cs-CZ" dirty="0" smtClean="0"/>
          </a:p>
          <a:p>
            <a:pPr>
              <a:buFont typeface="Wingdings" pitchFamily="2" charset="2"/>
              <a:buChar char="§"/>
            </a:pPr>
            <a:r>
              <a:rPr lang="cs-CZ" b="1" dirty="0" smtClean="0"/>
              <a:t>Přepočet hlasů na mandáty: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err="1" smtClean="0"/>
              <a:t>Hagenbach</a:t>
            </a:r>
            <a:r>
              <a:rPr lang="cs-CZ" dirty="0" smtClean="0"/>
              <a:t>-</a:t>
            </a:r>
            <a:r>
              <a:rPr lang="cs-CZ" dirty="0" err="1" smtClean="0"/>
              <a:t>Bischoffova</a:t>
            </a:r>
            <a:r>
              <a:rPr lang="cs-CZ" dirty="0" smtClean="0"/>
              <a:t> </a:t>
            </a:r>
            <a:r>
              <a:rPr lang="cs-CZ" dirty="0" err="1" smtClean="0"/>
              <a:t>kvota</a:t>
            </a:r>
            <a:r>
              <a:rPr lang="cs-CZ" dirty="0" smtClean="0"/>
              <a:t> i pro 1. skrutinium</a:t>
            </a:r>
          </a:p>
          <a:p>
            <a:pPr lvl="1">
              <a:buFont typeface="Wingdings" pitchFamily="2" charset="2"/>
              <a:buChar char="§"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1">
              <a:buFont typeface="Wingdings" pitchFamily="2" charset="2"/>
              <a:buChar char="§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2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4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1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7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9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5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0_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Kancelář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678</TotalTime>
  <Words>1906</Words>
  <Application>Microsoft Office PowerPoint</Application>
  <PresentationFormat>Předvádění na obrazovce (4:3)</PresentationFormat>
  <Paragraphs>1023</Paragraphs>
  <Slides>57</Slides>
  <Notes>5</Notes>
  <HiddenSlides>0</HiddenSlides>
  <MMClips>0</MMClips>
  <ScaleCrop>false</ScaleCrop>
  <HeadingPairs>
    <vt:vector size="4" baseType="variant">
      <vt:variant>
        <vt:lpstr>Motiv</vt:lpstr>
      </vt:variant>
      <vt:variant>
        <vt:i4>15</vt:i4>
      </vt:variant>
      <vt:variant>
        <vt:lpstr>Nadpisy snímků</vt:lpstr>
      </vt:variant>
      <vt:variant>
        <vt:i4>57</vt:i4>
      </vt:variant>
    </vt:vector>
  </HeadingPairs>
  <TitlesOfParts>
    <vt:vector size="72" baseType="lpstr">
      <vt:lpstr>Tok</vt:lpstr>
      <vt:lpstr>5_Tok</vt:lpstr>
      <vt:lpstr>7_Tok</vt:lpstr>
      <vt:lpstr>9_Tok</vt:lpstr>
      <vt:lpstr>3_Tok</vt:lpstr>
      <vt:lpstr>35_Tok</vt:lpstr>
      <vt:lpstr>6_Tok</vt:lpstr>
      <vt:lpstr>8_Tok</vt:lpstr>
      <vt:lpstr>10_Tok</vt:lpstr>
      <vt:lpstr>12_Tok</vt:lpstr>
      <vt:lpstr>13_Tok</vt:lpstr>
      <vt:lpstr>14_Tok</vt:lpstr>
      <vt:lpstr>15_Tok</vt:lpstr>
      <vt:lpstr>16_Tok</vt:lpstr>
      <vt:lpstr>17_Tok</vt:lpstr>
      <vt:lpstr>Slovenská Republika</vt:lpstr>
      <vt:lpstr>Základní znaky</vt:lpstr>
      <vt:lpstr>Volební systém 1990</vt:lpstr>
      <vt:lpstr>Volební systém 1990</vt:lpstr>
      <vt:lpstr>Volební systém 1990</vt:lpstr>
      <vt:lpstr>Volební systém 1990</vt:lpstr>
      <vt:lpstr>Volební systém 1990</vt:lpstr>
      <vt:lpstr>Prezentace aplikace PowerPoint</vt:lpstr>
      <vt:lpstr>Volební systém 1992</vt:lpstr>
      <vt:lpstr>Prezentace aplikace PowerPoint</vt:lpstr>
      <vt:lpstr>Prezentace aplikace PowerPoint</vt:lpstr>
      <vt:lpstr>Volební reforma 1998</vt:lpstr>
      <vt:lpstr>Volební reforma 1998</vt:lpstr>
      <vt:lpstr>Prezentace aplikace PowerPoint</vt:lpstr>
      <vt:lpstr>Vývoj po roce 2002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Reformní trend?</vt:lpstr>
      <vt:lpstr>Dopady volebních reforem</vt:lpstr>
      <vt:lpstr>Vysoká proporcionalita</vt:lpstr>
      <vt:lpstr>Index deformace – model 1</vt:lpstr>
      <vt:lpstr>Index deformace – model 2</vt:lpstr>
      <vt:lpstr>NR SR 1998</vt:lpstr>
      <vt:lpstr>NR SR 2002</vt:lpstr>
      <vt:lpstr>NR SR 2006</vt:lpstr>
      <vt:lpstr>NR SR 2010</vt:lpstr>
      <vt:lpstr>NR SR 2012</vt:lpstr>
      <vt:lpstr>NR SR 2016</vt:lpstr>
      <vt:lpstr>NR SR 1998 - 2016</vt:lpstr>
      <vt:lpstr>NR SR 1998 - 2016</vt:lpstr>
      <vt:lpstr>Počet relevantních stran</vt:lpstr>
      <vt:lpstr>Personální obsazení NR SR </vt:lpstr>
      <vt:lpstr>Personální obsazení NR SR</vt:lpstr>
      <vt:lpstr>Posuny 2010</vt:lpstr>
      <vt:lpstr>Posuny 2012</vt:lpstr>
      <vt:lpstr>Příklad – Smer-SD, 2012</vt:lpstr>
      <vt:lpstr>Prezentace aplikace PowerPoint</vt:lpstr>
      <vt:lpstr>Prezentace aplikace PowerPoint</vt:lpstr>
      <vt:lpstr>Prezentace aplikace PowerPoint</vt:lpstr>
      <vt:lpstr>Preferenční hlasy pro jednotlivé kandidáty</vt:lpstr>
      <vt:lpstr>Preferenční hlasování</vt:lpstr>
      <vt:lpstr>Aktuální diskuse o reformách</vt:lpstr>
      <vt:lpstr>Omezené hlasování (2011)</vt:lpstr>
      <vt:lpstr>Omezené hlasování (2011)</vt:lpstr>
      <vt:lpstr>Omezené hlasování (2011)</vt:lpstr>
      <vt:lpstr>Omezené hlasování (2011)</vt:lpstr>
      <vt:lpstr>Propad hlasů (R. Fico)</vt:lpstr>
      <vt:lpstr>Propad hlasů</vt:lpstr>
      <vt:lpstr>Omezené hlasování (2011)</vt:lpstr>
      <vt:lpstr>Narušení proporcionality</vt:lpstr>
      <vt:lpstr>Narušení proporcionality</vt:lpstr>
      <vt:lpstr>Narušení proporcionality</vt:lpstr>
      <vt:lpstr>Narušení proporcionality</vt:lpstr>
      <vt:lpstr>Narušení proporcionality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Peto</dc:creator>
  <cp:lastModifiedBy>Peter Spáč</cp:lastModifiedBy>
  <cp:revision>119</cp:revision>
  <dcterms:created xsi:type="dcterms:W3CDTF">2011-04-02T07:56:23Z</dcterms:created>
  <dcterms:modified xsi:type="dcterms:W3CDTF">2016-04-06T16:42:50Z</dcterms:modified>
</cp:coreProperties>
</file>