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6" r:id="rId21"/>
    <p:sldId id="277" r:id="rId22"/>
    <p:sldId id="274" r:id="rId23"/>
    <p:sldId id="278" r:id="rId24"/>
    <p:sldId id="280" r:id="rId25"/>
    <p:sldId id="279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9463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222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27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0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87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68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202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142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41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933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BDD0-23D6-4D69-82A5-1567E440DA22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9DD48-5116-416B-A5B1-1EA938BDDB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8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Evoluce, genetika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POL363 2. května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97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teorie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Člověk je silně adaptivní druh</a:t>
            </a:r>
          </a:p>
          <a:p>
            <a:r>
              <a:rPr lang="cs-CZ" dirty="0" smtClean="0"/>
              <a:t>Uchovává si i nevýhodné a neadaptivní rysy</a:t>
            </a:r>
          </a:p>
          <a:p>
            <a:r>
              <a:rPr lang="cs-CZ" dirty="0" smtClean="0"/>
              <a:t>Dokáže se adaptovat na prostředí</a:t>
            </a:r>
          </a:p>
          <a:p>
            <a:r>
              <a:rPr lang="cs-CZ" dirty="0" smtClean="0"/>
              <a:t>Dokáže měnit prostředí</a:t>
            </a:r>
          </a:p>
          <a:p>
            <a:r>
              <a:rPr lang="cs-CZ" dirty="0" smtClean="0"/>
              <a:t>Adaptibilita = velká genetická různorodost uvnitř druhu</a:t>
            </a:r>
          </a:p>
          <a:p>
            <a:r>
              <a:rPr lang="cs-CZ" dirty="0" smtClean="0"/>
              <a:t>Jak kultura ovlivňuje lidskou genetiku?</a:t>
            </a:r>
          </a:p>
          <a:p>
            <a:r>
              <a:rPr lang="cs-CZ" dirty="0" smtClean="0"/>
              <a:t>Lidé svojí kulturou mění svůj evoluční design</a:t>
            </a:r>
          </a:p>
          <a:p>
            <a:r>
              <a:rPr lang="cs-CZ" dirty="0" smtClean="0"/>
              <a:t>Důležitá je interakce s prostředím</a:t>
            </a:r>
          </a:p>
        </p:txBody>
      </p:sp>
    </p:spTree>
    <p:extLst>
      <p:ext uri="{BB962C8B-B14F-4D97-AF65-F5344CB8AC3E}">
        <p14:creationId xmlns:p14="http://schemas.microsoft.com/office/powerpoint/2010/main" val="105568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Nezajišťuje přežití silnějšího</a:t>
            </a:r>
          </a:p>
          <a:p>
            <a:r>
              <a:rPr lang="cs-CZ" dirty="0" smtClean="0"/>
              <a:t>Ale adaptabilní vývoj druhu během generací</a:t>
            </a:r>
          </a:p>
          <a:p>
            <a:r>
              <a:rPr lang="cs-CZ" dirty="0" smtClean="0"/>
              <a:t>Geneticky se přenáší celá řada rysů (nejen ty nejvýhodnější)</a:t>
            </a:r>
          </a:p>
          <a:p>
            <a:r>
              <a:rPr lang="cs-CZ" dirty="0" smtClean="0"/>
              <a:t>Široké genetické spektrum</a:t>
            </a:r>
          </a:p>
          <a:p>
            <a:r>
              <a:rPr lang="cs-CZ" dirty="0" smtClean="0"/>
              <a:t>Migrace</a:t>
            </a:r>
          </a:p>
          <a:p>
            <a:r>
              <a:rPr lang="cs-CZ" dirty="0" smtClean="0"/>
              <a:t>Člověk není nesmrtelný, gen mlže být nesmrtelný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512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Role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pochopení evolučního vývoje je nutné</a:t>
            </a:r>
          </a:p>
          <a:p>
            <a:r>
              <a:rPr lang="cs-CZ" dirty="0" smtClean="0"/>
              <a:t>Organismus se přizpůsobuje vnějším podmínkám</a:t>
            </a:r>
          </a:p>
          <a:p>
            <a:r>
              <a:rPr lang="cs-CZ" dirty="0" smtClean="0"/>
              <a:t>Genetická výbava vzniká v interakci s prostředím</a:t>
            </a:r>
          </a:p>
          <a:p>
            <a:r>
              <a:rPr lang="cs-CZ" dirty="0" smtClean="0"/>
              <a:t>Individuální rozdíly</a:t>
            </a:r>
          </a:p>
          <a:p>
            <a:r>
              <a:rPr lang="cs-CZ" dirty="0" smtClean="0"/>
              <a:t>Jeden spouštěč může vyvolat různé typy reakce</a:t>
            </a:r>
          </a:p>
          <a:p>
            <a:r>
              <a:rPr lang="cs-CZ" dirty="0" smtClean="0"/>
              <a:t>Ani geny ani prostředí samy o sobě nestačí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Role vnitřních a vnějších faktorů je centrem pozornosti</a:t>
            </a:r>
          </a:p>
          <a:p>
            <a:r>
              <a:rPr lang="cs-CZ" dirty="0" smtClean="0"/>
              <a:t>Do jaké míry je naše chování determinováno geneticky a do jaké míry nikoliv?</a:t>
            </a:r>
          </a:p>
          <a:p>
            <a:r>
              <a:rPr lang="cs-CZ" dirty="0" smtClean="0"/>
              <a:t>Př. Výběr jídla</a:t>
            </a:r>
          </a:p>
          <a:p>
            <a:r>
              <a:rPr lang="cs-CZ" dirty="0" smtClean="0"/>
              <a:t>I minulé zkušenosti musíme brát v potaz!!!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3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Individuální rozdíly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Univerzální teorie evoluce nevysvětluje, proč jsou lidé odlišní</a:t>
            </a:r>
          </a:p>
          <a:p>
            <a:r>
              <a:rPr lang="cs-CZ" dirty="0" smtClean="0"/>
              <a:t>Rozdíly jsou výsledkem malých modifikací v genotypu</a:t>
            </a:r>
          </a:p>
          <a:p>
            <a:r>
              <a:rPr lang="cs-CZ" dirty="0" smtClean="0"/>
              <a:t>Nekonečné množství individuálních rozdílů</a:t>
            </a:r>
          </a:p>
          <a:p>
            <a:r>
              <a:rPr lang="cs-CZ" dirty="0" smtClean="0"/>
              <a:t>Od 90. let evoluční psychologie</a:t>
            </a:r>
          </a:p>
          <a:p>
            <a:r>
              <a:rPr lang="cs-CZ" dirty="0" smtClean="0"/>
              <a:t>Lidské preference vychází ze schopností našich předků adaptivně řešit problémy</a:t>
            </a:r>
          </a:p>
          <a:p>
            <a:r>
              <a:rPr lang="cs-CZ" dirty="0" smtClean="0"/>
              <a:t>Naše kognitivní architektura vychází z interakcí v minulosti</a:t>
            </a:r>
          </a:p>
          <a:p>
            <a:r>
              <a:rPr lang="cs-CZ" dirty="0" smtClean="0"/>
              <a:t>Celá řada genetických rysů a chování – využíváme nevědomě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29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Evoluční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99 % naší historie proběhlo v Pleistocénu</a:t>
            </a:r>
          </a:p>
          <a:p>
            <a:r>
              <a:rPr lang="cs-CZ" dirty="0" smtClean="0"/>
              <a:t>Společenství lovců-sběračů</a:t>
            </a:r>
          </a:p>
          <a:p>
            <a:r>
              <a:rPr lang="cs-CZ" dirty="0" smtClean="0"/>
              <a:t>Lidská kognitivní architektura se vytvářela i tomto období</a:t>
            </a:r>
          </a:p>
          <a:p>
            <a:r>
              <a:rPr lang="cs-CZ" dirty="0" smtClean="0"/>
              <a:t>EP využívá tuto hypotézu k predikci lidského chování</a:t>
            </a:r>
          </a:p>
          <a:p>
            <a:r>
              <a:rPr lang="cs-CZ" dirty="0" smtClean="0"/>
              <a:t>Lidé se projevují jako a) adaptace, b) vedlejší produkt adaptace, c) chyba v systému, c) mix všeho (</a:t>
            </a:r>
            <a:r>
              <a:rPr lang="cs-CZ" dirty="0" err="1" smtClean="0"/>
              <a:t>Symons</a:t>
            </a:r>
            <a:r>
              <a:rPr lang="cs-CZ" dirty="0" smtClean="0"/>
              <a:t> 1979)</a:t>
            </a:r>
          </a:p>
          <a:p>
            <a:r>
              <a:rPr lang="cs-CZ" dirty="0" smtClean="0"/>
              <a:t>Studium L-S komunit potvrzují, že jsou geneticky izolovány</a:t>
            </a:r>
          </a:p>
          <a:p>
            <a:r>
              <a:rPr lang="cs-CZ" dirty="0" smtClean="0"/>
              <a:t>Ne všichni lidé se vyvinuli stejně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cs-CZ" dirty="0" smtClean="0"/>
              <a:t>Ne všechny adaptace si zachovávají výhodnost</a:t>
            </a:r>
          </a:p>
          <a:p>
            <a:r>
              <a:rPr lang="cs-CZ" dirty="0" smtClean="0"/>
              <a:t>Změny v čase</a:t>
            </a:r>
          </a:p>
          <a:p>
            <a:r>
              <a:rPr lang="cs-CZ" dirty="0" smtClean="0"/>
              <a:t>Například jídlo, vysoký podíl cukru a tuků dnes spíše </a:t>
            </a:r>
            <a:r>
              <a:rPr lang="cs-CZ" dirty="0" err="1" smtClean="0"/>
              <a:t>mapadaptace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3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7942"/>
          </a:xfrm>
        </p:spPr>
        <p:txBody>
          <a:bodyPr/>
          <a:lstStyle/>
          <a:p>
            <a:pPr algn="ctr"/>
            <a:r>
              <a:rPr lang="cs-CZ" dirty="0" smtClean="0"/>
              <a:t>Kritika EP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3067"/>
            <a:ext cx="10515600" cy="5367866"/>
          </a:xfrm>
        </p:spPr>
        <p:txBody>
          <a:bodyPr>
            <a:normAutofit/>
          </a:bodyPr>
          <a:lstStyle/>
          <a:p>
            <a:r>
              <a:rPr lang="cs-CZ" dirty="0" smtClean="0"/>
              <a:t>Pokud nastavení durhu proběhlo v Pleistocénu, jakou má relevanci pro dnešní lidi?</a:t>
            </a:r>
          </a:p>
          <a:p>
            <a:r>
              <a:rPr lang="cs-CZ" dirty="0" smtClean="0"/>
              <a:t>Pleistocén – velmi dlouhé a stabilní období</a:t>
            </a:r>
          </a:p>
          <a:p>
            <a:r>
              <a:rPr lang="cs-CZ" dirty="0" smtClean="0"/>
              <a:t>Dnešní svět dynamický</a:t>
            </a:r>
          </a:p>
          <a:p>
            <a:r>
              <a:rPr lang="cs-CZ" dirty="0" smtClean="0"/>
              <a:t>Hypotézy se špatně ověřují</a:t>
            </a:r>
          </a:p>
          <a:p>
            <a:r>
              <a:rPr lang="cs-CZ" dirty="0" smtClean="0"/>
              <a:t>Poznatky nepřesné</a:t>
            </a:r>
          </a:p>
          <a:p>
            <a:r>
              <a:rPr lang="cs-CZ" dirty="0" smtClean="0"/>
              <a:t>Některé rysy nemají adaptivní výhodu a přece se uchovaly. Proč?</a:t>
            </a:r>
          </a:p>
          <a:p>
            <a:r>
              <a:rPr lang="cs-CZ" dirty="0" smtClean="0"/>
              <a:t>Některé jsou vedlejší produkty, některé jsou chybami v mutaci</a:t>
            </a:r>
          </a:p>
          <a:p>
            <a:r>
              <a:rPr lang="cs-CZ" dirty="0" smtClean="0"/>
              <a:t>Spekulativní charakter</a:t>
            </a:r>
          </a:p>
          <a:p>
            <a:r>
              <a:rPr lang="cs-CZ" dirty="0" smtClean="0"/>
              <a:t>Může včerejší mozek vysvětlit dnešní svět?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4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vlna výzkumu – behaviorální genetika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Empirické výzkumy</a:t>
            </a:r>
          </a:p>
          <a:p>
            <a:r>
              <a:rPr lang="cs-CZ" dirty="0" smtClean="0"/>
              <a:t>Snaha přinést důkazy o genetickém základu individuálních rozdílů mezi lidmi</a:t>
            </a:r>
          </a:p>
          <a:p>
            <a:r>
              <a:rPr lang="cs-CZ" dirty="0" smtClean="0"/>
              <a:t>Cíl: do jaké míry je klíčová genetika a do jaké prostředí?</a:t>
            </a:r>
          </a:p>
          <a:p>
            <a:r>
              <a:rPr lang="cs-CZ" dirty="0" err="1" smtClean="0"/>
              <a:t>Twin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a výzkum genomu</a:t>
            </a:r>
          </a:p>
          <a:p>
            <a:r>
              <a:rPr lang="cs-CZ" dirty="0" smtClean="0"/>
              <a:t>Fyzické rysy, psychologické rysy, reakce atd. vychází z interakce prostředí a genů</a:t>
            </a:r>
          </a:p>
          <a:p>
            <a:r>
              <a:rPr lang="cs-CZ" dirty="0" smtClean="0"/>
              <a:t>Některé projevy mohou být vedlejšími efekty</a:t>
            </a:r>
          </a:p>
          <a:p>
            <a:r>
              <a:rPr lang="cs-CZ" dirty="0" smtClean="0"/>
              <a:t>Některé politické projevy naopak adaptivní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511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Behaviorální genetika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652963"/>
          </a:xfrm>
        </p:spPr>
        <p:txBody>
          <a:bodyPr/>
          <a:lstStyle/>
          <a:p>
            <a:r>
              <a:rPr lang="cs-CZ" dirty="0" smtClean="0"/>
              <a:t>První studie: sociální postoje jsou geneticky přenosné</a:t>
            </a:r>
          </a:p>
          <a:p>
            <a:r>
              <a:rPr lang="cs-CZ" dirty="0" smtClean="0"/>
              <a:t>Navazující výzkumy se soustředí na politické postoje a chování</a:t>
            </a:r>
          </a:p>
          <a:p>
            <a:r>
              <a:rPr lang="cs-CZ" dirty="0" err="1" smtClean="0"/>
              <a:t>Hatemi</a:t>
            </a:r>
            <a:r>
              <a:rPr lang="cs-CZ" dirty="0" smtClean="0"/>
              <a:t> et al 2007: výzkum selekce partnerů a význam pro genetickou transmisi politických preferencí. Výběrové páření – hledání vhodného partnera pro reprodukci, partneři jsou si v mnoha rysech podobní, politické preference nejsilnější indikátor partnerské podoby. </a:t>
            </a:r>
          </a:p>
          <a:p>
            <a:r>
              <a:rPr lang="cs-CZ" dirty="0" err="1" smtClean="0"/>
              <a:t>Hatemi</a:t>
            </a:r>
            <a:r>
              <a:rPr lang="cs-CZ" dirty="0" smtClean="0"/>
              <a:t>: výzkum molekulárních vzorků – genetické </a:t>
            </a:r>
            <a:r>
              <a:rPr lang="cs-CZ" dirty="0" err="1" smtClean="0"/>
              <a:t>markery</a:t>
            </a:r>
            <a:r>
              <a:rPr lang="cs-CZ" dirty="0" smtClean="0"/>
              <a:t> uložené v chromozomech, které souvisí s politickými preferencemi souvisí s čichovými receptory a feromony.</a:t>
            </a:r>
          </a:p>
          <a:p>
            <a:r>
              <a:rPr lang="cs-CZ" dirty="0" smtClean="0"/>
              <a:t>Nelze dělat kauzální závěry!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49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Nové přístupy ke studiu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Technologické inovace</a:t>
            </a:r>
          </a:p>
          <a:p>
            <a:r>
              <a:rPr lang="cs-CZ" dirty="0" smtClean="0"/>
              <a:t>Nové možnosti výzkumu</a:t>
            </a:r>
          </a:p>
          <a:p>
            <a:r>
              <a:rPr lang="cs-CZ" dirty="0" smtClean="0"/>
              <a:t>Nové otázky, nové odpovědi na staré otázky?</a:t>
            </a:r>
          </a:p>
          <a:p>
            <a:r>
              <a:rPr lang="cs-CZ" dirty="0" smtClean="0"/>
              <a:t>Vliv sociálního a institucionálního prostředí na politické chování</a:t>
            </a:r>
          </a:p>
          <a:p>
            <a:r>
              <a:rPr lang="cs-CZ" dirty="0" smtClean="0"/>
              <a:t>Výzkum biologických dispozic a genetiky a individuálních rozdílů mezi lidmi</a:t>
            </a:r>
          </a:p>
          <a:p>
            <a:r>
              <a:rPr lang="cs-CZ" dirty="0" smtClean="0"/>
              <a:t>Snaha o propojení přístupů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24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Behaviorální genetika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Geny: místo v DNA, které udává instrukce k RNA a proteinům, ty jsou tvořeny aminokyselinami. Každý protein = chemická řada, interaguje s ostatními složkami v těle</a:t>
            </a:r>
          </a:p>
          <a:p>
            <a:r>
              <a:rPr lang="cs-CZ" dirty="0" smtClean="0"/>
              <a:t>Některé reagují přímo</a:t>
            </a:r>
          </a:p>
          <a:p>
            <a:r>
              <a:rPr lang="cs-CZ" dirty="0" smtClean="0"/>
              <a:t>Některé nepřímo – enzymy urychlující reakce v těle</a:t>
            </a:r>
          </a:p>
          <a:p>
            <a:r>
              <a:rPr lang="cs-CZ" dirty="0" smtClean="0"/>
              <a:t>Pokud pro některý enzym chybí genový kód – reakce jsou méně efektivní </a:t>
            </a:r>
          </a:p>
          <a:p>
            <a:r>
              <a:rPr lang="cs-CZ" dirty="0" smtClean="0"/>
              <a:t>Např. Tph2 a serotonin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13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Behaviorální genetika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mezi konkrétní alelou a projevy není většinou přímý </a:t>
            </a:r>
          </a:p>
          <a:p>
            <a:r>
              <a:rPr lang="cs-CZ" dirty="0" smtClean="0"/>
              <a:t>Je potřeba konkrétní situace</a:t>
            </a:r>
          </a:p>
          <a:p>
            <a:r>
              <a:rPr lang="cs-CZ" dirty="0" smtClean="0"/>
              <a:t>Interakce genu a podmínek:</a:t>
            </a:r>
          </a:p>
          <a:p>
            <a:r>
              <a:rPr lang="cs-CZ" dirty="0" smtClean="0"/>
              <a:t>Gen na 17. chromozomu člověka 5-HTT, krátká alela a sklon k depresivnímu chování? Pouze za určitých okolností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2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Studium dvojčat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Hlavní metoda</a:t>
            </a:r>
          </a:p>
          <a:p>
            <a:r>
              <a:rPr lang="cs-CZ" dirty="0" smtClean="0"/>
              <a:t>Rozdíly mezi jednovaječnými (MZ) a dvouvaječnými (DZ) dvojčaty</a:t>
            </a:r>
          </a:p>
          <a:p>
            <a:r>
              <a:rPr lang="cs-CZ" dirty="0" smtClean="0"/>
              <a:t>Předpoklad konstantního prostředí</a:t>
            </a:r>
          </a:p>
          <a:p>
            <a:r>
              <a:rPr lang="cs-CZ" dirty="0" smtClean="0"/>
              <a:t>Je to pravda?</a:t>
            </a:r>
          </a:p>
          <a:p>
            <a:r>
              <a:rPr lang="cs-CZ" dirty="0" smtClean="0"/>
              <a:t>Není přece jenom více sdílené prostředí u MZ? Jsou si blíže?</a:t>
            </a:r>
          </a:p>
          <a:p>
            <a:r>
              <a:rPr lang="cs-CZ" dirty="0" smtClean="0"/>
              <a:t>Martin et al. 1986 to nepotvrdili</a:t>
            </a:r>
          </a:p>
          <a:p>
            <a:r>
              <a:rPr lang="cs-CZ" dirty="0" smtClean="0"/>
              <a:t>Separovaná dvojčata (</a:t>
            </a:r>
            <a:r>
              <a:rPr lang="cs-CZ" dirty="0" err="1" smtClean="0"/>
              <a:t>Minnestota</a:t>
            </a:r>
            <a:r>
              <a:rPr lang="cs-CZ" dirty="0" smtClean="0"/>
              <a:t> Study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Twins</a:t>
            </a:r>
            <a:r>
              <a:rPr lang="cs-CZ" dirty="0" smtClean="0"/>
              <a:t> </a:t>
            </a:r>
            <a:r>
              <a:rPr lang="cs-CZ" dirty="0" err="1" smtClean="0"/>
              <a:t>Reared-Apart</a:t>
            </a:r>
            <a:r>
              <a:rPr lang="cs-CZ" dirty="0" smtClean="0"/>
              <a:t>)</a:t>
            </a:r>
          </a:p>
          <a:p>
            <a:r>
              <a:rPr lang="cs-CZ" dirty="0" smtClean="0"/>
              <a:t>MZ separovaná vykazují dokonce větší podobnost než ta neseparovaná!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88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8533"/>
            <a:ext cx="10515600" cy="1049867"/>
          </a:xfrm>
        </p:spPr>
        <p:txBody>
          <a:bodyPr/>
          <a:lstStyle/>
          <a:p>
            <a:pPr algn="ctr"/>
            <a:r>
              <a:rPr lang="cs-CZ" dirty="0" err="1" smtClean="0"/>
              <a:t>Twin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r>
              <a:rPr lang="cs-CZ" dirty="0" smtClean="0"/>
              <a:t>Role genetiky = MZ </a:t>
            </a:r>
            <a:r>
              <a:rPr lang="cs-CZ" dirty="0" err="1" smtClean="0"/>
              <a:t>vykazjí</a:t>
            </a:r>
            <a:r>
              <a:rPr lang="cs-CZ" dirty="0" smtClean="0"/>
              <a:t> větší podobnost než DZ</a:t>
            </a:r>
          </a:p>
          <a:p>
            <a:r>
              <a:rPr lang="cs-CZ" dirty="0" smtClean="0"/>
              <a:t>Role socializace = není rozdíl, prostředí působí na všechny stejně</a:t>
            </a:r>
          </a:p>
          <a:p>
            <a:r>
              <a:rPr lang="cs-CZ" dirty="0" smtClean="0"/>
              <a:t>Dva faktory: H (heredity) a E (</a:t>
            </a:r>
            <a:r>
              <a:rPr lang="cs-CZ" dirty="0" err="1" smtClean="0"/>
              <a:t>Environment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Prostředí </a:t>
            </a:r>
          </a:p>
          <a:p>
            <a:pPr lvl="1"/>
            <a:r>
              <a:rPr lang="cs-CZ" dirty="0" smtClean="0"/>
              <a:t>Sdílené</a:t>
            </a:r>
          </a:p>
          <a:p>
            <a:pPr lvl="1"/>
            <a:r>
              <a:rPr lang="cs-CZ" dirty="0" smtClean="0"/>
              <a:t>Unikátní/nesdílené</a:t>
            </a:r>
          </a:p>
          <a:p>
            <a:r>
              <a:rPr lang="cs-CZ" dirty="0" smtClean="0"/>
              <a:t>Prostředí = vše co nejsou geny</a:t>
            </a:r>
          </a:p>
          <a:p>
            <a:r>
              <a:rPr lang="cs-CZ" dirty="0" err="1" smtClean="0"/>
              <a:t>Twin</a:t>
            </a:r>
            <a:r>
              <a:rPr lang="cs-CZ" dirty="0" smtClean="0"/>
              <a:t> study = „přírodní </a:t>
            </a:r>
            <a:r>
              <a:rPr lang="cs-CZ" dirty="0" err="1" smtClean="0"/>
              <a:t>expeirment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U rodičů to nefunguje – jen 50 % sdílená genetická informace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86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Twin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Velký podíl dědičnosti na sociální </a:t>
            </a:r>
            <a:r>
              <a:rPr lang="cs-CZ" dirty="0" err="1" smtClean="0"/>
              <a:t>posotje</a:t>
            </a:r>
            <a:endParaRPr lang="cs-CZ" dirty="0" smtClean="0"/>
          </a:p>
          <a:p>
            <a:r>
              <a:rPr lang="cs-CZ" dirty="0" smtClean="0"/>
              <a:t>Silná </a:t>
            </a:r>
            <a:r>
              <a:rPr lang="cs-CZ" dirty="0" err="1" smtClean="0"/>
              <a:t>kovariace</a:t>
            </a:r>
            <a:r>
              <a:rPr lang="cs-CZ" dirty="0" smtClean="0"/>
              <a:t> u psychologického konzervatismu</a:t>
            </a:r>
          </a:p>
          <a:p>
            <a:r>
              <a:rPr lang="cs-CZ" dirty="0" smtClean="0"/>
              <a:t>Studie adoptovaných dětí = slabý vliv prostředí na chování, osobnost a inteligenci</a:t>
            </a:r>
          </a:p>
          <a:p>
            <a:r>
              <a:rPr lang="cs-CZ" dirty="0" smtClean="0"/>
              <a:t>Osobnostní rysy až ze 70 %</a:t>
            </a:r>
          </a:p>
          <a:p>
            <a:r>
              <a:rPr lang="cs-CZ" dirty="0" smtClean="0"/>
              <a:t>Pol. orientace bude do značné míry dědičná</a:t>
            </a:r>
          </a:p>
          <a:p>
            <a:r>
              <a:rPr lang="cs-CZ" dirty="0" smtClean="0"/>
              <a:t>Stranická příslušnost a identifikace nikoliv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529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Alford</a:t>
            </a:r>
            <a:r>
              <a:rPr lang="cs-CZ" dirty="0" smtClean="0"/>
              <a:t>, Funk, </a:t>
            </a:r>
            <a:r>
              <a:rPr lang="cs-CZ" dirty="0" err="1" smtClean="0"/>
              <a:t>Hibbink</a:t>
            </a:r>
            <a:r>
              <a:rPr lang="cs-CZ" dirty="0" smtClean="0"/>
              <a:t> 2005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genetická studie politických postojů</a:t>
            </a:r>
          </a:p>
          <a:p>
            <a:r>
              <a:rPr lang="cs-CZ" dirty="0" smtClean="0"/>
              <a:t>USA </a:t>
            </a:r>
            <a:r>
              <a:rPr lang="cs-CZ" dirty="0" err="1" smtClean="0"/>
              <a:t>twin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, Austrálie</a:t>
            </a:r>
          </a:p>
          <a:p>
            <a:r>
              <a:rPr lang="cs-CZ" dirty="0" smtClean="0"/>
              <a:t>Hledají genetický základ politického konzervatismu (Wilson-</a:t>
            </a:r>
            <a:r>
              <a:rPr lang="cs-CZ" dirty="0" err="1" smtClean="0"/>
              <a:t>Patterson</a:t>
            </a:r>
            <a:r>
              <a:rPr lang="cs-CZ" dirty="0" smtClean="0"/>
              <a:t> </a:t>
            </a:r>
            <a:r>
              <a:rPr lang="cs-CZ" dirty="0" err="1" smtClean="0"/>
              <a:t>inventory</a:t>
            </a:r>
            <a:r>
              <a:rPr lang="cs-CZ" dirty="0" smtClean="0"/>
              <a:t>)</a:t>
            </a:r>
          </a:p>
          <a:p>
            <a:r>
              <a:rPr lang="cs-CZ" dirty="0" smtClean="0"/>
              <a:t>Velký podíl dědičnosti (43 %)</a:t>
            </a:r>
          </a:p>
          <a:p>
            <a:r>
              <a:rPr lang="cs-CZ" dirty="0" smtClean="0"/>
              <a:t>Genetický faktor je dvakrát silnější než prostředí </a:t>
            </a:r>
          </a:p>
          <a:p>
            <a:r>
              <a:rPr lang="cs-CZ" dirty="0" smtClean="0"/>
              <a:t>Stranická identifikace je mnohem více determinována prostředím (oběma typy) než genetikou (jen 14 %)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87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Hatemi</a:t>
            </a:r>
            <a:r>
              <a:rPr lang="cs-CZ" dirty="0" smtClean="0"/>
              <a:t> et al. 2007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90508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Genetics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: </a:t>
            </a:r>
            <a:r>
              <a:rPr lang="cs-CZ" dirty="0" err="1" smtClean="0"/>
              <a:t>Australian</a:t>
            </a:r>
            <a:r>
              <a:rPr lang="cs-CZ" dirty="0" smtClean="0"/>
              <a:t> </a:t>
            </a:r>
            <a:r>
              <a:rPr lang="cs-CZ" dirty="0" err="1" smtClean="0"/>
              <a:t>Twin</a:t>
            </a:r>
            <a:r>
              <a:rPr lang="cs-CZ" dirty="0" smtClean="0"/>
              <a:t> Study</a:t>
            </a:r>
          </a:p>
          <a:p>
            <a:r>
              <a:rPr lang="cs-CZ" dirty="0" smtClean="0"/>
              <a:t>Dvojčata 1902-1972, 1988-90 </a:t>
            </a:r>
          </a:p>
          <a:p>
            <a:r>
              <a:rPr lang="cs-CZ" dirty="0" smtClean="0"/>
              <a:t>Volební preference, sociální a politické postoje, socioekonomické proměnné</a:t>
            </a:r>
          </a:p>
          <a:p>
            <a:r>
              <a:rPr lang="cs-CZ" dirty="0" smtClean="0"/>
              <a:t>Zjišťování MZ a DZ (krevní skupina jako kontrola)</a:t>
            </a:r>
          </a:p>
          <a:p>
            <a:r>
              <a:rPr lang="cs-CZ" dirty="0" smtClean="0"/>
              <a:t>Dědičnost </a:t>
            </a:r>
            <a:r>
              <a:rPr lang="cs-CZ" dirty="0" err="1" smtClean="0"/>
              <a:t>vote</a:t>
            </a:r>
            <a:r>
              <a:rPr lang="cs-CZ" dirty="0" smtClean="0"/>
              <a:t> </a:t>
            </a:r>
            <a:r>
              <a:rPr lang="cs-CZ" dirty="0" err="1" smtClean="0"/>
              <a:t>choice</a:t>
            </a:r>
            <a:r>
              <a:rPr lang="cs-CZ" dirty="0" smtClean="0"/>
              <a:t> (0.44)</a:t>
            </a:r>
          </a:p>
          <a:p>
            <a:r>
              <a:rPr lang="cs-CZ" dirty="0" smtClean="0"/>
              <a:t>Role pohlaví: dědičnost jen u žen</a:t>
            </a:r>
          </a:p>
          <a:p>
            <a:r>
              <a:rPr lang="cs-CZ" dirty="0" smtClean="0"/>
              <a:t>U všech je vliv genetiky nepřímý (skrze politické postoje, ty jsou dědičné)</a:t>
            </a:r>
          </a:p>
          <a:p>
            <a:r>
              <a:rPr lang="cs-CZ" dirty="0" smtClean="0"/>
              <a:t>Sdílené prostředí efekt nemělo, jedinečné prostředí 20 % </a:t>
            </a:r>
          </a:p>
        </p:txBody>
      </p:sp>
    </p:spTree>
    <p:extLst>
      <p:ext uri="{BB962C8B-B14F-4D97-AF65-F5344CB8AC3E}">
        <p14:creationId xmlns:p14="http://schemas.microsoft.com/office/powerpoint/2010/main" val="1336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Fowler</a:t>
            </a:r>
            <a:r>
              <a:rPr lang="cs-CZ" dirty="0" smtClean="0"/>
              <a:t>, </a:t>
            </a:r>
            <a:r>
              <a:rPr lang="cs-CZ" dirty="0" err="1" smtClean="0"/>
              <a:t>Baker</a:t>
            </a:r>
            <a:r>
              <a:rPr lang="cs-CZ" dirty="0" smtClean="0"/>
              <a:t>, and </a:t>
            </a:r>
            <a:r>
              <a:rPr lang="cs-CZ" dirty="0" err="1" smtClean="0"/>
              <a:t>Dawes</a:t>
            </a:r>
            <a:r>
              <a:rPr lang="cs-CZ" dirty="0" smtClean="0"/>
              <a:t> 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 voličů v LA, registr dvojčat, spárovali data</a:t>
            </a:r>
          </a:p>
          <a:p>
            <a:r>
              <a:rPr lang="cs-CZ" dirty="0" smtClean="0"/>
              <a:t>Sledují volební účast</a:t>
            </a:r>
          </a:p>
          <a:p>
            <a:r>
              <a:rPr lang="cs-CZ" dirty="0" smtClean="0"/>
              <a:t>V 8 volbách (2000-2005)</a:t>
            </a:r>
          </a:p>
          <a:p>
            <a:r>
              <a:rPr lang="cs-CZ" dirty="0" smtClean="0"/>
              <a:t>Cca 400 párů dvojčat</a:t>
            </a:r>
          </a:p>
          <a:p>
            <a:r>
              <a:rPr lang="cs-CZ" dirty="0" smtClean="0"/>
              <a:t>MZ konzistentnější vzorec účasti</a:t>
            </a:r>
          </a:p>
          <a:p>
            <a:r>
              <a:rPr lang="cs-CZ" dirty="0" smtClean="0"/>
              <a:t>Dědičnost = 52 %</a:t>
            </a:r>
          </a:p>
          <a:p>
            <a:r>
              <a:rPr lang="cs-CZ" dirty="0" err="1" smtClean="0"/>
              <a:t>Environment</a:t>
            </a:r>
            <a:r>
              <a:rPr lang="cs-CZ" dirty="0" smtClean="0"/>
              <a:t> žádný efekt</a:t>
            </a:r>
          </a:p>
        </p:txBody>
      </p:sp>
    </p:spTree>
    <p:extLst>
      <p:ext uri="{BB962C8B-B14F-4D97-AF65-F5344CB8AC3E}">
        <p14:creationId xmlns:p14="http://schemas.microsoft.com/office/powerpoint/2010/main" val="41102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Fowler</a:t>
            </a:r>
            <a:r>
              <a:rPr lang="cs-CZ" dirty="0" smtClean="0"/>
              <a:t>, </a:t>
            </a:r>
            <a:r>
              <a:rPr lang="cs-CZ" dirty="0" err="1" smtClean="0"/>
              <a:t>Baker</a:t>
            </a:r>
            <a:r>
              <a:rPr lang="cs-CZ" dirty="0" smtClean="0"/>
              <a:t>, and </a:t>
            </a:r>
            <a:r>
              <a:rPr lang="cs-CZ" dirty="0" err="1" smtClean="0"/>
              <a:t>Dawes</a:t>
            </a:r>
            <a:r>
              <a:rPr lang="cs-CZ" dirty="0" smtClean="0"/>
              <a:t> 2008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Studie 2</a:t>
            </a:r>
          </a:p>
          <a:p>
            <a:r>
              <a:rPr lang="cs-CZ" dirty="0" smtClean="0"/>
              <a:t>Národní vzorek, více geograficky reprezentativní</a:t>
            </a:r>
          </a:p>
          <a:p>
            <a:r>
              <a:rPr lang="cs-CZ" dirty="0" smtClean="0"/>
              <a:t>Měří jiné formy participace (členství v organizacích, kandidatura na různé funkce, přispívání stranám/kandidátům, kontaktování úřadů, účast na mítinku)</a:t>
            </a:r>
          </a:p>
          <a:p>
            <a:r>
              <a:rPr lang="cs-CZ" dirty="0" smtClean="0"/>
              <a:t>72 % rozptylu ve volební účasti vysvětluje genetika (!!)</a:t>
            </a:r>
          </a:p>
          <a:p>
            <a:r>
              <a:rPr lang="cs-CZ" dirty="0" smtClean="0"/>
              <a:t>60 % participace (!!)</a:t>
            </a:r>
          </a:p>
          <a:p>
            <a:r>
              <a:rPr lang="cs-CZ" dirty="0" smtClean="0"/>
              <a:t>Sdílené prostředí 20 %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653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Výzkum lidského genomu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7575"/>
          </a:xfrm>
        </p:spPr>
        <p:txBody>
          <a:bodyPr/>
          <a:lstStyle/>
          <a:p>
            <a:r>
              <a:rPr lang="cs-CZ" dirty="0" smtClean="0"/>
              <a:t>Četba lidského genomu</a:t>
            </a:r>
          </a:p>
          <a:p>
            <a:r>
              <a:rPr lang="cs-CZ" dirty="0" smtClean="0"/>
              <a:t>2003 poprvé rozluštěna kompletní genetická informace</a:t>
            </a:r>
          </a:p>
          <a:p>
            <a:r>
              <a:rPr lang="cs-CZ" dirty="0" smtClean="0"/>
              <a:t>Výzkum vlivu jednotlivých genů</a:t>
            </a:r>
          </a:p>
          <a:p>
            <a:r>
              <a:rPr lang="cs-CZ" dirty="0" smtClean="0"/>
              <a:t>Otázka už není: CO? Otázka zní: JAK?</a:t>
            </a:r>
          </a:p>
          <a:p>
            <a:r>
              <a:rPr lang="cs-CZ" dirty="0" smtClean="0"/>
              <a:t>Technicky vzato predisponují celou naši osobnost, takže ovlivňují vše </a:t>
            </a:r>
          </a:p>
          <a:p>
            <a:r>
              <a:rPr lang="cs-CZ" dirty="0" smtClean="0"/>
              <a:t>Stále v centru pozornosti: interakce s prostředím a situační faktory</a:t>
            </a:r>
          </a:p>
          <a:p>
            <a:r>
              <a:rPr lang="cs-CZ" dirty="0" smtClean="0"/>
              <a:t>Velmi nový obor</a:t>
            </a:r>
          </a:p>
          <a:p>
            <a:r>
              <a:rPr lang="cs-CZ" dirty="0" smtClean="0"/>
              <a:t>Spíše okrajový, </a:t>
            </a:r>
            <a:r>
              <a:rPr lang="cs-CZ" dirty="0" err="1" smtClean="0"/>
              <a:t>mainstream</a:t>
            </a:r>
            <a:r>
              <a:rPr lang="cs-CZ" dirty="0" smtClean="0"/>
              <a:t> to zatím moc nepodporuje (PROČ?)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3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Je člověk politická bytost?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Tradiční přístupy: socializace, rodina, racionální volba</a:t>
            </a:r>
          </a:p>
          <a:p>
            <a:r>
              <a:rPr lang="cs-CZ" dirty="0" smtClean="0"/>
              <a:t>Limitované modely</a:t>
            </a:r>
          </a:p>
          <a:p>
            <a:r>
              <a:rPr lang="cs-CZ" dirty="0" smtClean="0"/>
              <a:t>Genetické a biologické faktory mimo</a:t>
            </a:r>
          </a:p>
          <a:p>
            <a:r>
              <a:rPr lang="cs-CZ" dirty="0" smtClean="0"/>
              <a:t>Behaviorální genetika od 1980s</a:t>
            </a:r>
          </a:p>
          <a:p>
            <a:r>
              <a:rPr lang="cs-CZ" dirty="0" smtClean="0"/>
              <a:t>V politologii až po roce 2005</a:t>
            </a:r>
          </a:p>
          <a:p>
            <a:r>
              <a:rPr lang="cs-CZ" dirty="0" smtClean="0"/>
              <a:t>První </a:t>
            </a:r>
            <a:r>
              <a:rPr lang="cs-CZ" dirty="0" err="1" smtClean="0"/>
              <a:t>twin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: dědičnost soc. postojů</a:t>
            </a:r>
          </a:p>
          <a:p>
            <a:r>
              <a:rPr lang="cs-CZ" dirty="0"/>
              <a:t> </a:t>
            </a:r>
            <a:r>
              <a:rPr lang="cs-CZ" dirty="0" smtClean="0"/>
              <a:t>Do r. 2006 i studie volebního chování</a:t>
            </a:r>
          </a:p>
          <a:p>
            <a:r>
              <a:rPr lang="cs-CZ" dirty="0" smtClean="0"/>
              <a:t>Ekonomické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62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Cca 25 tisíc genů </a:t>
            </a:r>
          </a:p>
          <a:p>
            <a:r>
              <a:rPr lang="cs-CZ" dirty="0" smtClean="0"/>
              <a:t>46 řetězců (chromozomů)</a:t>
            </a:r>
          </a:p>
          <a:p>
            <a:r>
              <a:rPr lang="cs-CZ" dirty="0" smtClean="0"/>
              <a:t>Většina rysů – více než jeden gen</a:t>
            </a:r>
          </a:p>
          <a:p>
            <a:r>
              <a:rPr lang="cs-CZ" dirty="0" smtClean="0"/>
              <a:t>Je nutná analýza mnoha genů, mají různé mutace, jejich kombinace atd.</a:t>
            </a:r>
          </a:p>
          <a:p>
            <a:r>
              <a:rPr lang="cs-CZ" dirty="0" err="1" smtClean="0"/>
              <a:t>Hatemi</a:t>
            </a:r>
            <a:r>
              <a:rPr lang="cs-CZ" dirty="0" smtClean="0"/>
              <a:t>: 18 genů identifikováno ve vztahu s politickou identifikací a politickým násilím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29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408548"/>
              </p:ext>
            </p:extLst>
          </p:nvPr>
        </p:nvGraphicFramePr>
        <p:xfrm>
          <a:off x="2048933" y="203202"/>
          <a:ext cx="6214535" cy="66547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909"/>
                <a:gridCol w="1254874"/>
                <a:gridCol w="1254874"/>
                <a:gridCol w="1311939"/>
                <a:gridCol w="1311939"/>
              </a:tblGrid>
              <a:tr h="211054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Fenotyp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Gen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Popis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Replikace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Zdroj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rowSpan="14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Ideologická identifikace (liberalismus-konzervatismus)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NAA15/NARG-1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Kyselina glutamová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GRIN1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Kyselina glutamová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DBH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Dopamin b-hydroxyláza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[</a:t>
                      </a:r>
                      <a:r>
                        <a:rPr lang="cs-CZ" sz="700" dirty="0" err="1">
                          <a:effectLst/>
                        </a:rPr>
                        <a:t>Hatemi</a:t>
                      </a:r>
                      <a:r>
                        <a:rPr lang="cs-CZ" sz="700" dirty="0">
                          <a:effectLst/>
                        </a:rPr>
                        <a:t>, </a:t>
                      </a:r>
                      <a:r>
                        <a:rPr lang="cs-CZ" sz="700" dirty="0" err="1">
                          <a:effectLst/>
                        </a:rPr>
                        <a:t>Gillespie</a:t>
                      </a:r>
                      <a:r>
                        <a:rPr lang="cs-CZ" sz="700" dirty="0">
                          <a:effectLst/>
                        </a:rPr>
                        <a:t>, et al. 2011]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LCNL1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Lipocalin a/nebo čich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OLFM1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Olfaktomedin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LCN6,8-12,1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Lipocalin a/nebo čich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OBP2A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Pach vázající protein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KYNU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 err="1">
                          <a:effectLst/>
                        </a:rPr>
                        <a:t>Kynurenin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HTR1E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Serotonin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MANEA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Manosidáza, endo-alfa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GPR63, GPR6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G párové proteinové receptory 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[Hatemi, Gillespie, et al. 2011]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OR2N1P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Čichový receptor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Replikace selhala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cit. dle [Hatemi, McDermott 2012a]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4998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OR21J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Čichový receptor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Replikace selhala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cit. dle [</a:t>
                      </a:r>
                      <a:r>
                        <a:rPr lang="cs-CZ" sz="700" dirty="0" err="1">
                          <a:effectLst/>
                        </a:rPr>
                        <a:t>Hatemi</a:t>
                      </a:r>
                      <a:r>
                        <a:rPr lang="cs-CZ" sz="700" dirty="0">
                          <a:effectLst/>
                        </a:rPr>
                        <a:t>, </a:t>
                      </a:r>
                      <a:r>
                        <a:rPr lang="cs-CZ" sz="700" dirty="0" err="1">
                          <a:effectLst/>
                        </a:rPr>
                        <a:t>McDermott</a:t>
                      </a:r>
                      <a:r>
                        <a:rPr lang="cs-CZ" sz="700" dirty="0">
                          <a:effectLst/>
                        </a:rPr>
                        <a:t> 2012a]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DRD4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Dopaminový receptor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Replikace selhala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[Settle et al. 2010]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Stranická identifikace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DRD2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Dopaminový receptor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[Dawes, Fowler 2009]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rowSpan="2"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Volební účast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MAOA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Monoaminooxidáza 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Neprovedena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[Fowler et al. 2008]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5-HTT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Serotonin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Neprovedena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[Fowler et al. 2008]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  <a:tr h="329622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(Politické) násilí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MAOA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Monoaminooxidáza A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Replikace v rámci studie</a:t>
                      </a:r>
                      <a:endParaRPr lang="cs-CZ" sz="7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700" dirty="0">
                          <a:effectLst/>
                        </a:rPr>
                        <a:t>[</a:t>
                      </a:r>
                      <a:r>
                        <a:rPr lang="cs-CZ" sz="700" dirty="0" err="1">
                          <a:effectLst/>
                        </a:rPr>
                        <a:t>McDermott</a:t>
                      </a:r>
                      <a:r>
                        <a:rPr lang="cs-CZ" sz="700" dirty="0">
                          <a:effectLst/>
                        </a:rPr>
                        <a:t> et al. 2012]</a:t>
                      </a:r>
                      <a:endParaRPr lang="cs-CZ" sz="7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38036" marR="380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54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Hatemi</a:t>
            </a:r>
            <a:r>
              <a:rPr lang="cs-CZ" dirty="0" smtClean="0"/>
              <a:t> et al. 2013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0584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Studie genomu</a:t>
            </a:r>
          </a:p>
          <a:p>
            <a:r>
              <a:rPr lang="cs-CZ" dirty="0" smtClean="0"/>
              <a:t>Genetické zdroje konzervatismu</a:t>
            </a:r>
          </a:p>
          <a:p>
            <a:r>
              <a:rPr lang="cs-CZ" dirty="0" smtClean="0"/>
              <a:t>Nelze projít celý genom, ale různé regiony chromozomů, kde se může nacházet gen relevantní pro zkoumaný fenotyp</a:t>
            </a:r>
          </a:p>
          <a:p>
            <a:r>
              <a:rPr lang="cs-CZ" dirty="0" smtClean="0"/>
              <a:t>Řeší se lokace genu a typ alel</a:t>
            </a:r>
          </a:p>
          <a:p>
            <a:r>
              <a:rPr lang="cs-CZ" dirty="0" smtClean="0"/>
              <a:t>Nejde o 1 gen ovlivňující daný fenotyp (konzervatismus)</a:t>
            </a:r>
          </a:p>
          <a:p>
            <a:r>
              <a:rPr lang="cs-CZ" dirty="0" smtClean="0"/>
              <a:t>Identifikace biologických procesů, které s ním souvisí</a:t>
            </a:r>
          </a:p>
          <a:p>
            <a:r>
              <a:rPr lang="cs-CZ" dirty="0" smtClean="0"/>
              <a:t>Identifikace kombinace různých genů</a:t>
            </a:r>
          </a:p>
          <a:p>
            <a:r>
              <a:rPr lang="cs-CZ" dirty="0" smtClean="0"/>
              <a:t>Např. NMDA  = </a:t>
            </a:r>
            <a:r>
              <a:rPr lang="cs-CZ" dirty="0" smtClean="0"/>
              <a:t>glutamátový receptor (Glutamát je neurotransmiter, souvisí s kognitivními funkcemi jako pamě</a:t>
            </a:r>
            <a:r>
              <a:rPr lang="cs-CZ" dirty="0" smtClean="0"/>
              <a:t>ť a učení)</a:t>
            </a:r>
            <a:r>
              <a:rPr lang="cs-CZ" dirty="0" smtClean="0"/>
              <a:t>, </a:t>
            </a:r>
            <a:r>
              <a:rPr lang="cs-CZ" dirty="0" smtClean="0"/>
              <a:t>souvisí s flexibilitou názorů (blízko </a:t>
            </a:r>
            <a:r>
              <a:rPr lang="cs-CZ" dirty="0" err="1" smtClean="0"/>
              <a:t>openness</a:t>
            </a:r>
            <a:r>
              <a:rPr lang="cs-CZ" dirty="0" smtClean="0"/>
              <a:t> to </a:t>
            </a:r>
            <a:r>
              <a:rPr lang="cs-CZ" dirty="0" err="1" smtClean="0"/>
              <a:t>experience</a:t>
            </a:r>
            <a:r>
              <a:rPr lang="cs-CZ" dirty="0" smtClean="0"/>
              <a:t>)</a:t>
            </a:r>
          </a:p>
          <a:p>
            <a:r>
              <a:rPr lang="cs-CZ" dirty="0" smtClean="0"/>
              <a:t>Geny regulující emoce jsou slibné pro budoucí výzkum (HTR1b, HTR1E, NARG1, KYNU, NMDA)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48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 teorie a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Evuluční</a:t>
            </a:r>
            <a:r>
              <a:rPr lang="cs-CZ" dirty="0" smtClean="0"/>
              <a:t> vývoj lidského myšlení</a:t>
            </a:r>
          </a:p>
          <a:p>
            <a:r>
              <a:rPr lang="cs-CZ" dirty="0" smtClean="0"/>
              <a:t>Nastaveno k řešení základních sociálních problémů</a:t>
            </a:r>
          </a:p>
          <a:p>
            <a:r>
              <a:rPr lang="cs-CZ" dirty="0" smtClean="0"/>
              <a:t>Základní hádanky: např. Jak se vyvinulo kooperativní jednání?</a:t>
            </a:r>
          </a:p>
          <a:p>
            <a:r>
              <a:rPr lang="cs-CZ" dirty="0" smtClean="0"/>
              <a:t>Politické chování u šimpanzů, kapucínů, raných lidských společenství</a:t>
            </a:r>
          </a:p>
          <a:p>
            <a:r>
              <a:rPr lang="cs-CZ" dirty="0" smtClean="0"/>
              <a:t>Interakce v malém rozsahu</a:t>
            </a:r>
          </a:p>
          <a:p>
            <a:r>
              <a:rPr lang="cs-CZ" dirty="0"/>
              <a:t>M</a:t>
            </a:r>
            <a:r>
              <a:rPr lang="cs-CZ" dirty="0" smtClean="0"/>
              <a:t>asová politika?</a:t>
            </a:r>
          </a:p>
          <a:p>
            <a:r>
              <a:rPr lang="cs-CZ" dirty="0" smtClean="0"/>
              <a:t>Měl Aristoteles pravdu?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75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7067"/>
            <a:ext cx="10515600" cy="4669896"/>
          </a:xfrm>
        </p:spPr>
        <p:txBody>
          <a:bodyPr/>
          <a:lstStyle/>
          <a:p>
            <a:r>
              <a:rPr lang="cs-CZ" dirty="0" smtClean="0"/>
              <a:t>Evoluce – jednotná teorie lidského chování</a:t>
            </a:r>
          </a:p>
          <a:p>
            <a:r>
              <a:rPr lang="cs-CZ" dirty="0" smtClean="0"/>
              <a:t>Cíl evolučního procesu je zachování druhu, přežití potomstva</a:t>
            </a:r>
          </a:p>
          <a:p>
            <a:r>
              <a:rPr lang="cs-CZ" dirty="0" smtClean="0"/>
              <a:t>Zajištění takového nastavení, které dosáhne cíle</a:t>
            </a:r>
          </a:p>
          <a:p>
            <a:r>
              <a:rPr lang="cs-CZ" dirty="0" smtClean="0"/>
              <a:t>Tato základna se geneticky předává dále</a:t>
            </a:r>
          </a:p>
          <a:p>
            <a:r>
              <a:rPr lang="cs-CZ" dirty="0" smtClean="0"/>
              <a:t>Adaptace základního modelu</a:t>
            </a:r>
          </a:p>
          <a:p>
            <a:r>
              <a:rPr lang="cs-CZ" dirty="0" smtClean="0"/>
              <a:t>Adaptační proces</a:t>
            </a:r>
          </a:p>
          <a:p>
            <a:r>
              <a:rPr lang="cs-CZ" dirty="0" smtClean="0"/>
              <a:t>Evoluce = jednotící teorie – univerzální základ</a:t>
            </a:r>
          </a:p>
          <a:p>
            <a:r>
              <a:rPr lang="cs-CZ" dirty="0" smtClean="0"/>
              <a:t>Ale existují jednotlivé rozdíly mezi lidmi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93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Evoluce a genetika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Individuální rozdíly zkoumá např. behaviorální genetika, výzkum lidského genomu, neurovědy atd.</a:t>
            </a:r>
          </a:p>
          <a:p>
            <a:r>
              <a:rPr lang="cs-CZ" dirty="0" smtClean="0"/>
              <a:t>Lidé mají společnou základní strukturu</a:t>
            </a:r>
          </a:p>
          <a:p>
            <a:r>
              <a:rPr lang="cs-CZ" dirty="0" smtClean="0"/>
              <a:t>Ale individuálně se liší</a:t>
            </a:r>
          </a:p>
          <a:p>
            <a:r>
              <a:rPr lang="cs-CZ" dirty="0" smtClean="0"/>
              <a:t>Zaměření na adaptivní chování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5620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Přírodní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princip evoluce</a:t>
            </a:r>
          </a:p>
          <a:p>
            <a:r>
              <a:rPr lang="cs-CZ" dirty="0" smtClean="0"/>
              <a:t>Dnes již mainstreamová teorie</a:t>
            </a:r>
          </a:p>
          <a:p>
            <a:r>
              <a:rPr lang="cs-CZ" dirty="0" smtClean="0"/>
              <a:t>Charles Darwin</a:t>
            </a:r>
          </a:p>
          <a:p>
            <a:r>
              <a:rPr lang="cs-CZ" dirty="0" smtClean="0"/>
              <a:t>Reprodukce jedinců na základě rysů, které zajišťují větší šanci na přežití</a:t>
            </a:r>
          </a:p>
          <a:p>
            <a:r>
              <a:rPr lang="cs-CZ" dirty="0" smtClean="0"/>
              <a:t>Vysvětluje vývoj v rámci jednoho druhu</a:t>
            </a:r>
          </a:p>
          <a:p>
            <a:r>
              <a:rPr lang="cs-CZ" dirty="0" smtClean="0"/>
              <a:t>Nikoliv přežití nejsilnějšího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Přírodní výběr: genetický přenos výhodných rysů vysvětluje evoluční teorii</a:t>
            </a:r>
          </a:p>
          <a:p>
            <a:r>
              <a:rPr lang="cs-CZ" dirty="0" smtClean="0"/>
              <a:t>Hlavní princip nemusí být přežití jedince!</a:t>
            </a:r>
          </a:p>
          <a:p>
            <a:r>
              <a:rPr lang="cs-CZ" dirty="0" smtClean="0"/>
              <a:t>Hlavní cíl je reprodukce durhu </a:t>
            </a:r>
          </a:p>
          <a:p>
            <a:r>
              <a:rPr lang="cs-CZ" dirty="0" smtClean="0"/>
              <a:t>Jakýkoliv  rys může být reprodukční výhodou</a:t>
            </a:r>
          </a:p>
          <a:p>
            <a:r>
              <a:rPr lang="cs-CZ" dirty="0" smtClean="0"/>
              <a:t>Adaptivní strategie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56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Evoluční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Nějaký rys nebo chování se ukáže jako výhodná strategie</a:t>
            </a:r>
          </a:p>
          <a:p>
            <a:r>
              <a:rPr lang="cs-CZ" dirty="0" smtClean="0"/>
              <a:t>Pokud se udrží v populaci dostatečně dlouho, dojde k jeho posílení v populaci</a:t>
            </a:r>
          </a:p>
          <a:p>
            <a:r>
              <a:rPr lang="cs-CZ" dirty="0" smtClean="0"/>
              <a:t>Předává se geneticky </a:t>
            </a:r>
          </a:p>
          <a:p>
            <a:r>
              <a:rPr lang="cs-CZ" dirty="0" smtClean="0"/>
              <a:t>Větší počet jedinců s tímto rysem</a:t>
            </a:r>
          </a:p>
          <a:p>
            <a:r>
              <a:rPr lang="cs-CZ" dirty="0" smtClean="0"/>
              <a:t>Poměr jedinců bez něj se zmenší během GENERACÍ</a:t>
            </a:r>
          </a:p>
          <a:p>
            <a:r>
              <a:rPr lang="cs-CZ" dirty="0" smtClean="0"/>
              <a:t>Nevýhodné ryse jsou eliminovány (většinou)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604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1819</Words>
  <Application>Microsoft Office PowerPoint</Application>
  <PresentationFormat>Širokoúhlá obrazovka</PresentationFormat>
  <Paragraphs>308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MS Mincho</vt:lpstr>
      <vt:lpstr>Arial</vt:lpstr>
      <vt:lpstr>Calibri</vt:lpstr>
      <vt:lpstr>Calibri Light</vt:lpstr>
      <vt:lpstr>Times New Roman</vt:lpstr>
      <vt:lpstr>Motiv Office</vt:lpstr>
      <vt:lpstr>Evoluce, genetika</vt:lpstr>
      <vt:lpstr>Nové přístupy ke studiu politiky</vt:lpstr>
      <vt:lpstr>Je člověk politická bytost?</vt:lpstr>
      <vt:lpstr>Evoluční  teorie a politika</vt:lpstr>
      <vt:lpstr>Evoluční teorie</vt:lpstr>
      <vt:lpstr>Evoluce a genetika</vt:lpstr>
      <vt:lpstr>Přírodní výběr</vt:lpstr>
      <vt:lpstr>Evoluční teorie</vt:lpstr>
      <vt:lpstr>Evoluční teorie</vt:lpstr>
      <vt:lpstr>Evoluční teorie </vt:lpstr>
      <vt:lpstr>Evoluce</vt:lpstr>
      <vt:lpstr>Role prostředí</vt:lpstr>
      <vt:lpstr>Evoluční teorie</vt:lpstr>
      <vt:lpstr>Individuální rozdíly</vt:lpstr>
      <vt:lpstr>Evoluční psychologie</vt:lpstr>
      <vt:lpstr>Evoluční psychologie</vt:lpstr>
      <vt:lpstr>Kritika EP</vt:lpstr>
      <vt:lpstr>Nová vlna výzkumu – behaviorální genetika</vt:lpstr>
      <vt:lpstr>Behaviorální genetika</vt:lpstr>
      <vt:lpstr>Behaviorální genetika </vt:lpstr>
      <vt:lpstr>Behaviorální genetika </vt:lpstr>
      <vt:lpstr>Studium dvojčat</vt:lpstr>
      <vt:lpstr>Twin studies</vt:lpstr>
      <vt:lpstr>Twin studies</vt:lpstr>
      <vt:lpstr>Alford, Funk, Hibbink 2005</vt:lpstr>
      <vt:lpstr>Hatemi et al. 2007</vt:lpstr>
      <vt:lpstr>Fowler, Baker, and Dawes 2008</vt:lpstr>
      <vt:lpstr>Fowler, Baker, and Dawes 2008</vt:lpstr>
      <vt:lpstr>Výzkum lidského genomu</vt:lpstr>
      <vt:lpstr>DNA</vt:lpstr>
      <vt:lpstr>Prezentace aplikace PowerPoint</vt:lpstr>
      <vt:lpstr>Hatemi et al. 2013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Evoluce, genetika, biopolitika</dc:title>
  <dc:creator>Lenka Hrbková</dc:creator>
  <cp:lastModifiedBy>Lenka Hrbková</cp:lastModifiedBy>
  <cp:revision>33</cp:revision>
  <dcterms:created xsi:type="dcterms:W3CDTF">2016-05-02T10:31:22Z</dcterms:created>
  <dcterms:modified xsi:type="dcterms:W3CDTF">2016-05-03T12:57:39Z</dcterms:modified>
</cp:coreProperties>
</file>