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9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1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4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1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9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83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8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2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2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E10D4-3EDD-5E4C-A4DB-01A83B6E42AC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9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Postoje</a:t>
            </a:r>
            <a:r>
              <a:rPr lang="en-US" dirty="0" smtClean="0"/>
              <a:t> a </a:t>
            </a:r>
            <a:r>
              <a:rPr lang="en-US" dirty="0" err="1" smtClean="0"/>
              <a:t>ideologie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POL363 25. 4.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76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Jednodimenzionální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Pravice – levice</a:t>
            </a:r>
          </a:p>
          <a:p>
            <a:r>
              <a:rPr lang="cs-CZ" dirty="0" smtClean="0"/>
              <a:t>Od francouzské revoluce</a:t>
            </a:r>
          </a:p>
          <a:p>
            <a:r>
              <a:rPr lang="cs-CZ" dirty="0" smtClean="0"/>
              <a:t>Dominuje politickému diskursu</a:t>
            </a:r>
          </a:p>
          <a:p>
            <a:r>
              <a:rPr lang="cs-CZ" dirty="0" smtClean="0"/>
              <a:t>V USA dimenze konzervatismus – liberalismus</a:t>
            </a:r>
          </a:p>
          <a:p>
            <a:r>
              <a:rPr lang="cs-CZ" dirty="0" smtClean="0"/>
              <a:t>Konflikt mezi stabilitou a změnou</a:t>
            </a:r>
          </a:p>
          <a:p>
            <a:r>
              <a:rPr lang="cs-CZ" dirty="0" smtClean="0"/>
              <a:t>Spory o roli hierarchie v společnosti, roli autority, míru nerovnosti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91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Jednodimenzionální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Pravice:</a:t>
            </a:r>
          </a:p>
          <a:p>
            <a:pPr lvl="1"/>
            <a:r>
              <a:rPr lang="cs-CZ" dirty="0" smtClean="0"/>
              <a:t>Konzervativní, udržení systému, řád, individualismus, kapitalismus, nacionalismus, fašismus</a:t>
            </a:r>
          </a:p>
          <a:p>
            <a:r>
              <a:rPr lang="cs-CZ" dirty="0" smtClean="0"/>
              <a:t>Levice:</a:t>
            </a:r>
          </a:p>
          <a:p>
            <a:pPr lvl="1"/>
            <a:r>
              <a:rPr lang="cs-CZ" dirty="0" smtClean="0"/>
              <a:t>Pokrok, změna systému, rovnost, solidarita, protest, opozice, radikální, socialismus, komunismus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90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Pravice</a:t>
            </a:r>
            <a:r>
              <a:rPr lang="en-US" dirty="0" smtClean="0"/>
              <a:t> – </a:t>
            </a:r>
            <a:r>
              <a:rPr lang="en-US" dirty="0" err="1" smtClean="0"/>
              <a:t>Levice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Běžně se s nimi operuje</a:t>
            </a:r>
          </a:p>
          <a:p>
            <a:r>
              <a:rPr lang="cs-CZ" dirty="0" smtClean="0"/>
              <a:t>Ale organizují lidé své postoje skutečně v rámci </a:t>
            </a:r>
            <a:r>
              <a:rPr lang="cs-CZ" dirty="0" err="1" smtClean="0"/>
              <a:t>pravo</a:t>
            </a:r>
            <a:r>
              <a:rPr lang="cs-CZ" dirty="0" smtClean="0"/>
              <a:t>-levé škály?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44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Converse 1964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160"/>
            <a:ext cx="8229600" cy="52807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Klíčový text o postojových systémech</a:t>
            </a:r>
          </a:p>
          <a:p>
            <a:r>
              <a:rPr lang="cs-CZ" dirty="0" smtClean="0"/>
              <a:t>Postojový systém je konfigurace názorů, které je dohromady spojena určitou formou omezení nebo funkční interdependencí</a:t>
            </a:r>
          </a:p>
          <a:p>
            <a:r>
              <a:rPr lang="cs-CZ" dirty="0" smtClean="0"/>
              <a:t>Omezení = možnost predikce postoje na základě toho, jaké postoje má jedinec k jiným tématům</a:t>
            </a:r>
          </a:p>
          <a:p>
            <a:r>
              <a:rPr lang="cs-CZ" dirty="0" smtClean="0"/>
              <a:t>Většina lidí neumí nakládat s abstraktními koncepty jako je liberalismus a konzervatismus</a:t>
            </a:r>
          </a:p>
          <a:p>
            <a:r>
              <a:rPr lang="cs-CZ" dirty="0" smtClean="0"/>
              <a:t>Většina lidí má postoje jen k omezenému setu témat, které se jich dotýkají, postoje nemusí být nutně koherentní ani logické</a:t>
            </a:r>
          </a:p>
          <a:p>
            <a:r>
              <a:rPr lang="cs-CZ" dirty="0" smtClean="0"/>
              <a:t>Postojový systém limitován znalostmi</a:t>
            </a:r>
          </a:p>
        </p:txBody>
      </p:sp>
    </p:spTree>
    <p:extLst>
      <p:ext uri="{BB962C8B-B14F-4D97-AF65-F5344CB8AC3E}">
        <p14:creationId xmlns:p14="http://schemas.microsoft.com/office/powerpoint/2010/main" val="264107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Converse 1964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 neovládají abstraktní pojmy jako ideologie</a:t>
            </a:r>
          </a:p>
          <a:p>
            <a:r>
              <a:rPr lang="cs-CZ" dirty="0" smtClean="0"/>
              <a:t>Zároveň velmi slabé ideologické omezení postojů</a:t>
            </a:r>
          </a:p>
          <a:p>
            <a:r>
              <a:rPr lang="cs-CZ" dirty="0" smtClean="0"/>
              <a:t>Masová veřejnost nesdílí ideologické vzorce s elitami (liberalismus a konzervatismus)!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85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 err="1" smtClean="0"/>
              <a:t>jaké</a:t>
            </a:r>
            <a:r>
              <a:rPr lang="en-US" dirty="0" smtClean="0"/>
              <a:t> </a:t>
            </a:r>
            <a:r>
              <a:rPr lang="en-US" dirty="0" err="1" smtClean="0"/>
              <a:t>míry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lidé</a:t>
            </a:r>
            <a:r>
              <a:rPr lang="en-US" dirty="0" smtClean="0"/>
              <a:t> </a:t>
            </a:r>
            <a:r>
              <a:rPr lang="en-US" dirty="0" err="1" smtClean="0"/>
              <a:t>ideologičtí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39769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Jost</a:t>
            </a:r>
            <a:r>
              <a:rPr lang="cs-CZ" dirty="0" smtClean="0"/>
              <a:t> 2006: Lidé uvažují ideologicky</a:t>
            </a:r>
          </a:p>
          <a:p>
            <a:r>
              <a:rPr lang="cs-CZ" dirty="0" smtClean="0"/>
              <a:t>Obhájce jednodimenzionálního uspořádání</a:t>
            </a:r>
          </a:p>
          <a:p>
            <a:r>
              <a:rPr lang="cs-CZ" dirty="0" smtClean="0"/>
              <a:t>V posledních dvou desetiletích posilování ideologií</a:t>
            </a:r>
          </a:p>
          <a:p>
            <a:r>
              <a:rPr lang="cs-CZ" dirty="0" smtClean="0"/>
              <a:t>Situační faktory: Pocit ohrožení a hrozby po 9/11 = psychologické prediktory konzervatismu</a:t>
            </a:r>
          </a:p>
          <a:p>
            <a:r>
              <a:rPr lang="cs-CZ" dirty="0" smtClean="0"/>
              <a:t>Dispoziční faktory: Big 5, otevřenost a svědomitost</a:t>
            </a:r>
          </a:p>
          <a:p>
            <a:r>
              <a:rPr lang="cs-CZ" dirty="0" smtClean="0"/>
              <a:t>Rozdíl liberalismus vs. konservatismus dle </a:t>
            </a:r>
            <a:r>
              <a:rPr lang="cs-CZ" dirty="0" err="1" smtClean="0"/>
              <a:t>Josta</a:t>
            </a:r>
            <a:r>
              <a:rPr lang="cs-CZ" dirty="0" smtClean="0"/>
              <a:t> platí, i když většina lidí neumí používat abstraktní pojmy dokonale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90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Jost</a:t>
            </a:r>
            <a:r>
              <a:rPr lang="en-US" dirty="0" smtClean="0"/>
              <a:t> et al. 2003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4228"/>
            <a:ext cx="8229600" cy="53155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Základní aspekty </a:t>
            </a:r>
            <a:r>
              <a:rPr lang="cs-CZ" dirty="0" err="1" smtClean="0"/>
              <a:t>pravo</a:t>
            </a:r>
            <a:r>
              <a:rPr lang="cs-CZ" dirty="0" smtClean="0"/>
              <a:t>-levé dimenze: v souboru základních motivací</a:t>
            </a:r>
          </a:p>
          <a:p>
            <a:r>
              <a:rPr lang="cs-CZ" dirty="0" smtClean="0"/>
              <a:t>Klíčové </a:t>
            </a:r>
            <a:r>
              <a:rPr lang="cs-CZ" b="1" dirty="0" smtClean="0"/>
              <a:t>je vnímání hrozeb </a:t>
            </a:r>
            <a:r>
              <a:rPr lang="cs-CZ" dirty="0" smtClean="0"/>
              <a:t>(vyplývá už z </a:t>
            </a:r>
            <a:r>
              <a:rPr lang="cs-CZ" dirty="0" err="1" smtClean="0"/>
              <a:t>Adornovy</a:t>
            </a:r>
            <a:r>
              <a:rPr lang="cs-CZ" dirty="0" smtClean="0"/>
              <a:t> práce)</a:t>
            </a:r>
          </a:p>
          <a:p>
            <a:r>
              <a:rPr lang="cs-CZ" dirty="0" smtClean="0"/>
              <a:t>Situační i dispoziční proměnné souvisí s managementem hrozeb</a:t>
            </a:r>
          </a:p>
          <a:p>
            <a:r>
              <a:rPr lang="cs-CZ" dirty="0" smtClean="0"/>
              <a:t>Strach ze smrti, stabilita systému, strach ze ztráty, dogmatismus, intolerance k nejednoznačnosti, osobní potřeba řádu, struktury a uzavření – asociovány s konzervatismem</a:t>
            </a:r>
          </a:p>
          <a:p>
            <a:r>
              <a:rPr lang="cs-CZ" dirty="0" smtClean="0"/>
              <a:t>Otevřenost novým věcem, kognitivní komplexita, tolerance nejistoty, mírně i sebevědomí – asociovány s liberalismem</a:t>
            </a:r>
          </a:p>
        </p:txBody>
      </p:sp>
    </p:spTree>
    <p:extLst>
      <p:ext uri="{BB962C8B-B14F-4D97-AF65-F5344CB8AC3E}">
        <p14:creationId xmlns:p14="http://schemas.microsoft.com/office/powerpoint/2010/main" val="84891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Jost</a:t>
            </a:r>
            <a:r>
              <a:rPr lang="en-US" dirty="0" smtClean="0"/>
              <a:t> et al.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Potřeba snižovat nejistotu a hrozbu na jedné straně a odmítání změny (kterou představuje zvyšování rovnosti) na druhé straně posiluje (nerovný) status quo, zachovává známý svět, odmítá riskantní, nejistá řešení.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67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and </a:t>
            </a:r>
            <a:r>
              <a:rPr lang="en-US" dirty="0" err="1" smtClean="0"/>
              <a:t>Cantril</a:t>
            </a:r>
            <a:r>
              <a:rPr lang="en-US" dirty="0" smtClean="0"/>
              <a:t> 1967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873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Ideologie má symbolický a operativní aspekt</a:t>
            </a:r>
          </a:p>
          <a:p>
            <a:r>
              <a:rPr lang="cs-CZ" dirty="0" smtClean="0"/>
              <a:t>Symbolická ideologie: symbolické abstraktní značky</a:t>
            </a:r>
          </a:p>
          <a:p>
            <a:r>
              <a:rPr lang="cs-CZ" dirty="0" smtClean="0"/>
              <a:t>Operativní ideologie: specifické názory na témata</a:t>
            </a:r>
          </a:p>
          <a:p>
            <a:r>
              <a:rPr lang="cs-CZ" dirty="0" smtClean="0"/>
              <a:t>Nemusí být v souladu</a:t>
            </a:r>
          </a:p>
          <a:p>
            <a:r>
              <a:rPr lang="cs-CZ" dirty="0" smtClean="0"/>
              <a:t>Neznamená to, že by ideologie byla vícedimenzionální, spíše různá popularita různých proudů na různých úrovních ideologie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5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Multidimenzionální</a:t>
            </a:r>
            <a:r>
              <a:rPr lang="en-US" dirty="0" smtClean="0"/>
              <a:t> model </a:t>
            </a:r>
            <a:r>
              <a:rPr lang="en-US" dirty="0" err="1" smtClean="0"/>
              <a:t>ideologie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Parsimonie</a:t>
            </a:r>
            <a:r>
              <a:rPr lang="cs-CZ" dirty="0" smtClean="0"/>
              <a:t> pravice – levice přináší přílišnou redukci</a:t>
            </a:r>
          </a:p>
          <a:p>
            <a:r>
              <a:rPr lang="cs-CZ" dirty="0" smtClean="0"/>
              <a:t>K pochopení struktury postojů je nutné kalkulovat s více dimenzemi postojů </a:t>
            </a:r>
          </a:p>
          <a:p>
            <a:r>
              <a:rPr lang="cs-CZ" dirty="0" err="1" smtClean="0"/>
              <a:t>Conover</a:t>
            </a:r>
            <a:r>
              <a:rPr lang="cs-CZ" dirty="0" smtClean="0"/>
              <a:t> a </a:t>
            </a:r>
            <a:r>
              <a:rPr lang="cs-CZ" dirty="0" err="1" smtClean="0"/>
              <a:t>Feldman</a:t>
            </a:r>
            <a:r>
              <a:rPr lang="cs-CZ" dirty="0" smtClean="0"/>
              <a:t> 1981: levice a pravice jsou dvě nezávislé dimenze, nikoliv konce jedné bipolární škály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07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se </a:t>
            </a:r>
            <a:r>
              <a:rPr lang="en-US" dirty="0" err="1" smtClean="0"/>
              <a:t>lidé</a:t>
            </a:r>
            <a:r>
              <a:rPr lang="en-US" dirty="0" smtClean="0"/>
              <a:t> </a:t>
            </a:r>
            <a:r>
              <a:rPr lang="en-US" dirty="0" err="1" smtClean="0"/>
              <a:t>orientují</a:t>
            </a:r>
            <a:r>
              <a:rPr lang="en-US" dirty="0" smtClean="0"/>
              <a:t> v </a:t>
            </a:r>
            <a:r>
              <a:rPr lang="en-US" dirty="0" err="1" smtClean="0"/>
              <a:t>politice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“</a:t>
            </a:r>
            <a:r>
              <a:rPr lang="cs-CZ" dirty="0" err="1" smtClean="0"/>
              <a:t>Politics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complex</a:t>
            </a:r>
            <a:r>
              <a:rPr lang="cs-CZ" dirty="0" smtClean="0"/>
              <a:t> and </a:t>
            </a:r>
            <a:r>
              <a:rPr lang="cs-CZ" dirty="0" err="1" smtClean="0"/>
              <a:t>confusing</a:t>
            </a:r>
            <a:r>
              <a:rPr lang="cs-CZ" dirty="0" smtClean="0"/>
              <a:t> </a:t>
            </a:r>
            <a:r>
              <a:rPr lang="cs-CZ" dirty="0" err="1" smtClean="0"/>
              <a:t>arena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.” (</a:t>
            </a:r>
            <a:r>
              <a:rPr lang="cs-CZ" dirty="0" err="1" smtClean="0"/>
              <a:t>Lipman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Většina lidí je od politiky odtažená</a:t>
            </a:r>
          </a:p>
          <a:p>
            <a:r>
              <a:rPr lang="cs-CZ" dirty="0" smtClean="0"/>
              <a:t>Jen malá část každodenního života</a:t>
            </a:r>
          </a:p>
          <a:p>
            <a:r>
              <a:rPr lang="cs-CZ" dirty="0" smtClean="0"/>
              <a:t>Přesto je participace klíčová pro demokratické procesy</a:t>
            </a:r>
          </a:p>
          <a:p>
            <a:r>
              <a:rPr lang="cs-CZ" dirty="0" smtClean="0"/>
              <a:t>Ideologie = nástroj k orientaci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4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Dvě</a:t>
            </a:r>
            <a:r>
              <a:rPr lang="en-US" dirty="0" smtClean="0"/>
              <a:t> </a:t>
            </a:r>
            <a:r>
              <a:rPr lang="en-US" dirty="0" err="1" smtClean="0"/>
              <a:t>dimenze</a:t>
            </a:r>
            <a:r>
              <a:rPr lang="en-US" dirty="0" smtClean="0"/>
              <a:t> </a:t>
            </a:r>
            <a:r>
              <a:rPr lang="en-US" dirty="0" err="1" smtClean="0"/>
              <a:t>ideologie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7349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Sociální </a:t>
            </a:r>
            <a:r>
              <a:rPr lang="cs-CZ" smtClean="0"/>
              <a:t>a </a:t>
            </a:r>
            <a:r>
              <a:rPr lang="cs-CZ" smtClean="0"/>
              <a:t>ekonomická </a:t>
            </a:r>
            <a:r>
              <a:rPr lang="cs-CZ" dirty="0" smtClean="0"/>
              <a:t>dimenze </a:t>
            </a:r>
            <a:endParaRPr lang="cs-CZ" dirty="0" smtClean="0"/>
          </a:p>
          <a:p>
            <a:r>
              <a:rPr lang="cs-CZ" dirty="0" smtClean="0"/>
              <a:t>Je možný sociální liberalismus a ekonomický konzervatismus i sociální konzervatismus a ekonomický liberalismus</a:t>
            </a:r>
          </a:p>
          <a:p>
            <a:r>
              <a:rPr lang="cs-CZ" dirty="0" err="1" smtClean="0"/>
              <a:t>Napier</a:t>
            </a:r>
            <a:r>
              <a:rPr lang="cs-CZ" dirty="0" smtClean="0"/>
              <a:t> a </a:t>
            </a:r>
            <a:r>
              <a:rPr lang="cs-CZ" dirty="0" err="1" smtClean="0"/>
              <a:t>Jost</a:t>
            </a:r>
            <a:r>
              <a:rPr lang="cs-CZ" dirty="0" smtClean="0"/>
              <a:t> 2008: autoritářství dělnické třídy</a:t>
            </a:r>
          </a:p>
          <a:p>
            <a:pPr lvl="1"/>
            <a:r>
              <a:rPr lang="cs-CZ" dirty="0" smtClean="0"/>
              <a:t>Vychází z </a:t>
            </a:r>
            <a:r>
              <a:rPr lang="cs-CZ" dirty="0" err="1" smtClean="0"/>
              <a:t>Adorna</a:t>
            </a:r>
            <a:r>
              <a:rPr lang="cs-CZ" dirty="0" smtClean="0"/>
              <a:t> et al. a z </a:t>
            </a:r>
            <a:r>
              <a:rPr lang="cs-CZ" dirty="0" err="1" smtClean="0"/>
              <a:t>Lipseta</a:t>
            </a:r>
            <a:r>
              <a:rPr lang="cs-CZ" dirty="0" smtClean="0"/>
              <a:t> (1960)</a:t>
            </a:r>
          </a:p>
          <a:p>
            <a:pPr lvl="1"/>
            <a:r>
              <a:rPr lang="cs-CZ" dirty="0" smtClean="0"/>
              <a:t>Nižší </a:t>
            </a:r>
            <a:r>
              <a:rPr lang="cs-CZ" dirty="0" err="1" smtClean="0"/>
              <a:t>socio</a:t>
            </a:r>
            <a:r>
              <a:rPr lang="cs-CZ" dirty="0" smtClean="0"/>
              <a:t>-ekonomický status = kulturně sociální konzervatismus, vyšší status = ekonomický konzervatismus</a:t>
            </a:r>
          </a:p>
          <a:p>
            <a:pPr lvl="1"/>
            <a:r>
              <a:rPr lang="cs-CZ" dirty="0" smtClean="0"/>
              <a:t>Různé psychologické motivace ke konzervativní politice, u nižších </a:t>
            </a:r>
            <a:r>
              <a:rPr lang="cs-CZ" dirty="0" err="1" smtClean="0"/>
              <a:t>socio</a:t>
            </a:r>
            <a:r>
              <a:rPr lang="cs-CZ" dirty="0" smtClean="0"/>
              <a:t>-ekonomických vrstev jde o podřízení se autoritě, cynismus, netoleranci a nedůvěru</a:t>
            </a:r>
          </a:p>
        </p:txBody>
      </p:sp>
    </p:spTree>
    <p:extLst>
      <p:ext uri="{BB962C8B-B14F-4D97-AF65-F5344CB8AC3E}">
        <p14:creationId xmlns:p14="http://schemas.microsoft.com/office/powerpoint/2010/main" val="355537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Duckittův</a:t>
            </a:r>
            <a:r>
              <a:rPr lang="en-US" dirty="0" smtClean="0"/>
              <a:t> </a:t>
            </a:r>
            <a:r>
              <a:rPr lang="en-US" dirty="0" err="1" smtClean="0"/>
              <a:t>duální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motivační základy: RWA a SDO</a:t>
            </a:r>
          </a:p>
          <a:p>
            <a:r>
              <a:rPr lang="cs-CZ" dirty="0" smtClean="0"/>
              <a:t>SDO predikuje spíše ekonomický konzervatismus</a:t>
            </a:r>
          </a:p>
          <a:p>
            <a:r>
              <a:rPr lang="cs-CZ" dirty="0" smtClean="0"/>
              <a:t>RWA spíše sociální konzervatismus</a:t>
            </a:r>
          </a:p>
          <a:p>
            <a:r>
              <a:rPr lang="cs-CZ" dirty="0" smtClean="0"/>
              <a:t>Obě dimenze spolu souvisí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06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Multidimenzionální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Stanley</a:t>
            </a:r>
            <a:r>
              <a:rPr lang="cs-CZ" dirty="0" smtClean="0"/>
              <a:t> </a:t>
            </a:r>
            <a:r>
              <a:rPr lang="cs-CZ" dirty="0" err="1" smtClean="0"/>
              <a:t>Feldman</a:t>
            </a:r>
            <a:endParaRPr lang="cs-CZ" dirty="0" smtClean="0"/>
          </a:p>
          <a:p>
            <a:r>
              <a:rPr lang="cs-CZ" dirty="0" smtClean="0"/>
              <a:t>Pochyby, že lze politické postoje zjednodušit do jedné dimenze</a:t>
            </a:r>
          </a:p>
          <a:p>
            <a:r>
              <a:rPr lang="cs-CZ" dirty="0" smtClean="0"/>
              <a:t>Dimenze minimálně dvě:</a:t>
            </a:r>
          </a:p>
          <a:p>
            <a:pPr lvl="1"/>
            <a:r>
              <a:rPr lang="cs-CZ" dirty="0" smtClean="0"/>
              <a:t>Ekonomická: rovnost/soucit vs. trh/</a:t>
            </a:r>
            <a:r>
              <a:rPr lang="cs-CZ" dirty="0" err="1" smtClean="0"/>
              <a:t>self-interest</a:t>
            </a:r>
            <a:endParaRPr lang="cs-CZ" dirty="0" smtClean="0"/>
          </a:p>
          <a:p>
            <a:pPr lvl="1"/>
            <a:r>
              <a:rPr lang="cs-CZ" dirty="0" smtClean="0"/>
              <a:t>Sociální: moderní hodnoty/sociální svoboda vs. tradiční hodnoty/řád</a:t>
            </a:r>
          </a:p>
          <a:p>
            <a:r>
              <a:rPr lang="cs-CZ" dirty="0" smtClean="0"/>
              <a:t>Není mezi nimi korelace (může být za určitých podmínek, např. vysoká polarizace)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24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Dvoudimenzionální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motivace k ekonomickým a sociálním postojům</a:t>
            </a:r>
          </a:p>
          <a:p>
            <a:r>
              <a:rPr lang="cs-CZ" dirty="0" smtClean="0"/>
              <a:t>Lidé přikládají různý význam </a:t>
            </a:r>
            <a:r>
              <a:rPr lang="cs-CZ" dirty="0" err="1" smtClean="0"/>
              <a:t>pravo</a:t>
            </a:r>
            <a:r>
              <a:rPr lang="cs-CZ" dirty="0" smtClean="0"/>
              <a:t>-levé škále</a:t>
            </a:r>
          </a:p>
          <a:p>
            <a:r>
              <a:rPr lang="cs-CZ" dirty="0" smtClean="0"/>
              <a:t>Tu škálu můžou vnímat různě a používat ji různě (co do podstaty jejího obsahu)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94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Feldman and Johnston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276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Různé zdroje:</a:t>
            </a:r>
          </a:p>
          <a:p>
            <a:r>
              <a:rPr lang="cs-CZ" dirty="0" smtClean="0"/>
              <a:t>Religiozita, autoritářství a NFC vedou k sociálnímu konzervatismu, nikoliv k ekonomickému</a:t>
            </a:r>
          </a:p>
          <a:p>
            <a:r>
              <a:rPr lang="cs-CZ" dirty="0" smtClean="0"/>
              <a:t>Egalitářství ovlivňuje ekonomickou ideologii, zároveň je také prediktorem sociálních postojů</a:t>
            </a:r>
          </a:p>
          <a:p>
            <a:r>
              <a:rPr lang="cs-CZ" dirty="0" smtClean="0"/>
              <a:t>Vzdělání a politická sofistikovanost mají opačné efekty (pozitivní asociace s ekonomickým konzervatismem a negativní se sociálním konzervatismem)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25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shot 2016-04-25 11.07.5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058" r="-11058"/>
          <a:stretch>
            <a:fillRect/>
          </a:stretch>
        </p:blipFill>
        <p:spPr>
          <a:xfrm>
            <a:off x="457200" y="666750"/>
            <a:ext cx="8229600" cy="5459413"/>
          </a:xfrm>
        </p:spPr>
      </p:pic>
    </p:spTree>
    <p:extLst>
      <p:ext uri="{BB962C8B-B14F-4D97-AF65-F5344CB8AC3E}">
        <p14:creationId xmlns:p14="http://schemas.microsoft.com/office/powerpoint/2010/main" val="277433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Feldman and Johnston 2014</a:t>
            </a:r>
            <a:endParaRPr lang="en-US" dirty="0"/>
          </a:p>
        </p:txBody>
      </p:sp>
      <p:pic>
        <p:nvPicPr>
          <p:cNvPr id="4" name="Content Placeholder 3" descr="Screenshot 2016-04-25 11.36.1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8050" b="-280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6853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Achtenberg and </a:t>
            </a:r>
            <a:r>
              <a:rPr lang="en-US" dirty="0" err="1" smtClean="0"/>
              <a:t>Houtman</a:t>
            </a:r>
            <a:r>
              <a:rPr lang="en-US" dirty="0" smtClean="0"/>
              <a:t> 2009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Nizozemí</a:t>
            </a:r>
          </a:p>
          <a:p>
            <a:r>
              <a:rPr lang="cs-CZ" dirty="0" smtClean="0"/>
              <a:t>Dvě dimenze: autoritářství a egalitářství</a:t>
            </a:r>
          </a:p>
          <a:p>
            <a:r>
              <a:rPr lang="cs-CZ" dirty="0" smtClean="0"/>
              <a:t>Korelace mezi dimenzemi není významná</a:t>
            </a:r>
          </a:p>
          <a:p>
            <a:r>
              <a:rPr lang="cs-CZ" dirty="0" smtClean="0"/>
              <a:t>Síla korelace se ale liší napříč vzdělanostními skupinami</a:t>
            </a:r>
          </a:p>
          <a:p>
            <a:r>
              <a:rPr lang="cs-CZ" dirty="0" smtClean="0"/>
              <a:t>Nulová korelace u lidí se středoškolským vzděláním, negativní u lidí s vysokoškolským vzděláním (náklonnost k egalitářství souvisí s averzí k autoritářství)</a:t>
            </a:r>
          </a:p>
          <a:p>
            <a:r>
              <a:rPr lang="cs-CZ" dirty="0" smtClean="0"/>
              <a:t>Méně vzdělané skupiny: vysoká míra autoritářství spojená s vysokou mírou egalitářství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1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Pravice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Levice</a:t>
            </a:r>
            <a:r>
              <a:rPr lang="en-US" dirty="0" smtClean="0"/>
              <a:t> v </a:t>
            </a:r>
            <a:r>
              <a:rPr lang="en-US" dirty="0" err="1" smtClean="0"/>
              <a:t>Evropě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Evropě spíše než o liberalismu-konzervativismu hovoříme o Pravici-Levici</a:t>
            </a:r>
          </a:p>
          <a:p>
            <a:r>
              <a:rPr lang="cs-CZ" dirty="0" smtClean="0"/>
              <a:t>Nejčastější nástroj k popisu postojů a ideologií</a:t>
            </a:r>
          </a:p>
          <a:p>
            <a:r>
              <a:rPr lang="cs-CZ" dirty="0" smtClean="0"/>
              <a:t>I zde ale struktura spíše dvoudimenzionální</a:t>
            </a:r>
          </a:p>
          <a:p>
            <a:r>
              <a:rPr lang="cs-CZ" dirty="0" smtClean="0"/>
              <a:t>Definice dimenzí se liší napříč výzkumy</a:t>
            </a:r>
          </a:p>
          <a:p>
            <a:r>
              <a:rPr lang="cs-CZ" dirty="0" smtClean="0"/>
              <a:t>Většinou: ekonomická dimenze a kulturní (sociálně-kulturní dimenze)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1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Ekonomická</a:t>
            </a:r>
            <a:r>
              <a:rPr lang="en-US" dirty="0" smtClean="0"/>
              <a:t> </a:t>
            </a:r>
            <a:r>
              <a:rPr lang="en-US" dirty="0" err="1" smtClean="0"/>
              <a:t>dimenze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 kontroverzí</a:t>
            </a:r>
          </a:p>
          <a:p>
            <a:r>
              <a:rPr lang="cs-CZ" dirty="0" err="1" smtClean="0"/>
              <a:t>Socio</a:t>
            </a:r>
            <a:r>
              <a:rPr lang="cs-CZ" dirty="0" smtClean="0"/>
              <a:t>-ekonomická štěpná linie (</a:t>
            </a:r>
            <a:r>
              <a:rPr lang="cs-CZ" dirty="0" err="1" smtClean="0"/>
              <a:t>Rokkan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Spor o roli státu v ekonomice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6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ideologie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představ o vhodném řádu společnosti a o tom, jakým způsobem tohoto řádu docílit (</a:t>
            </a:r>
            <a:r>
              <a:rPr lang="cs-CZ" dirty="0" err="1" smtClean="0"/>
              <a:t>Erikson</a:t>
            </a:r>
            <a:r>
              <a:rPr lang="cs-CZ" dirty="0" smtClean="0"/>
              <a:t> and </a:t>
            </a:r>
            <a:r>
              <a:rPr lang="cs-CZ" dirty="0" err="1" smtClean="0"/>
              <a:t>Tedin</a:t>
            </a:r>
            <a:r>
              <a:rPr lang="cs-CZ" dirty="0" smtClean="0"/>
              <a:t> 2003).</a:t>
            </a:r>
          </a:p>
          <a:p>
            <a:r>
              <a:rPr lang="cs-CZ" dirty="0" smtClean="0"/>
              <a:t>Společenská dimenze ideologie: Ideologie jsou sdílené rámce mentálních modelů, které zajišťují interpretaci okolního prostředí a předepisují, jak má prostředí vypadat (</a:t>
            </a:r>
            <a:r>
              <a:rPr lang="cs-CZ" dirty="0" err="1" smtClean="0"/>
              <a:t>Denza</a:t>
            </a:r>
            <a:r>
              <a:rPr lang="cs-CZ" dirty="0" smtClean="0"/>
              <a:t> and </a:t>
            </a:r>
            <a:r>
              <a:rPr lang="cs-CZ" dirty="0" err="1" smtClean="0"/>
              <a:t>North</a:t>
            </a:r>
            <a:r>
              <a:rPr lang="cs-CZ" dirty="0" smtClean="0"/>
              <a:t> 1994).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56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7531"/>
          </a:xfrm>
        </p:spPr>
        <p:txBody>
          <a:bodyPr/>
          <a:lstStyle/>
          <a:p>
            <a:r>
              <a:rPr lang="en-US" dirty="0" err="1" smtClean="0"/>
              <a:t>Kulturní</a:t>
            </a:r>
            <a:r>
              <a:rPr lang="en-US" dirty="0" smtClean="0"/>
              <a:t> </a:t>
            </a:r>
            <a:r>
              <a:rPr lang="en-US" dirty="0" err="1" smtClean="0"/>
              <a:t>dimenze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2169"/>
            <a:ext cx="8229600" cy="5421279"/>
          </a:xfrm>
        </p:spPr>
        <p:txBody>
          <a:bodyPr>
            <a:normAutofit/>
          </a:bodyPr>
          <a:lstStyle/>
          <a:p>
            <a:r>
              <a:rPr lang="cs-CZ" dirty="0" smtClean="0"/>
              <a:t>Více sporná</a:t>
            </a:r>
          </a:p>
          <a:p>
            <a:r>
              <a:rPr lang="cs-CZ" dirty="0" smtClean="0"/>
              <a:t>Charakter se mění v čase</a:t>
            </a:r>
          </a:p>
          <a:p>
            <a:r>
              <a:rPr lang="cs-CZ" dirty="0" smtClean="0"/>
              <a:t>Nejprve náboženská štěpná linie</a:t>
            </a:r>
          </a:p>
          <a:p>
            <a:r>
              <a:rPr lang="cs-CZ" dirty="0" smtClean="0"/>
              <a:t>Význam náboženství upadá</a:t>
            </a:r>
          </a:p>
          <a:p>
            <a:r>
              <a:rPr lang="cs-CZ" dirty="0" smtClean="0"/>
              <a:t>Nahrazeno post-materiální štěpnou linií (Nová politika)</a:t>
            </a:r>
          </a:p>
          <a:p>
            <a:r>
              <a:rPr lang="cs-CZ" dirty="0" smtClean="0"/>
              <a:t>Další vývoj souvisí s globalizačními a integračními (EU) procesy. Hlavní témata: imigrace a integrace Evropy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12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Lachat</a:t>
            </a:r>
            <a:r>
              <a:rPr lang="en-US" dirty="0" smtClean="0"/>
              <a:t>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645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Ekonomická témata mají větší dopad na postoje levicových voličů</a:t>
            </a:r>
          </a:p>
          <a:p>
            <a:r>
              <a:rPr lang="cs-CZ" dirty="0" smtClean="0"/>
              <a:t>Na pravici dominují kulturní témata</a:t>
            </a:r>
          </a:p>
          <a:p>
            <a:r>
              <a:rPr lang="cs-CZ" dirty="0" smtClean="0"/>
              <a:t>Vztah mezi </a:t>
            </a:r>
            <a:r>
              <a:rPr lang="cs-CZ" dirty="0" err="1" smtClean="0"/>
              <a:t>pravo</a:t>
            </a:r>
            <a:r>
              <a:rPr lang="cs-CZ" dirty="0" smtClean="0"/>
              <a:t>-levou dimenzí a preferencemi v politických tématech není lineární</a:t>
            </a:r>
          </a:p>
          <a:p>
            <a:r>
              <a:rPr lang="cs-CZ" dirty="0" smtClean="0"/>
              <a:t>Levicové strany a pravý střed se moc neliší v kulturních otázkách (kulturně spíše liberální pozice)</a:t>
            </a:r>
          </a:p>
          <a:p>
            <a:r>
              <a:rPr lang="cs-CZ" dirty="0" smtClean="0"/>
              <a:t>Pravý střed a konzervativní pravice jsou si podobné v ekonomických programech, v kulturních se dost liší</a:t>
            </a:r>
          </a:p>
          <a:p>
            <a:r>
              <a:rPr lang="cs-CZ" dirty="0" smtClean="0"/>
              <a:t>Ideologie je komplexní struktura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90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Lachat</a:t>
            </a:r>
            <a:r>
              <a:rPr lang="en-US" dirty="0" smtClean="0"/>
              <a:t> 2011</a:t>
            </a:r>
            <a:endParaRPr lang="en-US" dirty="0"/>
          </a:p>
        </p:txBody>
      </p:sp>
      <p:pic>
        <p:nvPicPr>
          <p:cNvPr id="5" name="Content Placeholder 4" descr="Macintosh HD:Users:lenka:Dropbox:Screenshots:Screenshot 2016-04-24 11.37.32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04" r="-3804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72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2651"/>
          </a:xfrm>
        </p:spPr>
        <p:txBody>
          <a:bodyPr/>
          <a:lstStyle/>
          <a:p>
            <a:r>
              <a:rPr lang="en-US" dirty="0" err="1" smtClean="0"/>
              <a:t>Závěr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7289"/>
            <a:ext cx="8229600" cy="562071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Ideologie jsou komplexní postojové systémy</a:t>
            </a:r>
          </a:p>
          <a:p>
            <a:r>
              <a:rPr lang="cs-CZ" dirty="0" smtClean="0"/>
              <a:t>Ideologie lze chápat v různých rovinách abstrakce</a:t>
            </a:r>
          </a:p>
          <a:p>
            <a:r>
              <a:rPr lang="cs-CZ" dirty="0" smtClean="0"/>
              <a:t>Individuální úroveň – postojový systém každého jednotlivce</a:t>
            </a:r>
          </a:p>
          <a:p>
            <a:r>
              <a:rPr lang="cs-CZ" dirty="0" smtClean="0"/>
              <a:t>Individuální úroveň se liší od symbolických ideologií (nekonzistentnost)</a:t>
            </a:r>
          </a:p>
          <a:p>
            <a:r>
              <a:rPr lang="cs-CZ" dirty="0" smtClean="0"/>
              <a:t>Jednodimenzionální modely ideologie: základní ideologickou dimenzí je pravice-levice</a:t>
            </a:r>
          </a:p>
          <a:p>
            <a:r>
              <a:rPr lang="cs-CZ" dirty="0" smtClean="0"/>
              <a:t>Dvoudimenzionální modely ideologie: ekonomická a sociální (kulturní dimenze), ideologie je mnohem komplexnější, je třeba sledovat jednotlivé sociální skupiny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47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8932"/>
          </a:xfrm>
        </p:spPr>
        <p:txBody>
          <a:bodyPr/>
          <a:lstStyle/>
          <a:p>
            <a:r>
              <a:rPr lang="en-US" dirty="0" err="1" smtClean="0"/>
              <a:t>Ideologie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570"/>
            <a:ext cx="8229600" cy="5405000"/>
          </a:xfrm>
        </p:spPr>
        <p:txBody>
          <a:bodyPr/>
          <a:lstStyle/>
          <a:p>
            <a:r>
              <a:rPr lang="cs-CZ" dirty="0" smtClean="0"/>
              <a:t>Jsou sdílené</a:t>
            </a:r>
          </a:p>
          <a:p>
            <a:r>
              <a:rPr lang="cs-CZ" dirty="0" smtClean="0"/>
              <a:t>Pomoc při interpretaci světa</a:t>
            </a:r>
          </a:p>
          <a:p>
            <a:r>
              <a:rPr lang="cs-CZ" dirty="0" smtClean="0"/>
              <a:t>Normativní</a:t>
            </a:r>
          </a:p>
          <a:p>
            <a:r>
              <a:rPr lang="cs-CZ" dirty="0" smtClean="0"/>
              <a:t>Uspokojování vztahových, epistemických a existenčních potřeb (</a:t>
            </a:r>
            <a:r>
              <a:rPr lang="cs-CZ" dirty="0" err="1" smtClean="0"/>
              <a:t>Jost</a:t>
            </a:r>
            <a:r>
              <a:rPr lang="cs-CZ" dirty="0" smtClean="0"/>
              <a:t> 2008).</a:t>
            </a:r>
          </a:p>
          <a:p>
            <a:r>
              <a:rPr lang="cs-CZ" dirty="0" smtClean="0"/>
              <a:t>Komunikují sdílené představy, názory a hodnoty konkrétních skupin, tříd, voličů nebo společností.</a:t>
            </a:r>
          </a:p>
          <a:p>
            <a:r>
              <a:rPr lang="cs-CZ" dirty="0" smtClean="0"/>
              <a:t>Navzájem si konkurují.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96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ideologie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formální systémy politického myšlení</a:t>
            </a:r>
          </a:p>
          <a:p>
            <a:r>
              <a:rPr lang="cs-CZ" dirty="0" smtClean="0"/>
              <a:t>2)méně strukturované ideologie na společenské úrovni, organizace politických debat, programatika stran</a:t>
            </a:r>
          </a:p>
          <a:p>
            <a:r>
              <a:rPr lang="cs-CZ" dirty="0" smtClean="0"/>
              <a:t>3) individuální ideologie, organizace vlastních názorů a postojů</a:t>
            </a:r>
          </a:p>
          <a:p>
            <a:r>
              <a:rPr lang="cs-CZ" dirty="0" smtClean="0"/>
              <a:t>Často se různé úrovně ideologie nerozlišují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17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Historick</a:t>
            </a:r>
            <a:r>
              <a:rPr lang="cs-CZ" dirty="0" smtClean="0"/>
              <a:t>ý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672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Tradičně kritický pohled</a:t>
            </a:r>
          </a:p>
          <a:p>
            <a:r>
              <a:rPr lang="cs-CZ" dirty="0" smtClean="0"/>
              <a:t>Marx a Engels: ideologie jsou nebezpečná forma iluzí (na rozdíl od vědy)</a:t>
            </a:r>
          </a:p>
          <a:p>
            <a:r>
              <a:rPr lang="cs-CZ" dirty="0" smtClean="0"/>
              <a:t>Slouží nastolení a udržování sociálního vykořisťování</a:t>
            </a:r>
          </a:p>
          <a:p>
            <a:r>
              <a:rPr lang="cs-CZ" dirty="0" err="1" smtClean="0"/>
              <a:t>Habermas</a:t>
            </a:r>
            <a:r>
              <a:rPr lang="cs-CZ" dirty="0" smtClean="0"/>
              <a:t> 1989: Ideologie je “systematické zkreslení komunikace”</a:t>
            </a:r>
          </a:p>
          <a:p>
            <a:r>
              <a:rPr lang="cs-CZ" dirty="0" smtClean="0"/>
              <a:t>Negativní konotace</a:t>
            </a:r>
          </a:p>
          <a:p>
            <a:r>
              <a:rPr lang="cs-CZ" dirty="0" smtClean="0"/>
              <a:t>Pejorativní pohled, ideologie je něco zlého (teorie sociální dominance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48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Povaha</a:t>
            </a:r>
            <a:r>
              <a:rPr lang="en-US" dirty="0" smtClean="0"/>
              <a:t>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ideologie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Empirický výzkum se snaží o neutrální přístup</a:t>
            </a:r>
          </a:p>
          <a:p>
            <a:r>
              <a:rPr lang="cs-CZ" dirty="0" smtClean="0"/>
              <a:t>Ideologie je JAKÝKOLIV POSTOJOVÝ SYSTÉM</a:t>
            </a:r>
          </a:p>
          <a:p>
            <a:r>
              <a:rPr lang="cs-CZ" dirty="0" smtClean="0"/>
              <a:t>Individuální konfigurace představ a postojů, jsou spojeny do jednoho systému</a:t>
            </a:r>
          </a:p>
          <a:p>
            <a:r>
              <a:rPr lang="cs-CZ" dirty="0" smtClean="0"/>
              <a:t>Nástroj organizace postojů</a:t>
            </a:r>
          </a:p>
          <a:p>
            <a:r>
              <a:rPr lang="cs-CZ" dirty="0" smtClean="0"/>
              <a:t>Ideologičtí jedinci disponují stabilním, logicky uspořádaným, koherentním a relativně sofistikovaným systémem postojů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26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Povaha</a:t>
            </a:r>
            <a:r>
              <a:rPr lang="en-US" dirty="0" smtClean="0"/>
              <a:t>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ideologie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Ale ideologie může mít více funkcí</a:t>
            </a:r>
          </a:p>
          <a:p>
            <a:r>
              <a:rPr lang="cs-CZ" dirty="0" smtClean="0"/>
              <a:t>Např. I nevědomá racionalizace toho, jak věci fungují nebo by měly fungovat (</a:t>
            </a:r>
            <a:r>
              <a:rPr lang="cs-CZ" dirty="0" err="1" smtClean="0"/>
              <a:t>Jost</a:t>
            </a:r>
            <a:r>
              <a:rPr lang="cs-CZ" dirty="0" smtClean="0"/>
              <a:t> et al. 2013) – odpovídá kritickému přístupu k ideologiím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18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Jaká</a:t>
            </a:r>
            <a:r>
              <a:rPr lang="en-US" dirty="0" smtClean="0"/>
              <a:t> je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ideologí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Schéma v naší paměti</a:t>
            </a:r>
          </a:p>
          <a:p>
            <a:r>
              <a:rPr lang="cs-CZ" dirty="0" smtClean="0"/>
              <a:t>Naučená struktura znalostí</a:t>
            </a:r>
          </a:p>
          <a:p>
            <a:r>
              <a:rPr lang="cs-CZ" dirty="0" smtClean="0"/>
              <a:t>Navzájem propojené postoje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10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5806</TotalTime>
  <Words>1314</Words>
  <Application>Microsoft Office PowerPoint</Application>
  <PresentationFormat>Předvádění na obrazovce (4:3)</PresentationFormat>
  <Paragraphs>162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Postoje a ideologie</vt:lpstr>
      <vt:lpstr>Jak se lidé orientují v politice?</vt:lpstr>
      <vt:lpstr>Co jsou ideologie?</vt:lpstr>
      <vt:lpstr>Ideologie?</vt:lpstr>
      <vt:lpstr>Co jsou ideologie?</vt:lpstr>
      <vt:lpstr>Historický přístup</vt:lpstr>
      <vt:lpstr>Povaha politické ideologie</vt:lpstr>
      <vt:lpstr>Povaha politické ideologie</vt:lpstr>
      <vt:lpstr>Jaká je struktura ideologí?</vt:lpstr>
      <vt:lpstr>Jednodimenzionální model</vt:lpstr>
      <vt:lpstr>Jednodimenzionální model</vt:lpstr>
      <vt:lpstr>Pravice – Levice</vt:lpstr>
      <vt:lpstr>Converse 1964</vt:lpstr>
      <vt:lpstr>Converse 1964</vt:lpstr>
      <vt:lpstr>Do jaké míry jsou lidé ideologičtí?</vt:lpstr>
      <vt:lpstr>Jost et al. 2003</vt:lpstr>
      <vt:lpstr>Jost et al.</vt:lpstr>
      <vt:lpstr>Free and Cantril 1967</vt:lpstr>
      <vt:lpstr>Multidimenzionální model ideologie</vt:lpstr>
      <vt:lpstr>Dvě dimenze ideologie</vt:lpstr>
      <vt:lpstr>Duckittův duální model</vt:lpstr>
      <vt:lpstr>Multidimenzionální přístup</vt:lpstr>
      <vt:lpstr>Dvoudimenzionální model</vt:lpstr>
      <vt:lpstr>Feldman and Johnston 2014</vt:lpstr>
      <vt:lpstr>Prezentace aplikace PowerPoint</vt:lpstr>
      <vt:lpstr>Feldman and Johnston 2014</vt:lpstr>
      <vt:lpstr>Achtenberg and Houtman 2009 </vt:lpstr>
      <vt:lpstr>Pravice – Levice v Evropě</vt:lpstr>
      <vt:lpstr>Ekonomická dimenze</vt:lpstr>
      <vt:lpstr>Kulturní dimenze</vt:lpstr>
      <vt:lpstr>Lachat 2011</vt:lpstr>
      <vt:lpstr>Lachat 2011</vt:lpstr>
      <vt:lpstr>Závěr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Postoje a ideologie</dc:title>
  <dc:creator>Lenka Hrbková</dc:creator>
  <cp:lastModifiedBy>Ucitel</cp:lastModifiedBy>
  <cp:revision>31</cp:revision>
  <dcterms:created xsi:type="dcterms:W3CDTF">2016-04-21T14:15:42Z</dcterms:created>
  <dcterms:modified xsi:type="dcterms:W3CDTF">2016-04-25T16:30:17Z</dcterms:modified>
</cp:coreProperties>
</file>