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5" r:id="rId38"/>
    <p:sldId id="297" r:id="rId39"/>
    <p:sldId id="296" r:id="rId40"/>
    <p:sldId id="298" r:id="rId41"/>
    <p:sldId id="299" r:id="rId42"/>
    <p:sldId id="300" r:id="rId43"/>
    <p:sldId id="292" r:id="rId44"/>
    <p:sldId id="293" r:id="rId45"/>
    <p:sldId id="294" r:id="rId46"/>
    <p:sldId id="301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28556-CDF6-489E-B99B-840DEB53207B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30E2-747D-4A4B-92BA-B6A6B38A14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56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130E2-747D-4A4B-92BA-B6A6B38A145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9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52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55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68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1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83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07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09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00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73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29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9C36F-38DD-490A-9871-5C71D29AA8B6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43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Osobnost a politika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POL363 11. 4. 2016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5144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Big </a:t>
            </a:r>
            <a:r>
              <a:rPr lang="cs-CZ" dirty="0" err="1" smtClean="0"/>
              <a:t>Five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Nezachycuje jemné osobnostní rysy</a:t>
            </a:r>
          </a:p>
          <a:p>
            <a:r>
              <a:rPr lang="cs-CZ" dirty="0" smtClean="0"/>
              <a:t>Výzkum ideologické orientace, volebních rozhodnutí, preference politických kandidátů, postoje k tématům</a:t>
            </a:r>
          </a:p>
          <a:p>
            <a:r>
              <a:rPr lang="cs-CZ" dirty="0" smtClean="0"/>
              <a:t>Výzkumy v USA a Evropě</a:t>
            </a:r>
          </a:p>
          <a:p>
            <a:r>
              <a:rPr lang="cs-CZ" dirty="0" smtClean="0"/>
              <a:t>Společné výsledky pro Otevřenost a Svědomitost</a:t>
            </a:r>
          </a:p>
          <a:p>
            <a:r>
              <a:rPr lang="cs-CZ" dirty="0" smtClean="0"/>
              <a:t>Otevřenost zdá se být nejvlivnější</a:t>
            </a:r>
          </a:p>
          <a:p>
            <a:r>
              <a:rPr lang="cs-CZ" dirty="0" smtClean="0"/>
              <a:t>Přívětivost, Emo stabilita a Extraverze – slabší a nestabilní výsledky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0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Rentfrow</a:t>
            </a:r>
            <a:r>
              <a:rPr lang="cs-CZ" dirty="0" smtClean="0"/>
              <a:t> et al. 2009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Interakce osobnosti, politické afiliace a geografie</a:t>
            </a:r>
          </a:p>
          <a:p>
            <a:r>
              <a:rPr lang="cs-CZ" dirty="0" smtClean="0"/>
              <a:t>Online výzkum</a:t>
            </a:r>
          </a:p>
          <a:p>
            <a:r>
              <a:rPr lang="cs-CZ" dirty="0" smtClean="0"/>
              <a:t>Některé komunity se systematicky liší v osobnostních rysech od jiných</a:t>
            </a:r>
          </a:p>
          <a:p>
            <a:r>
              <a:rPr lang="cs-CZ" dirty="0" smtClean="0"/>
              <a:t>Korelace s demokratickou a republikánskou afiliací</a:t>
            </a:r>
          </a:p>
          <a:p>
            <a:r>
              <a:rPr lang="cs-CZ" dirty="0" smtClean="0"/>
              <a:t>Otevřenost vůči změně a svědomitost se liší mezi republikánskými a demokratickými státy</a:t>
            </a:r>
          </a:p>
          <a:p>
            <a:r>
              <a:rPr lang="cs-CZ" dirty="0" smtClean="0"/>
              <a:t>Volby 1996, 2000 a 2004</a:t>
            </a:r>
          </a:p>
          <a:p>
            <a:r>
              <a:rPr lang="cs-CZ" dirty="0" smtClean="0"/>
              <a:t>Co to znamená??</a:t>
            </a:r>
          </a:p>
          <a:p>
            <a:r>
              <a:rPr lang="cs-CZ" dirty="0" smtClean="0"/>
              <a:t>Jakým směrem jde kauzalita?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3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Původ osobnostních rysů?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velké části genetický</a:t>
            </a:r>
          </a:p>
          <a:p>
            <a:r>
              <a:rPr lang="cs-CZ" dirty="0" smtClean="0"/>
              <a:t>Debata o politické predispozici</a:t>
            </a:r>
          </a:p>
          <a:p>
            <a:r>
              <a:rPr lang="cs-CZ" dirty="0" smtClean="0"/>
              <a:t>Průměrně 25-50 % </a:t>
            </a:r>
          </a:p>
          <a:p>
            <a:r>
              <a:rPr lang="cs-CZ" dirty="0" smtClean="0"/>
              <a:t>Některé výzkumy až 80 % (velmi silná genetická predispozice)</a:t>
            </a:r>
          </a:p>
          <a:p>
            <a:r>
              <a:rPr lang="cs-CZ" dirty="0" smtClean="0"/>
              <a:t>To vysvětluje stabilitu a relativní neměnnost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4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52875"/>
          </a:xfrm>
        </p:spPr>
        <p:txBody>
          <a:bodyPr/>
          <a:lstStyle/>
          <a:p>
            <a:r>
              <a:rPr lang="cs-CZ" dirty="0" smtClean="0"/>
              <a:t>Osobnost, politické informace a angažovanost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1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Mondak 2010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Tři různé data sety</a:t>
            </a:r>
          </a:p>
          <a:p>
            <a:r>
              <a:rPr lang="cs-CZ" dirty="0" smtClean="0"/>
              <a:t>1998, 2003, 2005</a:t>
            </a:r>
          </a:p>
          <a:p>
            <a:r>
              <a:rPr lang="cs-CZ" dirty="0" smtClean="0"/>
              <a:t>Různá operacionalizace B5</a:t>
            </a:r>
          </a:p>
          <a:p>
            <a:r>
              <a:rPr lang="cs-CZ" dirty="0" smtClean="0"/>
              <a:t>Spolehlivé výsledky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9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Mondak 2010: pozornost věnovaná médiím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079921" cy="5092443"/>
          </a:xfrm>
        </p:spPr>
      </p:pic>
    </p:spTree>
    <p:extLst>
      <p:ext uri="{BB962C8B-B14F-4D97-AF65-F5344CB8AC3E}">
        <p14:creationId xmlns:p14="http://schemas.microsoft.com/office/powerpoint/2010/main" val="22733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Mondak 2010: diskuse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7320"/>
            <a:ext cx="9978119" cy="5162014"/>
          </a:xfrm>
        </p:spPr>
      </p:pic>
    </p:spTree>
    <p:extLst>
      <p:ext uri="{BB962C8B-B14F-4D97-AF65-F5344CB8AC3E}">
        <p14:creationId xmlns:p14="http://schemas.microsoft.com/office/powerpoint/2010/main" val="17874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Mondak 2010: Pozornost, znalost, názory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0" y="1572155"/>
            <a:ext cx="10292499" cy="5167312"/>
          </a:xfrm>
        </p:spPr>
      </p:pic>
    </p:spTree>
    <p:extLst>
      <p:ext uri="{BB962C8B-B14F-4D97-AF65-F5344CB8AC3E}">
        <p14:creationId xmlns:p14="http://schemas.microsoft.com/office/powerpoint/2010/main" val="25357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2067" y="-1"/>
            <a:ext cx="10515600" cy="1083735"/>
          </a:xfrm>
        </p:spPr>
        <p:txBody>
          <a:bodyPr/>
          <a:lstStyle/>
          <a:p>
            <a:r>
              <a:rPr lang="cs-CZ" dirty="0" smtClean="0"/>
              <a:t>Mondak 2010: Expozice nesouhlasu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70" y="1083734"/>
            <a:ext cx="3673432" cy="5556944"/>
          </a:xfrm>
        </p:spPr>
      </p:pic>
    </p:spTree>
    <p:extLst>
      <p:ext uri="{BB962C8B-B14F-4D97-AF65-F5344CB8AC3E}">
        <p14:creationId xmlns:p14="http://schemas.microsoft.com/office/powerpoint/2010/main" val="16525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Mondak 2010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r>
              <a:rPr lang="cs-CZ" dirty="0" smtClean="0"/>
              <a:t>Otevřenost má vliv na míru zapojení do diskuse, pozornost věnovanou politice i na politickou znalost</a:t>
            </a:r>
          </a:p>
          <a:p>
            <a:r>
              <a:rPr lang="cs-CZ" dirty="0" smtClean="0"/>
              <a:t>Extraverze důležitá pro aktivní zapojení se do debat a zvyšuje pozornost vůči médiím</a:t>
            </a:r>
          </a:p>
          <a:p>
            <a:r>
              <a:rPr lang="cs-CZ" dirty="0" smtClean="0"/>
              <a:t>Svědomitost nezvyšuje politickou angažovanost a zájem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4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 a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Rozvoj tématu v psychologii od 90. let</a:t>
            </a:r>
          </a:p>
          <a:p>
            <a:r>
              <a:rPr lang="cs-CZ" dirty="0" smtClean="0"/>
              <a:t>Následuje zájem o osobnost ve studiu politiky</a:t>
            </a:r>
          </a:p>
          <a:p>
            <a:r>
              <a:rPr lang="cs-CZ" dirty="0" smtClean="0"/>
              <a:t>Jak individuální rozdíly mezi lidmi ovlivňují politické projevy?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62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Blais</a:t>
            </a:r>
            <a:r>
              <a:rPr lang="cs-CZ" dirty="0" smtClean="0"/>
              <a:t> a St. Vincent (2011)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Vliv osobnostních rysů na zájem o politiku a na volební účast</a:t>
            </a:r>
          </a:p>
          <a:p>
            <a:r>
              <a:rPr lang="cs-CZ" dirty="0" smtClean="0"/>
              <a:t>2 </a:t>
            </a:r>
            <a:r>
              <a:rPr lang="cs-CZ" dirty="0" err="1" smtClean="0"/>
              <a:t>survey</a:t>
            </a:r>
            <a:r>
              <a:rPr lang="cs-CZ" dirty="0" smtClean="0"/>
              <a:t> výzkumy v </a:t>
            </a:r>
            <a:r>
              <a:rPr lang="cs-CZ" dirty="0" err="1" smtClean="0"/>
              <a:t>kanadě</a:t>
            </a:r>
            <a:r>
              <a:rPr lang="cs-CZ" dirty="0" smtClean="0"/>
              <a:t>, 2008/2009</a:t>
            </a:r>
          </a:p>
          <a:p>
            <a:r>
              <a:rPr lang="cs-CZ" dirty="0" smtClean="0"/>
              <a:t>4 rysy: altruismus, ostýchavost, obecná </a:t>
            </a:r>
            <a:r>
              <a:rPr lang="cs-CZ" dirty="0" err="1" smtClean="0"/>
              <a:t>efficacy</a:t>
            </a:r>
            <a:r>
              <a:rPr lang="cs-CZ" dirty="0" smtClean="0"/>
              <a:t>, vyhýbání se konfliktům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7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/>
          <a:p>
            <a:pPr algn="ctr"/>
            <a:r>
              <a:rPr lang="cs-CZ" dirty="0" err="1" smtClean="0"/>
              <a:t>Blais</a:t>
            </a:r>
            <a:r>
              <a:rPr lang="cs-CZ" dirty="0" smtClean="0"/>
              <a:t> a St. Vincent 2011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00856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54399" y="1145911"/>
            <a:ext cx="5283199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Osobnostní rysy a postoje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Mondak 2010:</a:t>
            </a:r>
          </a:p>
          <a:p>
            <a:pPr lvl="1"/>
            <a:r>
              <a:rPr lang="cs-CZ" dirty="0" smtClean="0"/>
              <a:t>Vztah osobnostních rysů k ideologii a k </a:t>
            </a:r>
            <a:r>
              <a:rPr lang="cs-CZ" dirty="0" err="1" smtClean="0"/>
              <a:t>efficacy</a:t>
            </a:r>
            <a:endParaRPr lang="cs-CZ" dirty="0" smtClean="0"/>
          </a:p>
          <a:p>
            <a:pPr lvl="1"/>
            <a:r>
              <a:rPr lang="cs-CZ" dirty="0" smtClean="0"/>
              <a:t>Vnitřní </a:t>
            </a:r>
            <a:r>
              <a:rPr lang="cs-CZ" dirty="0" err="1" smtClean="0"/>
              <a:t>efficacy</a:t>
            </a:r>
            <a:r>
              <a:rPr lang="cs-CZ" dirty="0" smtClean="0"/>
              <a:t>: pocit osobní kompetence, způsobilosti podílet se na procesu</a:t>
            </a:r>
          </a:p>
          <a:p>
            <a:pPr lvl="1"/>
            <a:r>
              <a:rPr lang="cs-CZ" dirty="0" smtClean="0"/>
              <a:t>Vnější </a:t>
            </a:r>
            <a:r>
              <a:rPr lang="cs-CZ" dirty="0" err="1" smtClean="0"/>
              <a:t>efficacy</a:t>
            </a:r>
            <a:r>
              <a:rPr lang="cs-CZ" dirty="0" smtClean="0"/>
              <a:t>: vnímání vstřícnosti politického systému vůči voličům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4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Mondak 2010</a:t>
            </a:r>
            <a:endParaRPr lang="cs-CZ" dirty="0"/>
          </a:p>
        </p:txBody>
      </p:sp>
      <p:pic>
        <p:nvPicPr>
          <p:cNvPr id="4" name="Image 1" descr="Jul17&amp;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" y="1298159"/>
            <a:ext cx="9965267" cy="489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4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Mondak 2010</a:t>
            </a:r>
            <a:endParaRPr lang="cs-CZ" dirty="0"/>
          </a:p>
        </p:txBody>
      </p:sp>
      <p:pic>
        <p:nvPicPr>
          <p:cNvPr id="4" name="Image 1" descr="Jul17&amp;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7" y="2015067"/>
            <a:ext cx="11648474" cy="417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1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200" y="1889125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Osobnost a participace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5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Mondak 2010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7867"/>
            <a:ext cx="10515600" cy="4826000"/>
          </a:xfrm>
        </p:spPr>
        <p:txBody>
          <a:bodyPr/>
          <a:lstStyle/>
          <a:p>
            <a:r>
              <a:rPr lang="cs-CZ" dirty="0" smtClean="0"/>
              <a:t>V kontextu negativní reklamy</a:t>
            </a:r>
          </a:p>
          <a:p>
            <a:r>
              <a:rPr lang="cs-CZ" dirty="0" smtClean="0"/>
              <a:t>Lidé otevření zkušenostem nedemobilizuje voliče</a:t>
            </a:r>
          </a:p>
          <a:p>
            <a:r>
              <a:rPr lang="cs-CZ" dirty="0" err="1" smtClean="0"/>
              <a:t>Survey</a:t>
            </a:r>
            <a:r>
              <a:rPr lang="cs-CZ" dirty="0" smtClean="0"/>
              <a:t> experiment, respondenti četli přepisy reklam z reálné kampaně </a:t>
            </a:r>
          </a:p>
          <a:p>
            <a:r>
              <a:rPr lang="cs-CZ" dirty="0" err="1" smtClean="0"/>
              <a:t>Extraversion</a:t>
            </a:r>
            <a:r>
              <a:rPr lang="cs-CZ" dirty="0" smtClean="0"/>
              <a:t> = demobilizace</a:t>
            </a:r>
          </a:p>
          <a:p>
            <a:r>
              <a:rPr lang="cs-CZ" dirty="0" smtClean="0"/>
              <a:t>Různí lidé reagují na </a:t>
            </a:r>
            <a:r>
              <a:rPr lang="cs-CZ" dirty="0" err="1" smtClean="0"/>
              <a:t>message</a:t>
            </a:r>
            <a:r>
              <a:rPr lang="cs-CZ" dirty="0" smtClean="0"/>
              <a:t> různě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873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Fowler</a:t>
            </a:r>
            <a:r>
              <a:rPr lang="cs-CZ" dirty="0" smtClean="0"/>
              <a:t> a Kam 2006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Studentský vzorek, USA 2004</a:t>
            </a:r>
          </a:p>
          <a:p>
            <a:r>
              <a:rPr lang="cs-CZ" dirty="0" smtClean="0"/>
              <a:t>Zkoumají vliv trpělivosti na volební účast</a:t>
            </a:r>
          </a:p>
          <a:p>
            <a:r>
              <a:rPr lang="cs-CZ" dirty="0" smtClean="0"/>
              <a:t>Užitek z voleb není okamžitý, náklady ano</a:t>
            </a:r>
          </a:p>
          <a:p>
            <a:r>
              <a:rPr lang="cs-CZ" dirty="0" smtClean="0"/>
              <a:t>Trpělivost měřena behaviorálně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761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33" y="-287867"/>
            <a:ext cx="8921293" cy="663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610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Fowler</a:t>
            </a:r>
            <a:r>
              <a:rPr lang="cs-CZ" dirty="0" smtClean="0"/>
              <a:t> a Kam 2006</a:t>
            </a:r>
            <a:endParaRPr lang="cs-CZ" dirty="0"/>
          </a:p>
        </p:txBody>
      </p:sp>
      <p:pic>
        <p:nvPicPr>
          <p:cNvPr id="4" name="Imag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98" y="1690688"/>
            <a:ext cx="5422902" cy="494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10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 je osobnost?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i="1" dirty="0" smtClean="0"/>
              <a:t>Personality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like</a:t>
            </a:r>
            <a:r>
              <a:rPr lang="cs-CZ" i="1" dirty="0" smtClean="0"/>
              <a:t> love. </a:t>
            </a:r>
            <a:r>
              <a:rPr lang="cs-CZ" i="1" dirty="0" err="1" smtClean="0"/>
              <a:t>Everybody</a:t>
            </a:r>
            <a:r>
              <a:rPr lang="cs-CZ" i="1" dirty="0" smtClean="0"/>
              <a:t> </a:t>
            </a:r>
            <a:r>
              <a:rPr lang="cs-CZ" i="1" dirty="0" err="1" smtClean="0"/>
              <a:t>agrees</a:t>
            </a:r>
            <a:r>
              <a:rPr lang="cs-CZ" i="1" dirty="0" smtClean="0"/>
              <a:t> </a:t>
            </a:r>
            <a:r>
              <a:rPr lang="cs-CZ" i="1" dirty="0" err="1" smtClean="0"/>
              <a:t>it</a:t>
            </a:r>
            <a:r>
              <a:rPr lang="cs-CZ" i="1" dirty="0" smtClean="0"/>
              <a:t> </a:t>
            </a:r>
            <a:r>
              <a:rPr lang="cs-CZ" i="1" dirty="0" err="1" smtClean="0"/>
              <a:t>exists</a:t>
            </a:r>
            <a:r>
              <a:rPr lang="cs-CZ" i="1" dirty="0" smtClean="0"/>
              <a:t>, but </a:t>
            </a:r>
            <a:r>
              <a:rPr lang="cs-CZ" i="1" dirty="0" err="1" smtClean="0"/>
              <a:t>disagrees</a:t>
            </a:r>
            <a:r>
              <a:rPr lang="cs-CZ" i="1" dirty="0" smtClean="0"/>
              <a:t> on </a:t>
            </a:r>
            <a:r>
              <a:rPr lang="cs-CZ" i="1" dirty="0" err="1" smtClean="0"/>
              <a:t>what</a:t>
            </a:r>
            <a:r>
              <a:rPr lang="cs-CZ" i="1" dirty="0" smtClean="0"/>
              <a:t> </a:t>
            </a:r>
            <a:r>
              <a:rPr lang="cs-CZ" i="1" dirty="0" err="1" smtClean="0"/>
              <a:t>it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dirty="0" smtClean="0"/>
              <a:t>.“ (Raymond </a:t>
            </a:r>
            <a:r>
              <a:rPr lang="cs-CZ" dirty="0" err="1" smtClean="0"/>
              <a:t>Cattell</a:t>
            </a:r>
            <a:r>
              <a:rPr lang="cs-CZ" dirty="0" smtClean="0"/>
              <a:t> 1973) </a:t>
            </a:r>
          </a:p>
          <a:p>
            <a:r>
              <a:rPr lang="cs-CZ" dirty="0" smtClean="0"/>
              <a:t>Záleží na přístupu</a:t>
            </a:r>
          </a:p>
          <a:p>
            <a:r>
              <a:rPr lang="cs-CZ" dirty="0" smtClean="0"/>
              <a:t>Zabýváme se především osobnostními rysy</a:t>
            </a:r>
          </a:p>
          <a:p>
            <a:r>
              <a:rPr lang="cs-CZ" dirty="0" smtClean="0"/>
              <a:t>Souvisí s konzistentními vzorci chování</a:t>
            </a:r>
          </a:p>
          <a:p>
            <a:r>
              <a:rPr lang="cs-CZ" dirty="0" smtClean="0"/>
              <a:t>Trvalost a stálost</a:t>
            </a:r>
          </a:p>
          <a:p>
            <a:r>
              <a:rPr lang="cs-CZ" dirty="0" smtClean="0"/>
              <a:t>Mondak 2010: „</a:t>
            </a:r>
            <a:r>
              <a:rPr lang="cs-CZ" i="1" dirty="0" smtClean="0"/>
              <a:t>Osobnost je biologicky ovlivněná trvalá psychologická struktura, která formuje chování</a:t>
            </a:r>
            <a:r>
              <a:rPr lang="cs-CZ" dirty="0" smtClean="0"/>
              <a:t>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3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Denny</a:t>
            </a:r>
            <a:r>
              <a:rPr lang="cs-CZ" dirty="0" smtClean="0"/>
              <a:t> a </a:t>
            </a:r>
            <a:r>
              <a:rPr lang="cs-CZ" dirty="0" err="1" smtClean="0"/>
              <a:t>Doyle</a:t>
            </a:r>
            <a:r>
              <a:rPr lang="cs-CZ" dirty="0" smtClean="0"/>
              <a:t> 2008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Longitudinální studie, 1958-2000, v UK</a:t>
            </a:r>
          </a:p>
          <a:p>
            <a:r>
              <a:rPr lang="cs-CZ" dirty="0" smtClean="0"/>
              <a:t>Vliv osobnosti na volební účast</a:t>
            </a:r>
          </a:p>
          <a:p>
            <a:r>
              <a:rPr lang="cs-CZ" dirty="0" smtClean="0"/>
              <a:t>6 proměnných: </a:t>
            </a:r>
          </a:p>
          <a:p>
            <a:pPr lvl="1"/>
            <a:r>
              <a:rPr lang="cs-CZ" dirty="0" smtClean="0"/>
              <a:t>Impulsivnost, </a:t>
            </a:r>
            <a:r>
              <a:rPr lang="cs-CZ" dirty="0" err="1" smtClean="0"/>
              <a:t>emo</a:t>
            </a:r>
            <a:r>
              <a:rPr lang="cs-CZ" dirty="0" smtClean="0"/>
              <a:t> vyrovnanost, agresivita, rigidita, odtažitost, pracovitost</a:t>
            </a:r>
          </a:p>
          <a:p>
            <a:r>
              <a:rPr lang="cs-CZ" dirty="0" smtClean="0"/>
              <a:t>Data od učitelů dětí predikují volební účast v roce 1997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375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2" y="544894"/>
            <a:ext cx="6436255" cy="567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496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Blais</a:t>
            </a:r>
            <a:r>
              <a:rPr lang="cs-CZ" dirty="0" smtClean="0"/>
              <a:t> a St. Vincent  2011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74" y="1368955"/>
            <a:ext cx="8477251" cy="51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48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Gerber, </a:t>
            </a:r>
            <a:r>
              <a:rPr lang="cs-CZ" dirty="0" err="1" smtClean="0"/>
              <a:t>Huber</a:t>
            </a:r>
            <a:r>
              <a:rPr lang="cs-CZ" dirty="0" smtClean="0"/>
              <a:t>, </a:t>
            </a:r>
            <a:r>
              <a:rPr lang="cs-CZ" dirty="0" err="1" smtClean="0"/>
              <a:t>Doherty</a:t>
            </a:r>
            <a:r>
              <a:rPr lang="cs-CZ" dirty="0" smtClean="0"/>
              <a:t> a </a:t>
            </a:r>
            <a:r>
              <a:rPr lang="cs-CZ" dirty="0" err="1" smtClean="0"/>
              <a:t>Dowling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Vliv Big 5 na efekty GOTV </a:t>
            </a:r>
          </a:p>
          <a:p>
            <a:r>
              <a:rPr lang="cs-CZ" dirty="0" smtClean="0"/>
              <a:t>Různé typy sdělení: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, </a:t>
            </a:r>
            <a:r>
              <a:rPr lang="cs-CZ" dirty="0" err="1" smtClean="0"/>
              <a:t>Civic</a:t>
            </a:r>
            <a:r>
              <a:rPr lang="cs-CZ" dirty="0" smtClean="0"/>
              <a:t> Duty, </a:t>
            </a:r>
            <a:r>
              <a:rPr lang="cs-CZ" dirty="0" err="1" smtClean="0"/>
              <a:t>Instrumental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endParaRPr lang="cs-CZ" dirty="0" smtClean="0"/>
          </a:p>
          <a:p>
            <a:r>
              <a:rPr lang="cs-CZ" dirty="0" err="1" smtClean="0"/>
              <a:t>Nejefektivněší</a:t>
            </a:r>
            <a:r>
              <a:rPr lang="cs-CZ" dirty="0" smtClean="0"/>
              <a:t> sdělení celkově = </a:t>
            </a:r>
            <a:r>
              <a:rPr lang="cs-CZ" dirty="0" err="1" smtClean="0"/>
              <a:t>Civc</a:t>
            </a:r>
            <a:r>
              <a:rPr lang="cs-CZ" dirty="0" smtClean="0"/>
              <a:t> Duty</a:t>
            </a:r>
          </a:p>
          <a:p>
            <a:r>
              <a:rPr lang="cs-CZ" dirty="0" smtClean="0"/>
              <a:t>Ale rozdíly napříč Big 5 vlastnostmi</a:t>
            </a:r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demobilizuje lid s vysokým skóre pro extraverzi, přívětivost a svědomitost (na tu působí negativně i </a:t>
            </a:r>
            <a:r>
              <a:rPr lang="cs-CZ" dirty="0" err="1" smtClean="0"/>
              <a:t>civic</a:t>
            </a:r>
            <a:r>
              <a:rPr lang="cs-CZ" dirty="0" smtClean="0"/>
              <a:t> duty)</a:t>
            </a:r>
            <a:endParaRPr lang="cs-CZ" dirty="0"/>
          </a:p>
          <a:p>
            <a:r>
              <a:rPr lang="cs-CZ" dirty="0" smtClean="0"/>
              <a:t>Otevřenost = lidé se nechají spíše přesvědčit, aby šli k volbám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a </a:t>
            </a:r>
            <a:r>
              <a:rPr lang="cs-CZ" dirty="0" err="1" smtClean="0"/>
              <a:t>instrumental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sdělením</a:t>
            </a:r>
          </a:p>
          <a:p>
            <a:r>
              <a:rPr lang="cs-CZ" dirty="0" smtClean="0"/>
              <a:t>Replikace ve </a:t>
            </a:r>
            <a:r>
              <a:rPr lang="cs-CZ" dirty="0" err="1" smtClean="0"/>
              <a:t>field</a:t>
            </a:r>
            <a:r>
              <a:rPr lang="cs-CZ" dirty="0" smtClean="0"/>
              <a:t> </a:t>
            </a:r>
            <a:r>
              <a:rPr lang="cs-CZ" dirty="0" err="1" smtClean="0"/>
              <a:t>expeirmentu</a:t>
            </a:r>
            <a:r>
              <a:rPr lang="cs-CZ" dirty="0" smtClean="0"/>
              <a:t> (částečně)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031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7733"/>
            <a:ext cx="10515600" cy="4839230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600" dirty="0" smtClean="0"/>
              <a:t>Osobnostní rysy a politická preference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377395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Caprara</a:t>
            </a:r>
            <a:r>
              <a:rPr lang="cs-CZ" dirty="0" smtClean="0"/>
              <a:t> et al. 1999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Itálii, participanti pomocí snowball, velmi pestrý vzorek</a:t>
            </a:r>
          </a:p>
          <a:p>
            <a:r>
              <a:rPr lang="cs-CZ" dirty="0" smtClean="0"/>
              <a:t>Srovnání pravicových a levicových voličů </a:t>
            </a:r>
          </a:p>
          <a:p>
            <a:r>
              <a:rPr lang="cs-CZ" dirty="0" smtClean="0"/>
              <a:t>Muži = vyšší skóre pro Energii (extraverzi), Svědomitost, Emo stabilitu</a:t>
            </a:r>
          </a:p>
          <a:p>
            <a:r>
              <a:rPr lang="cs-CZ" dirty="0" smtClean="0"/>
              <a:t>Ženy = vyšší skóre pro Přívětivost</a:t>
            </a:r>
          </a:p>
          <a:p>
            <a:r>
              <a:rPr lang="cs-CZ" dirty="0" smtClean="0"/>
              <a:t>V analýze vliv všech proměnných kromě </a:t>
            </a:r>
            <a:r>
              <a:rPr lang="cs-CZ" dirty="0" err="1" smtClean="0"/>
              <a:t>emo</a:t>
            </a:r>
            <a:r>
              <a:rPr lang="cs-CZ" dirty="0" smtClean="0"/>
              <a:t> stability na politickou orientaci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064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Caprara</a:t>
            </a:r>
            <a:r>
              <a:rPr lang="cs-CZ" dirty="0" smtClean="0"/>
              <a:t> et al. 1999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12" y="1303866"/>
            <a:ext cx="9581021" cy="5554133"/>
          </a:xfrm>
        </p:spPr>
      </p:pic>
    </p:spTree>
    <p:extLst>
      <p:ext uri="{BB962C8B-B14F-4D97-AF65-F5344CB8AC3E}">
        <p14:creationId xmlns:p14="http://schemas.microsoft.com/office/powerpoint/2010/main" val="1259592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Hodnoty a rysy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Kromě osobnostních rysů další elementy osobnosti</a:t>
            </a:r>
          </a:p>
          <a:p>
            <a:r>
              <a:rPr lang="cs-CZ" dirty="0" smtClean="0"/>
              <a:t>Hodnoty: souvisí s individuálními motivacemi a cíli</a:t>
            </a:r>
          </a:p>
          <a:p>
            <a:r>
              <a:rPr lang="cs-CZ" i="1" dirty="0" smtClean="0"/>
              <a:t>Kognitivní reprezentace žádoucích, abstraktních, trans-situačních cílů. Které slouží jako principy, podle kterých se lidé v životě řídí</a:t>
            </a:r>
            <a:r>
              <a:rPr lang="cs-CZ" dirty="0" smtClean="0"/>
              <a:t> (</a:t>
            </a:r>
            <a:r>
              <a:rPr lang="cs-CZ" dirty="0" err="1" smtClean="0"/>
              <a:t>Schwartz</a:t>
            </a:r>
            <a:r>
              <a:rPr lang="cs-CZ" dirty="0" smtClean="0"/>
              <a:t> 1992).</a:t>
            </a:r>
          </a:p>
          <a:p>
            <a:r>
              <a:rPr lang="cs-CZ" dirty="0" smtClean="0"/>
              <a:t>Nejpoužívanější </a:t>
            </a:r>
            <a:r>
              <a:rPr lang="cs-CZ" dirty="0" err="1" smtClean="0"/>
              <a:t>Schwartzův</a:t>
            </a:r>
            <a:r>
              <a:rPr lang="cs-CZ" dirty="0" smtClean="0"/>
              <a:t> model 10 základních osobních hodnot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4595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Schwartzův</a:t>
            </a:r>
            <a:r>
              <a:rPr lang="cs-CZ" dirty="0" smtClean="0"/>
              <a:t> model hodnot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7866"/>
            <a:ext cx="10515600" cy="494453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1. Moc</a:t>
            </a:r>
          </a:p>
          <a:p>
            <a:r>
              <a:rPr lang="cs-CZ" dirty="0" smtClean="0"/>
              <a:t>2. Úspěch</a:t>
            </a:r>
          </a:p>
          <a:p>
            <a:r>
              <a:rPr lang="cs-CZ" dirty="0" smtClean="0"/>
              <a:t>3. </a:t>
            </a:r>
            <a:r>
              <a:rPr lang="cs-CZ" dirty="0" err="1" smtClean="0"/>
              <a:t>Hedonismus</a:t>
            </a:r>
            <a:r>
              <a:rPr lang="cs-CZ" dirty="0" smtClean="0"/>
              <a:t> (požitkářství)</a:t>
            </a:r>
          </a:p>
          <a:p>
            <a:r>
              <a:rPr lang="cs-CZ" dirty="0" smtClean="0"/>
              <a:t>4. Stimulace</a:t>
            </a:r>
          </a:p>
          <a:p>
            <a:r>
              <a:rPr lang="cs-CZ" dirty="0" smtClean="0"/>
              <a:t>5. Samostatnost (</a:t>
            </a:r>
            <a:r>
              <a:rPr lang="cs-CZ" dirty="0" err="1" smtClean="0"/>
              <a:t>self-direction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6. Universalismus</a:t>
            </a:r>
          </a:p>
          <a:p>
            <a:r>
              <a:rPr lang="cs-CZ" dirty="0" smtClean="0"/>
              <a:t>7. Benevolence</a:t>
            </a:r>
          </a:p>
          <a:p>
            <a:r>
              <a:rPr lang="cs-CZ" dirty="0" smtClean="0"/>
              <a:t>8. Tradice</a:t>
            </a:r>
          </a:p>
          <a:p>
            <a:r>
              <a:rPr lang="cs-CZ" dirty="0" smtClean="0"/>
              <a:t>9. Konformita</a:t>
            </a:r>
          </a:p>
          <a:p>
            <a:r>
              <a:rPr lang="cs-CZ" dirty="0" smtClean="0"/>
              <a:t>10 Bezpečnost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401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10" y="1027906"/>
            <a:ext cx="9163580" cy="4725681"/>
          </a:xfrm>
        </p:spPr>
      </p:pic>
    </p:spTree>
    <p:extLst>
      <p:ext uri="{BB962C8B-B14F-4D97-AF65-F5344CB8AC3E}">
        <p14:creationId xmlns:p14="http://schemas.microsoft.com/office/powerpoint/2010/main" val="329392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Osobnostní rysy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cs-CZ" dirty="0" smtClean="0"/>
              <a:t>Základní kategorie individuálních rozdílů ve fungování lidí, základní jednotka osobnosti člověka (</a:t>
            </a:r>
            <a:r>
              <a:rPr lang="cs-CZ" dirty="0" err="1" smtClean="0"/>
              <a:t>Pervin</a:t>
            </a:r>
            <a:r>
              <a:rPr lang="cs-CZ" dirty="0" smtClean="0"/>
              <a:t> 2003).</a:t>
            </a:r>
          </a:p>
          <a:p>
            <a:r>
              <a:rPr lang="cs-CZ" dirty="0" smtClean="0"/>
              <a:t>Relativně stabilní tendence nebo povahové charakteristiky jedince (</a:t>
            </a:r>
            <a:r>
              <a:rPr lang="cs-CZ" dirty="0" err="1" smtClean="0"/>
              <a:t>Kreitler</a:t>
            </a:r>
            <a:r>
              <a:rPr lang="cs-CZ" dirty="0" smtClean="0"/>
              <a:t> a </a:t>
            </a:r>
            <a:r>
              <a:rPr lang="cs-CZ" dirty="0" err="1" smtClean="0"/>
              <a:t>Kreitler</a:t>
            </a:r>
            <a:r>
              <a:rPr lang="cs-CZ" dirty="0" smtClean="0"/>
              <a:t> 1990).</a:t>
            </a:r>
          </a:p>
          <a:p>
            <a:r>
              <a:rPr lang="cs-CZ" dirty="0" smtClean="0"/>
              <a:t>Vnitřní psychologické charakteristiky, které často korespondují s přídavnými jmény (Allen 1994).</a:t>
            </a:r>
          </a:p>
          <a:p>
            <a:r>
              <a:rPr lang="cs-CZ" dirty="0" smtClean="0"/>
              <a:t>Veřejně pozorovatelné prvky pozornosti (Winter 2003).</a:t>
            </a:r>
          </a:p>
          <a:p>
            <a:r>
              <a:rPr lang="cs-CZ" dirty="0" smtClean="0"/>
              <a:t>Individuální rozdíly v tendencích ke konsistentním vzorcům myšlení, pocitů a jednání (</a:t>
            </a:r>
            <a:r>
              <a:rPr lang="cs-CZ" dirty="0" err="1" smtClean="0"/>
              <a:t>McCrae</a:t>
            </a:r>
            <a:r>
              <a:rPr lang="cs-CZ" dirty="0" smtClean="0"/>
              <a:t> a </a:t>
            </a:r>
            <a:r>
              <a:rPr lang="cs-CZ" dirty="0" err="1" smtClean="0"/>
              <a:t>Costa</a:t>
            </a:r>
            <a:r>
              <a:rPr lang="cs-CZ" dirty="0" smtClean="0"/>
              <a:t> 2003).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1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Caprara</a:t>
            </a:r>
            <a:r>
              <a:rPr lang="cs-CZ" dirty="0" smtClean="0"/>
              <a:t> et al. 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Vychází z Big </a:t>
            </a:r>
            <a:r>
              <a:rPr lang="cs-CZ" dirty="0" err="1" smtClean="0"/>
              <a:t>Five</a:t>
            </a:r>
            <a:r>
              <a:rPr lang="cs-CZ" dirty="0" smtClean="0"/>
              <a:t> a </a:t>
            </a:r>
            <a:r>
              <a:rPr lang="cs-CZ" dirty="0" err="1" smtClean="0"/>
              <a:t>Schwartz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model</a:t>
            </a:r>
          </a:p>
          <a:p>
            <a:r>
              <a:rPr lang="cs-CZ" dirty="0" smtClean="0"/>
              <a:t>Vztah mezi osobnostními rysy a hodnotami?</a:t>
            </a:r>
          </a:p>
          <a:p>
            <a:r>
              <a:rPr lang="cs-CZ" dirty="0" smtClean="0"/>
              <a:t>Politicky relevantní hodnoty: Universalismus a Bezpečnost</a:t>
            </a:r>
          </a:p>
          <a:p>
            <a:r>
              <a:rPr lang="cs-CZ" dirty="0" smtClean="0"/>
              <a:t>Universalismus = politický liberalismus</a:t>
            </a:r>
          </a:p>
          <a:p>
            <a:r>
              <a:rPr lang="cs-CZ" dirty="0" smtClean="0"/>
              <a:t>Bezpečnost = politický konzervatismus</a:t>
            </a:r>
          </a:p>
          <a:p>
            <a:r>
              <a:rPr lang="cs-CZ" dirty="0" smtClean="0"/>
              <a:t>Jejich modely potvrdili medující efekt HODNOT mezi RYSY a POLITICKOU ORIENTACÍ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580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Caprara</a:t>
            </a:r>
            <a:r>
              <a:rPr lang="cs-CZ" dirty="0" smtClean="0"/>
              <a:t> et al. 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Otevřenost, přívětivost a svědomitost ovlivňují to, jaké hodnoty vyznáváme</a:t>
            </a:r>
          </a:p>
          <a:p>
            <a:r>
              <a:rPr lang="cs-CZ" dirty="0" smtClean="0"/>
              <a:t>Hodnoty ovlivňují politické preference</a:t>
            </a:r>
          </a:p>
          <a:p>
            <a:r>
              <a:rPr lang="cs-CZ" dirty="0" smtClean="0"/>
              <a:t>Otevřenost a přívětivost souvisí s universalismem</a:t>
            </a:r>
          </a:p>
          <a:p>
            <a:r>
              <a:rPr lang="cs-CZ" dirty="0" smtClean="0"/>
              <a:t>Svědomitost souvisí s bezpečností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338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Nepřímý efekt rysů na volební preferenci (</a:t>
            </a:r>
            <a:r>
              <a:rPr lang="cs-CZ" dirty="0" err="1" smtClean="0"/>
              <a:t>Caprara</a:t>
            </a:r>
            <a:r>
              <a:rPr lang="cs-CZ" dirty="0" smtClean="0"/>
              <a:t> et al. 2013)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7" y="1892486"/>
            <a:ext cx="8363302" cy="4660714"/>
          </a:xfrm>
        </p:spPr>
      </p:pic>
    </p:spTree>
    <p:extLst>
      <p:ext uri="{BB962C8B-B14F-4D97-AF65-F5344CB8AC3E}">
        <p14:creationId xmlns:p14="http://schemas.microsoft.com/office/powerpoint/2010/main" val="3343932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Osobnostní vlastnosti a hodnoty politických elit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Caprara</a:t>
            </a:r>
            <a:r>
              <a:rPr lang="cs-CZ" dirty="0" smtClean="0"/>
              <a:t> et al. 2010</a:t>
            </a:r>
          </a:p>
          <a:p>
            <a:r>
              <a:rPr lang="cs-CZ" dirty="0" smtClean="0"/>
              <a:t>Studie 107 Italských političek, srovnání s voličkami</a:t>
            </a:r>
          </a:p>
          <a:p>
            <a:r>
              <a:rPr lang="cs-CZ" dirty="0" smtClean="0"/>
              <a:t>Podobné vzorce osobnosti u političek a voliček na </a:t>
            </a:r>
            <a:r>
              <a:rPr lang="cs-CZ" dirty="0" smtClean="0"/>
              <a:t>pravici </a:t>
            </a:r>
            <a:r>
              <a:rPr lang="cs-CZ" dirty="0" smtClean="0"/>
              <a:t>vs. na levici</a:t>
            </a:r>
          </a:p>
          <a:p>
            <a:r>
              <a:rPr lang="cs-CZ" dirty="0" smtClean="0"/>
              <a:t>Silnější projevy rysů a hodnot u političek </a:t>
            </a:r>
          </a:p>
          <a:p>
            <a:r>
              <a:rPr lang="cs-CZ" dirty="0" err="1" smtClean="0"/>
              <a:t>Kongurence</a:t>
            </a:r>
            <a:r>
              <a:rPr lang="cs-CZ" dirty="0" smtClean="0"/>
              <a:t> mezi voliči a kandidáty (</a:t>
            </a:r>
            <a:r>
              <a:rPr lang="cs-CZ" dirty="0" err="1" smtClean="0"/>
              <a:t>Caprara</a:t>
            </a:r>
            <a:r>
              <a:rPr lang="cs-CZ" dirty="0" smtClean="0"/>
              <a:t> a </a:t>
            </a:r>
            <a:r>
              <a:rPr lang="cs-CZ" dirty="0" err="1" smtClean="0"/>
              <a:t>Zimbardo</a:t>
            </a:r>
            <a:r>
              <a:rPr lang="cs-CZ" dirty="0" smtClean="0"/>
              <a:t> 2004)</a:t>
            </a:r>
          </a:p>
          <a:p>
            <a:r>
              <a:rPr lang="cs-CZ" dirty="0" smtClean="0"/>
              <a:t>Vyšší hodnoty extraverze, otevřenosti a přívětivosti i </a:t>
            </a:r>
            <a:r>
              <a:rPr lang="cs-CZ" dirty="0" err="1" smtClean="0"/>
              <a:t>emo</a:t>
            </a:r>
            <a:r>
              <a:rPr lang="cs-CZ" dirty="0" smtClean="0"/>
              <a:t> stability u političek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958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Caprara</a:t>
            </a:r>
            <a:r>
              <a:rPr lang="cs-CZ" dirty="0" smtClean="0"/>
              <a:t> et al. 2010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Rysy:</a:t>
            </a:r>
          </a:p>
          <a:p>
            <a:pPr lvl="1"/>
            <a:r>
              <a:rPr lang="cs-CZ" dirty="0" smtClean="0"/>
              <a:t>Energie a svědomitost = inklinace k pravici</a:t>
            </a:r>
          </a:p>
          <a:p>
            <a:pPr lvl="1"/>
            <a:r>
              <a:rPr lang="cs-CZ" dirty="0" smtClean="0"/>
              <a:t>Přívětivost a otevřenost = inklinace k levici</a:t>
            </a:r>
          </a:p>
          <a:p>
            <a:endParaRPr lang="cs-CZ" dirty="0" smtClean="0"/>
          </a:p>
          <a:p>
            <a:r>
              <a:rPr lang="cs-CZ" dirty="0" smtClean="0"/>
              <a:t>Hodnoty:</a:t>
            </a:r>
          </a:p>
          <a:p>
            <a:pPr lvl="1"/>
            <a:r>
              <a:rPr lang="cs-CZ" dirty="0" smtClean="0"/>
              <a:t>Tradice, bezpečnost a moc = pravice</a:t>
            </a:r>
          </a:p>
          <a:p>
            <a:pPr lvl="1"/>
            <a:r>
              <a:rPr lang="cs-CZ" dirty="0" smtClean="0"/>
              <a:t>Univerzalismus = levice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109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28" y="203200"/>
            <a:ext cx="7385371" cy="30059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28" y="3467684"/>
            <a:ext cx="7487561" cy="31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76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43979"/>
          </a:xfrm>
        </p:spPr>
        <p:txBody>
          <a:bodyPr/>
          <a:lstStyle/>
          <a:p>
            <a:r>
              <a:rPr lang="cs-CZ" dirty="0" smtClean="0"/>
              <a:t>Nepředpokládáme, že všichni voliči se chovají a reagují stejně (slabina mainstreamových politologických modelů)</a:t>
            </a:r>
          </a:p>
          <a:p>
            <a:r>
              <a:rPr lang="cs-CZ" dirty="0" smtClean="0"/>
              <a:t>Sledujeme vzorce v individuálních rozdílech v chování a postojích</a:t>
            </a:r>
          </a:p>
          <a:p>
            <a:r>
              <a:rPr lang="cs-CZ" dirty="0" smtClean="0"/>
              <a:t>Výsledky pro některé rysy jsou jednoznačnější (Otevřenost a svědomitost)</a:t>
            </a:r>
          </a:p>
          <a:p>
            <a:r>
              <a:rPr lang="cs-CZ" dirty="0" smtClean="0"/>
              <a:t>Není stále úplně jasný rámec působení osobnosti</a:t>
            </a:r>
          </a:p>
          <a:p>
            <a:r>
              <a:rPr lang="cs-CZ" dirty="0" smtClean="0"/>
              <a:t>Nutná replikace</a:t>
            </a:r>
          </a:p>
          <a:p>
            <a:r>
              <a:rPr lang="cs-CZ" dirty="0" smtClean="0"/>
              <a:t>Vliv osobnosti na další aspekty politického života?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58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Osobnostní rysy – definiční charakteristiky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vnitřní charakteristiky</a:t>
            </a:r>
          </a:p>
          <a:p>
            <a:r>
              <a:rPr lang="cs-CZ" dirty="0" smtClean="0"/>
              <a:t>2) stabilita</a:t>
            </a:r>
          </a:p>
          <a:p>
            <a:r>
              <a:rPr lang="cs-CZ" dirty="0" smtClean="0"/>
              <a:t>3) behaviorální důsledky</a:t>
            </a:r>
          </a:p>
          <a:p>
            <a:r>
              <a:rPr lang="cs-CZ" dirty="0" smtClean="0"/>
              <a:t>4) pozorovatelné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4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Osobnostní rysy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Množství různých rysů</a:t>
            </a:r>
          </a:p>
          <a:p>
            <a:r>
              <a:rPr lang="cs-CZ" dirty="0" smtClean="0"/>
              <a:t>Potřeba zjednodušení</a:t>
            </a:r>
          </a:p>
          <a:p>
            <a:r>
              <a:rPr lang="cs-CZ" dirty="0" smtClean="0"/>
              <a:t>Dlouho neexistoval model struktury rysů</a:t>
            </a:r>
          </a:p>
          <a:p>
            <a:r>
              <a:rPr lang="cs-CZ" dirty="0" smtClean="0"/>
              <a:t>Dnes obecně přijímaný pětifaktorový model </a:t>
            </a:r>
          </a:p>
          <a:p>
            <a:r>
              <a:rPr lang="cs-CZ" dirty="0" smtClean="0"/>
              <a:t>Velká pětka (Big </a:t>
            </a:r>
            <a:r>
              <a:rPr lang="cs-CZ" dirty="0" err="1" smtClean="0"/>
              <a:t>Five</a:t>
            </a:r>
            <a:r>
              <a:rPr lang="cs-CZ" dirty="0" smtClean="0"/>
              <a:t>)</a:t>
            </a:r>
          </a:p>
          <a:p>
            <a:r>
              <a:rPr lang="cs-CZ" dirty="0" smtClean="0"/>
              <a:t>Pět faktorů vystihujících osobnost na bázi osobnostních rysů</a:t>
            </a:r>
          </a:p>
          <a:p>
            <a:r>
              <a:rPr lang="cs-CZ" dirty="0" smtClean="0"/>
              <a:t>Centrální tendence osobnosti</a:t>
            </a:r>
          </a:p>
          <a:p>
            <a:r>
              <a:rPr lang="cs-CZ" dirty="0" smtClean="0"/>
              <a:t>Big </a:t>
            </a:r>
            <a:r>
              <a:rPr lang="cs-CZ" dirty="0" err="1" smtClean="0"/>
              <a:t>Five</a:t>
            </a:r>
            <a:r>
              <a:rPr lang="cs-CZ" dirty="0" smtClean="0"/>
              <a:t> je dominantní ale ne jediný přístup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3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Osobnostní rysy v politickém chování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Dlouho opomíjené</a:t>
            </a:r>
          </a:p>
          <a:p>
            <a:r>
              <a:rPr lang="cs-CZ" dirty="0" smtClean="0"/>
              <a:t>Nebyly podmínky pro výzkum</a:t>
            </a:r>
          </a:p>
          <a:p>
            <a:r>
              <a:rPr lang="cs-CZ" dirty="0" smtClean="0"/>
              <a:t>Tradice:</a:t>
            </a:r>
          </a:p>
          <a:p>
            <a:pPr lvl="1"/>
            <a:r>
              <a:rPr lang="cs-CZ" dirty="0" smtClean="0"/>
              <a:t>Psychoanalýza a </a:t>
            </a:r>
            <a:r>
              <a:rPr lang="cs-CZ" dirty="0" err="1" smtClean="0"/>
              <a:t>psychobiografie</a:t>
            </a:r>
            <a:endParaRPr lang="cs-CZ" dirty="0" smtClean="0"/>
          </a:p>
          <a:p>
            <a:pPr lvl="1"/>
            <a:r>
              <a:rPr lang="cs-CZ" dirty="0" err="1" smtClean="0"/>
              <a:t>Adorno</a:t>
            </a:r>
            <a:r>
              <a:rPr lang="cs-CZ" dirty="0" smtClean="0"/>
              <a:t>, autoritářská osobnost</a:t>
            </a:r>
          </a:p>
          <a:p>
            <a:pPr lvl="1"/>
            <a:r>
              <a:rPr lang="cs-CZ" dirty="0" smtClean="0"/>
              <a:t>Tolerance</a:t>
            </a:r>
          </a:p>
          <a:p>
            <a:r>
              <a:rPr lang="cs-CZ" dirty="0" smtClean="0"/>
              <a:t>Občas se měřily některé proměnné (př. potřeba kognice a potřeba hodnocení)</a:t>
            </a:r>
          </a:p>
          <a:p>
            <a:r>
              <a:rPr lang="cs-CZ" dirty="0" smtClean="0"/>
              <a:t>Proč zkoumat osobnost??</a:t>
            </a:r>
          </a:p>
        </p:txBody>
      </p:sp>
    </p:spTree>
    <p:extLst>
      <p:ext uri="{BB962C8B-B14F-4D97-AF65-F5344CB8AC3E}">
        <p14:creationId xmlns:p14="http://schemas.microsoft.com/office/powerpoint/2010/main" val="15354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Big </a:t>
            </a:r>
            <a:r>
              <a:rPr lang="cs-CZ" dirty="0" err="1" smtClean="0"/>
              <a:t>Five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7067"/>
            <a:ext cx="10515600" cy="4669896"/>
          </a:xfrm>
        </p:spPr>
        <p:txBody>
          <a:bodyPr/>
          <a:lstStyle/>
          <a:p>
            <a:r>
              <a:rPr lang="cs-CZ" dirty="0" smtClean="0"/>
              <a:t>Dominantní</a:t>
            </a:r>
          </a:p>
          <a:p>
            <a:r>
              <a:rPr lang="cs-CZ" dirty="0" smtClean="0"/>
              <a:t>Posledních 30 let hodně výzkumů</a:t>
            </a:r>
          </a:p>
          <a:p>
            <a:r>
              <a:rPr lang="cs-CZ" dirty="0" smtClean="0"/>
              <a:t>Univerzální platnost, základ osobnosti napříč kulturami (</a:t>
            </a:r>
            <a:r>
              <a:rPr lang="cs-CZ" dirty="0" err="1" smtClean="0"/>
              <a:t>McCrae</a:t>
            </a:r>
            <a:r>
              <a:rPr lang="cs-CZ" dirty="0" smtClean="0"/>
              <a:t> a </a:t>
            </a:r>
            <a:r>
              <a:rPr lang="cs-CZ" dirty="0" err="1" smtClean="0"/>
              <a:t>Allik</a:t>
            </a:r>
            <a:r>
              <a:rPr lang="cs-CZ" dirty="0" smtClean="0"/>
              <a:t> 2002)</a:t>
            </a:r>
          </a:p>
          <a:p>
            <a:r>
              <a:rPr lang="cs-CZ" dirty="0" smtClean="0"/>
              <a:t>Faktoriální a lexikální tradice výzkumu</a:t>
            </a:r>
          </a:p>
          <a:p>
            <a:r>
              <a:rPr lang="cs-CZ" dirty="0" smtClean="0"/>
              <a:t>5 faktorů</a:t>
            </a:r>
          </a:p>
          <a:p>
            <a:r>
              <a:rPr lang="cs-CZ" dirty="0" smtClean="0"/>
              <a:t>Dimenze osobnosti, </a:t>
            </a:r>
            <a:r>
              <a:rPr lang="cs-CZ" dirty="0" err="1" smtClean="0"/>
              <a:t>validizováno</a:t>
            </a:r>
            <a:r>
              <a:rPr lang="cs-CZ" dirty="0" smtClean="0"/>
              <a:t> v různých zemích, občas se liší 5. faktor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9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Big </a:t>
            </a:r>
            <a:r>
              <a:rPr lang="cs-CZ" dirty="0" err="1" smtClean="0"/>
              <a:t>Five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794780"/>
          </a:xfrm>
        </p:spPr>
        <p:txBody>
          <a:bodyPr/>
          <a:lstStyle/>
          <a:p>
            <a:r>
              <a:rPr lang="cs-CZ" b="1" dirty="0" smtClean="0"/>
              <a:t>EXTRAVEZE</a:t>
            </a:r>
            <a:r>
              <a:rPr lang="cs-CZ" dirty="0" smtClean="0"/>
              <a:t> (</a:t>
            </a:r>
            <a:r>
              <a:rPr lang="cs-CZ" dirty="0" err="1" smtClean="0"/>
              <a:t>Extraversion</a:t>
            </a:r>
            <a:r>
              <a:rPr lang="cs-CZ" dirty="0" smtClean="0"/>
              <a:t>/</a:t>
            </a:r>
            <a:r>
              <a:rPr lang="cs-CZ" dirty="0" err="1" smtClean="0"/>
              <a:t>Energy</a:t>
            </a:r>
            <a:r>
              <a:rPr lang="cs-CZ" dirty="0" smtClean="0"/>
              <a:t>): dynamický, aktivní, společenský atd.</a:t>
            </a:r>
          </a:p>
          <a:p>
            <a:r>
              <a:rPr lang="cs-CZ" b="1" dirty="0" smtClean="0"/>
              <a:t>PŘÍVĚTIVOST</a:t>
            </a:r>
            <a:r>
              <a:rPr lang="cs-CZ" dirty="0" smtClean="0"/>
              <a:t> (</a:t>
            </a:r>
            <a:r>
              <a:rPr lang="cs-CZ" dirty="0" err="1" smtClean="0"/>
              <a:t>Agreeableness</a:t>
            </a:r>
            <a:r>
              <a:rPr lang="cs-CZ" dirty="0" smtClean="0"/>
              <a:t>/</a:t>
            </a:r>
            <a:r>
              <a:rPr lang="cs-CZ" dirty="0" err="1" smtClean="0"/>
              <a:t>Friendliness</a:t>
            </a:r>
            <a:r>
              <a:rPr lang="cs-CZ" dirty="0" smtClean="0"/>
              <a:t>): vřelý, hodný, soucitný atd.</a:t>
            </a:r>
          </a:p>
          <a:p>
            <a:r>
              <a:rPr lang="cs-CZ" b="1" dirty="0" smtClean="0"/>
              <a:t>SVĚDOMITOST</a:t>
            </a:r>
            <a:r>
              <a:rPr lang="cs-CZ" dirty="0" smtClean="0"/>
              <a:t> (</a:t>
            </a:r>
            <a:r>
              <a:rPr lang="cs-CZ" dirty="0" err="1" smtClean="0"/>
              <a:t>Consciousness</a:t>
            </a:r>
            <a:r>
              <a:rPr lang="cs-CZ" dirty="0" smtClean="0"/>
              <a:t>): pilný, spolehlivý, precizní atd.</a:t>
            </a:r>
          </a:p>
          <a:p>
            <a:r>
              <a:rPr lang="cs-CZ" b="1" dirty="0" smtClean="0"/>
              <a:t>EMOCIONÁLNÍ STABILITA </a:t>
            </a:r>
            <a:r>
              <a:rPr lang="cs-CZ" dirty="0" smtClean="0"/>
              <a:t>(</a:t>
            </a:r>
            <a:r>
              <a:rPr lang="cs-CZ" dirty="0" err="1" smtClean="0"/>
              <a:t>Neuroticism</a:t>
            </a:r>
            <a:r>
              <a:rPr lang="cs-CZ" dirty="0" smtClean="0"/>
              <a:t>) : klidný, trpělivý, uvolněný atd.</a:t>
            </a:r>
          </a:p>
          <a:p>
            <a:r>
              <a:rPr lang="cs-CZ" b="1" dirty="0" smtClean="0"/>
              <a:t>OTEVŘENOST ZKUŠENOSTEM</a:t>
            </a:r>
            <a:r>
              <a:rPr lang="cs-CZ" dirty="0" smtClean="0"/>
              <a:t>: inovativní, kreativní, imaginativní atd.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8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1250</Words>
  <Application>Microsoft Office PowerPoint</Application>
  <PresentationFormat>Širokoúhlá obrazovka</PresentationFormat>
  <Paragraphs>195</Paragraphs>
  <Slides>46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Motiv Office</vt:lpstr>
      <vt:lpstr>Osobnost a politika</vt:lpstr>
      <vt:lpstr>Osobnost a politika</vt:lpstr>
      <vt:lpstr>Co je osobnost?</vt:lpstr>
      <vt:lpstr>Osobnostní rysy</vt:lpstr>
      <vt:lpstr>Osobnostní rysy – definiční charakteristiky</vt:lpstr>
      <vt:lpstr>Osobnostní rysy</vt:lpstr>
      <vt:lpstr>Osobnostní rysy v politickém chování</vt:lpstr>
      <vt:lpstr>Big Five</vt:lpstr>
      <vt:lpstr>Big Five</vt:lpstr>
      <vt:lpstr>Big Five</vt:lpstr>
      <vt:lpstr>Rentfrow et al. 2009</vt:lpstr>
      <vt:lpstr>Původ osobnostních rysů?</vt:lpstr>
      <vt:lpstr>Osobnost, politické informace a angažovanost</vt:lpstr>
      <vt:lpstr>Mondak 2010</vt:lpstr>
      <vt:lpstr>Mondak 2010: pozornost věnovaná médiím</vt:lpstr>
      <vt:lpstr>Mondak 2010: diskuse</vt:lpstr>
      <vt:lpstr>Mondak 2010: Pozornost, znalost, názory</vt:lpstr>
      <vt:lpstr>Mondak 2010: Expozice nesouhlasu</vt:lpstr>
      <vt:lpstr>Mondak 2010</vt:lpstr>
      <vt:lpstr>Blais a St. Vincent (2011)</vt:lpstr>
      <vt:lpstr>Blais a St. Vincent 2011</vt:lpstr>
      <vt:lpstr>Osobnostní rysy a postoje</vt:lpstr>
      <vt:lpstr>Mondak 2010</vt:lpstr>
      <vt:lpstr>Mondak 2010</vt:lpstr>
      <vt:lpstr>Osobnost a participace</vt:lpstr>
      <vt:lpstr>Mondak 2010</vt:lpstr>
      <vt:lpstr>Fowler a Kam 2006</vt:lpstr>
      <vt:lpstr>Prezentace aplikace PowerPoint</vt:lpstr>
      <vt:lpstr>Fowler a Kam 2006</vt:lpstr>
      <vt:lpstr>Denny a Doyle 2008</vt:lpstr>
      <vt:lpstr>Prezentace aplikace PowerPoint</vt:lpstr>
      <vt:lpstr>Blais a St. Vincent  2011</vt:lpstr>
      <vt:lpstr>Gerber, Huber, Doherty a Dowling</vt:lpstr>
      <vt:lpstr>Prezentace aplikace PowerPoint</vt:lpstr>
      <vt:lpstr>Caprara et al. 1999</vt:lpstr>
      <vt:lpstr>Caprara et al. 1999</vt:lpstr>
      <vt:lpstr>Hodnoty a rysy osobnosti</vt:lpstr>
      <vt:lpstr>Schwartzův model hodnot</vt:lpstr>
      <vt:lpstr>Prezentace aplikace PowerPoint</vt:lpstr>
      <vt:lpstr>Caprara et al. 2013</vt:lpstr>
      <vt:lpstr>Caprara et al. 2013</vt:lpstr>
      <vt:lpstr>Nepřímý efekt rysů na volební preferenci (Caprara et al. 2013)</vt:lpstr>
      <vt:lpstr>Osobnostní vlastnosti a hodnoty politických elit</vt:lpstr>
      <vt:lpstr>Caprara et al. 2010</vt:lpstr>
      <vt:lpstr>Prezentace aplikace PowerPoint</vt:lpstr>
      <vt:lpstr>Závěr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Osobnost a politika</dc:title>
  <dc:creator>Lenka Hrbková</dc:creator>
  <cp:lastModifiedBy>Lenka Hrbková</cp:lastModifiedBy>
  <cp:revision>29</cp:revision>
  <dcterms:created xsi:type="dcterms:W3CDTF">2016-04-11T08:14:01Z</dcterms:created>
  <dcterms:modified xsi:type="dcterms:W3CDTF">2016-04-11T14:46:44Z</dcterms:modified>
</cp:coreProperties>
</file>