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8" r:id="rId3"/>
    <p:sldId id="257" r:id="rId4"/>
    <p:sldId id="264" r:id="rId5"/>
    <p:sldId id="259" r:id="rId6"/>
    <p:sldId id="265" r:id="rId7"/>
    <p:sldId id="260" r:id="rId8"/>
    <p:sldId id="263" r:id="rId9"/>
    <p:sldId id="261" r:id="rId10"/>
    <p:sldId id="266" r:id="rId11"/>
    <p:sldId id="268" r:id="rId12"/>
    <p:sldId id="269" r:id="rId13"/>
    <p:sldId id="270" r:id="rId14"/>
    <p:sldId id="271" r:id="rId15"/>
    <p:sldId id="272" r:id="rId16"/>
    <p:sldId id="287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5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7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2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3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6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9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7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9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9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0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6717-96C9-3844-9DFE-02D2DFD9C405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3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522" y="1773709"/>
            <a:ext cx="8566988" cy="1826742"/>
          </a:xfrm>
        </p:spPr>
        <p:txBody>
          <a:bodyPr>
            <a:normAutofit/>
          </a:bodyPr>
          <a:lstStyle/>
          <a:p>
            <a:r>
              <a:rPr lang="en-US" dirty="0" smtClean="0"/>
              <a:t>CO JE POLITICKÁ PSYCHOLOGIE</a:t>
            </a:r>
            <a:br>
              <a:rPr lang="en-US" dirty="0" smtClean="0"/>
            </a:br>
            <a:r>
              <a:rPr lang="en-US" dirty="0" smtClean="0"/>
              <a:t>METODOLOGIE POL. PSYCHOLOGIE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POL363 29.3.2016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56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9178"/>
          </a:xfrm>
        </p:spPr>
        <p:txBody>
          <a:bodyPr/>
          <a:lstStyle/>
          <a:p>
            <a:r>
              <a:rPr lang="en-US" dirty="0" err="1" smtClean="0"/>
              <a:t>Psychobiografie</a:t>
            </a:r>
            <a:r>
              <a:rPr lang="en-US" dirty="0" smtClean="0"/>
              <a:t> </a:t>
            </a:r>
            <a:r>
              <a:rPr lang="en-US" dirty="0" err="1" smtClean="0"/>
              <a:t>ualožené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psychoanalýze</a:t>
            </a:r>
            <a:endParaRPr lang="en-US" dirty="0" smtClean="0"/>
          </a:p>
          <a:p>
            <a:r>
              <a:rPr lang="en-US" dirty="0" smtClean="0"/>
              <a:t>George &amp; George (1964): </a:t>
            </a:r>
            <a:r>
              <a:rPr lang="en-US" dirty="0" err="1" smtClean="0"/>
              <a:t>psychobiografie</a:t>
            </a:r>
            <a:r>
              <a:rPr lang="en-US" dirty="0" smtClean="0"/>
              <a:t> Woodrow </a:t>
            </a:r>
            <a:r>
              <a:rPr lang="en-US" dirty="0" err="1" smtClean="0"/>
              <a:t>Wilsona</a:t>
            </a:r>
            <a:endParaRPr lang="en-US" dirty="0" smtClean="0"/>
          </a:p>
          <a:p>
            <a:pPr lvl="1"/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zkušeností</a:t>
            </a:r>
            <a:r>
              <a:rPr lang="en-US" dirty="0" smtClean="0"/>
              <a:t> z </a:t>
            </a:r>
            <a:r>
              <a:rPr lang="en-US" dirty="0" err="1" smtClean="0"/>
              <a:t>dětství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Přísný</a:t>
            </a:r>
            <a:r>
              <a:rPr lang="en-US" dirty="0" smtClean="0"/>
              <a:t>, </a:t>
            </a:r>
            <a:r>
              <a:rPr lang="en-US" dirty="0" err="1" smtClean="0"/>
              <a:t>nábožensky</a:t>
            </a:r>
            <a:r>
              <a:rPr lang="en-US" dirty="0" smtClean="0"/>
              <a:t> </a:t>
            </a:r>
            <a:r>
              <a:rPr lang="en-US" dirty="0" err="1" smtClean="0"/>
              <a:t>založený</a:t>
            </a:r>
            <a:r>
              <a:rPr lang="en-US" dirty="0" smtClean="0"/>
              <a:t> </a:t>
            </a:r>
            <a:r>
              <a:rPr lang="en-US" dirty="0" err="1" smtClean="0"/>
              <a:t>otec</a:t>
            </a:r>
            <a:endParaRPr lang="en-US" dirty="0" smtClean="0"/>
          </a:p>
          <a:p>
            <a:r>
              <a:rPr lang="en-US" dirty="0" smtClean="0"/>
              <a:t>Langer (1972) The Mind of Adolph Hitler</a:t>
            </a:r>
          </a:p>
          <a:p>
            <a:pPr lvl="1"/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, </a:t>
            </a:r>
            <a:r>
              <a:rPr lang="en-US" dirty="0" err="1" smtClean="0"/>
              <a:t>tisíc</a:t>
            </a:r>
            <a:r>
              <a:rPr lang="en-US" dirty="0" smtClean="0"/>
              <a:t> </a:t>
            </a:r>
            <a:r>
              <a:rPr lang="en-US" dirty="0" err="1" smtClean="0"/>
              <a:t>stran</a:t>
            </a:r>
            <a:r>
              <a:rPr lang="en-US" dirty="0" smtClean="0"/>
              <a:t> </a:t>
            </a:r>
            <a:r>
              <a:rPr lang="en-US" dirty="0" err="1" smtClean="0"/>
              <a:t>dlouhá</a:t>
            </a:r>
            <a:r>
              <a:rPr lang="en-US" dirty="0" smtClean="0"/>
              <a:t> </a:t>
            </a:r>
            <a:r>
              <a:rPr lang="en-US" dirty="0" err="1" smtClean="0"/>
              <a:t>zpráva</a:t>
            </a:r>
            <a:endParaRPr lang="en-US" dirty="0" smtClean="0"/>
          </a:p>
          <a:p>
            <a:pPr lvl="1"/>
            <a:r>
              <a:rPr lang="en-US" dirty="0" err="1" smtClean="0"/>
              <a:t>Předpověděl</a:t>
            </a:r>
            <a:r>
              <a:rPr lang="en-US" dirty="0" smtClean="0"/>
              <a:t> </a:t>
            </a:r>
            <a:r>
              <a:rPr lang="en-US" dirty="0" err="1" smtClean="0"/>
              <a:t>sebevraždu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8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329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Převážně 60. – 70. léta</a:t>
            </a:r>
          </a:p>
          <a:p>
            <a:r>
              <a:rPr lang="cs-CZ" dirty="0" smtClean="0"/>
              <a:t>Volební chování a postoje</a:t>
            </a:r>
          </a:p>
          <a:p>
            <a:r>
              <a:rPr lang="cs-CZ" dirty="0" smtClean="0"/>
              <a:t>Od kvalitativních metod k </a:t>
            </a:r>
            <a:r>
              <a:rPr lang="cs-CZ" dirty="0" err="1" smtClean="0"/>
              <a:t>survey</a:t>
            </a:r>
            <a:r>
              <a:rPr lang="cs-CZ" dirty="0" smtClean="0"/>
              <a:t> průzkumům</a:t>
            </a:r>
          </a:p>
          <a:p>
            <a:r>
              <a:rPr lang="cs-CZ" dirty="0" smtClean="0"/>
              <a:t>Nové teorie</a:t>
            </a:r>
          </a:p>
          <a:p>
            <a:r>
              <a:rPr lang="cs-CZ" dirty="0" err="1" smtClean="0"/>
              <a:t>Festinger</a:t>
            </a:r>
            <a:r>
              <a:rPr lang="cs-CZ" dirty="0" smtClean="0"/>
              <a:t> 1957: Kognitivní disonance</a:t>
            </a:r>
          </a:p>
          <a:p>
            <a:pPr lvl="1"/>
            <a:r>
              <a:rPr lang="cs-CZ" dirty="0" smtClean="0"/>
              <a:t>Lidé mají potřebu minimalizovat disonanci postojů se skutečností</a:t>
            </a:r>
          </a:p>
          <a:p>
            <a:pPr lvl="1"/>
            <a:r>
              <a:rPr lang="cs-CZ" dirty="0" smtClean="0"/>
              <a:t>Snaha o kognitivní konzistentnost může vést k iracionálnímu chování</a:t>
            </a:r>
          </a:p>
          <a:p>
            <a:pPr lvl="1"/>
            <a:r>
              <a:rPr lang="cs-CZ" dirty="0" smtClean="0"/>
              <a:t>Observace členů sekty a jejich vyrovnání se s tím, že 21. 12. 1954 nenastal konec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1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Campbell et al. (1960): The American Voter</a:t>
            </a:r>
          </a:p>
          <a:p>
            <a:pPr lvl="1"/>
            <a:r>
              <a:rPr lang="en-US" dirty="0" err="1" smtClean="0"/>
              <a:t>Psychologický</a:t>
            </a:r>
            <a:r>
              <a:rPr lang="en-US" dirty="0" smtClean="0"/>
              <a:t> model </a:t>
            </a:r>
            <a:r>
              <a:rPr lang="en-US" dirty="0" err="1" smtClean="0"/>
              <a:t>volebního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endParaRPr lang="en-US" dirty="0" smtClean="0"/>
          </a:p>
          <a:p>
            <a:pPr lvl="1"/>
            <a:r>
              <a:rPr lang="en-US" dirty="0" smtClean="0"/>
              <a:t>Socio-</a:t>
            </a:r>
            <a:r>
              <a:rPr lang="en-US" dirty="0" err="1" smtClean="0"/>
              <a:t>ekonomická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r>
              <a:rPr lang="en-US" dirty="0" smtClean="0"/>
              <a:t>-&gt;psych. </a:t>
            </a:r>
            <a:r>
              <a:rPr lang="en-US" dirty="0" err="1" smtClean="0"/>
              <a:t>faktory</a:t>
            </a:r>
            <a:r>
              <a:rPr lang="en-US" dirty="0" smtClean="0"/>
              <a:t>-&gt;</a:t>
            </a:r>
            <a:r>
              <a:rPr lang="en-US" dirty="0" err="1" smtClean="0"/>
              <a:t>volba</a:t>
            </a:r>
            <a:endParaRPr lang="en-US" dirty="0" smtClean="0"/>
          </a:p>
          <a:p>
            <a:pPr lvl="1"/>
            <a:r>
              <a:rPr lang="en-US" dirty="0" err="1" smtClean="0"/>
              <a:t>Socializace</a:t>
            </a:r>
            <a:r>
              <a:rPr lang="en-US" dirty="0" smtClean="0"/>
              <a:t> v </a:t>
            </a:r>
            <a:r>
              <a:rPr lang="en-US" dirty="0" err="1" smtClean="0"/>
              <a:t>dětství</a:t>
            </a:r>
            <a:r>
              <a:rPr lang="en-US" dirty="0" smtClean="0"/>
              <a:t> </a:t>
            </a:r>
            <a:r>
              <a:rPr lang="en-US" dirty="0" err="1" smtClean="0"/>
              <a:t>utváří</a:t>
            </a:r>
            <a:r>
              <a:rPr lang="en-US" dirty="0" smtClean="0"/>
              <a:t> </a:t>
            </a:r>
            <a:r>
              <a:rPr lang="en-US" dirty="0" err="1" smtClean="0"/>
              <a:t>dlouhodobé</a:t>
            </a:r>
            <a:r>
              <a:rPr lang="en-US" dirty="0" smtClean="0"/>
              <a:t> </a:t>
            </a:r>
            <a:r>
              <a:rPr lang="en-US" dirty="0" err="1" smtClean="0"/>
              <a:t>vazby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endParaRPr lang="en-US" dirty="0" smtClean="0"/>
          </a:p>
          <a:p>
            <a:pPr lvl="1"/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IDENTITY</a:t>
            </a:r>
          </a:p>
          <a:p>
            <a:pPr lvl="1"/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filtr</a:t>
            </a:r>
            <a:r>
              <a:rPr lang="en-US" dirty="0" smtClean="0"/>
              <a:t> (</a:t>
            </a:r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konsistentnost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0269"/>
          </a:xfrm>
        </p:spPr>
        <p:txBody>
          <a:bodyPr/>
          <a:lstStyle/>
          <a:p>
            <a:r>
              <a:rPr lang="cs-CZ" dirty="0" err="1" smtClean="0"/>
              <a:t>Converse</a:t>
            </a:r>
            <a:r>
              <a:rPr lang="cs-CZ" dirty="0" smtClean="0"/>
              <a:t> (1964):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Belief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pPr lvl="1"/>
            <a:r>
              <a:rPr lang="cs-CZ" dirty="0" smtClean="0"/>
              <a:t>Většina voličů nemá konsistentní systém postojů</a:t>
            </a:r>
          </a:p>
          <a:p>
            <a:pPr lvl="1"/>
            <a:r>
              <a:rPr lang="cs-CZ" dirty="0" smtClean="0"/>
              <a:t>Nerozumí abstraktním pojmům jako ideologie</a:t>
            </a:r>
          </a:p>
          <a:p>
            <a:pPr lvl="1"/>
            <a:r>
              <a:rPr lang="cs-CZ" dirty="0" smtClean="0"/>
              <a:t>Rozhodující jsou stranické vazby</a:t>
            </a:r>
          </a:p>
          <a:p>
            <a:pPr lvl="1"/>
            <a:r>
              <a:rPr lang="cs-CZ" dirty="0" smtClean="0"/>
              <a:t>Role vzdělání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pPr lvl="1"/>
            <a:r>
              <a:rPr lang="cs-CZ" dirty="0" smtClean="0"/>
              <a:t>Převzato z matematiky a ekonomie</a:t>
            </a:r>
          </a:p>
          <a:p>
            <a:pPr lvl="1"/>
            <a:r>
              <a:rPr lang="cs-CZ" dirty="0" smtClean="0"/>
              <a:t>Teorie volebního chování</a:t>
            </a:r>
          </a:p>
          <a:p>
            <a:pPr lvl="1"/>
            <a:r>
              <a:rPr lang="cs-CZ" dirty="0" smtClean="0"/>
              <a:t>Konkuruje modelu stranické identifikace</a:t>
            </a:r>
          </a:p>
          <a:p>
            <a:pPr lvl="1"/>
            <a:r>
              <a:rPr lang="cs-CZ" dirty="0" err="1" smtClean="0"/>
              <a:t>Downs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 smtClean="0"/>
          </a:p>
          <a:p>
            <a:pPr lvl="1"/>
            <a:r>
              <a:rPr lang="cs-CZ" dirty="0" smtClean="0"/>
              <a:t>Aplikace ekonomické teorie na politiku</a:t>
            </a:r>
          </a:p>
          <a:p>
            <a:pPr lvl="1"/>
            <a:r>
              <a:rPr lang="cs-CZ" dirty="0" smtClean="0"/>
              <a:t>Voliči i strany se chovají racionálně</a:t>
            </a:r>
          </a:p>
          <a:p>
            <a:pPr lvl="1"/>
            <a:r>
              <a:rPr lang="cs-CZ" dirty="0" smtClean="0"/>
              <a:t>Cílem je maximalizace užitku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737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cs-CZ" dirty="0" err="1"/>
              <a:t>é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Kognice, zpracování informací, rozhodování</a:t>
            </a:r>
          </a:p>
          <a:p>
            <a:r>
              <a:rPr lang="cs-CZ" dirty="0" smtClean="0"/>
              <a:t>Jak je myšlení organizováno</a:t>
            </a:r>
          </a:p>
          <a:p>
            <a:r>
              <a:rPr lang="cs-CZ" dirty="0" smtClean="0"/>
              <a:t>Jaké jsou procesy zpracování informaci</a:t>
            </a:r>
          </a:p>
          <a:p>
            <a:r>
              <a:rPr lang="cs-CZ" dirty="0" smtClean="0"/>
              <a:t>Důraz na informace, výpočetní teorie mysli</a:t>
            </a:r>
          </a:p>
          <a:p>
            <a:r>
              <a:rPr lang="cs-CZ" dirty="0" smtClean="0"/>
              <a:t>Lidský procesor je ale dosti omezený</a:t>
            </a:r>
          </a:p>
          <a:p>
            <a:r>
              <a:rPr lang="cs-CZ" dirty="0" smtClean="0"/>
              <a:t>Jak kognitivní limity ovlivňují rozhodování a lze tyto limity překonat?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402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Herbert Simon: </a:t>
            </a:r>
            <a:r>
              <a:rPr lang="cs-CZ" dirty="0" err="1" smtClean="0"/>
              <a:t>Bounded</a:t>
            </a:r>
            <a:r>
              <a:rPr lang="cs-CZ" dirty="0" smtClean="0"/>
              <a:t> </a:t>
            </a:r>
            <a:r>
              <a:rPr lang="cs-CZ" dirty="0" err="1" smtClean="0"/>
              <a:t>Rationality</a:t>
            </a:r>
            <a:endParaRPr lang="cs-CZ" dirty="0" smtClean="0"/>
          </a:p>
          <a:p>
            <a:pPr lvl="1"/>
            <a:r>
              <a:rPr lang="cs-CZ" dirty="0" smtClean="0"/>
              <a:t>Lidé jsou racionální v rámci vlastních omezení</a:t>
            </a:r>
          </a:p>
          <a:p>
            <a:r>
              <a:rPr lang="cs-CZ" dirty="0" smtClean="0"/>
              <a:t>Výzkum politické heuristiky</a:t>
            </a:r>
          </a:p>
          <a:p>
            <a:r>
              <a:rPr lang="cs-CZ" dirty="0" smtClean="0"/>
              <a:t>Výzkum emocí v politice</a:t>
            </a:r>
          </a:p>
          <a:p>
            <a:r>
              <a:rPr lang="cs-CZ" dirty="0" smtClean="0"/>
              <a:t>Interdisciplinární přístupy, neurověda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2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Nová</a:t>
            </a:r>
            <a:r>
              <a:rPr lang="en-US" dirty="0" smtClean="0"/>
              <a:t> </a:t>
            </a:r>
            <a:r>
              <a:rPr lang="en-US" dirty="0" err="1" smtClean="0"/>
              <a:t>éra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Emoce, Genetika a biopolitika</a:t>
            </a:r>
          </a:p>
          <a:p>
            <a:pPr lvl="1"/>
            <a:r>
              <a:rPr lang="cs-CZ" dirty="0" smtClean="0"/>
              <a:t>Deterministický pohled</a:t>
            </a:r>
          </a:p>
          <a:p>
            <a:pPr lvl="1"/>
            <a:r>
              <a:rPr lang="cs-CZ" dirty="0" smtClean="0"/>
              <a:t>Otázka, jak moc je člověk determinován svým genetickým a biologickým nastavením?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81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KRITIKA POLITICKÉ 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4642"/>
            <a:ext cx="8229600" cy="4231521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dost </a:t>
            </a:r>
            <a:r>
              <a:rPr lang="en-US" dirty="0" err="1" smtClean="0"/>
              <a:t>politická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dost </a:t>
            </a:r>
            <a:r>
              <a:rPr lang="en-US" dirty="0" err="1" smtClean="0"/>
              <a:t>psychologická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0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Politologická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9423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Zaměření na masovou politiku, ignoruje elity</a:t>
            </a:r>
          </a:p>
          <a:p>
            <a:pPr lvl="1"/>
            <a:r>
              <a:rPr lang="cs-CZ" dirty="0" smtClean="0"/>
              <a:t>Není to úplně pravda</a:t>
            </a:r>
          </a:p>
          <a:p>
            <a:pPr lvl="1"/>
            <a:r>
              <a:rPr lang="cs-CZ" dirty="0" smtClean="0"/>
              <a:t>Brody 1991: </a:t>
            </a:r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President, </a:t>
            </a:r>
            <a:r>
              <a:rPr lang="cs-CZ" dirty="0" err="1" smtClean="0"/>
              <a:t>Page</a:t>
            </a:r>
            <a:r>
              <a:rPr lang="cs-CZ" dirty="0" smtClean="0"/>
              <a:t> &amp; </a:t>
            </a:r>
            <a:r>
              <a:rPr lang="cs-CZ" dirty="0" err="1" smtClean="0"/>
              <a:t>Shapiro</a:t>
            </a:r>
            <a:r>
              <a:rPr lang="cs-CZ" dirty="0" smtClean="0"/>
              <a:t> 1992: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Rational</a:t>
            </a:r>
            <a:r>
              <a:rPr lang="cs-CZ" dirty="0" smtClean="0"/>
              <a:t> Public, </a:t>
            </a:r>
            <a:r>
              <a:rPr lang="cs-CZ" dirty="0" err="1" smtClean="0"/>
              <a:t>Zaller</a:t>
            </a:r>
            <a:r>
              <a:rPr lang="cs-CZ" dirty="0" smtClean="0"/>
              <a:t> 1992: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Opinion</a:t>
            </a:r>
            <a:endParaRPr lang="cs-CZ" dirty="0" smtClean="0"/>
          </a:p>
          <a:p>
            <a:pPr lvl="1"/>
            <a:r>
              <a:rPr lang="cs-CZ" dirty="0" smtClean="0"/>
              <a:t>Ale je role elit v těchto knihách dost politická?</a:t>
            </a:r>
          </a:p>
          <a:p>
            <a:pPr lvl="1"/>
            <a:r>
              <a:rPr lang="cs-CZ" dirty="0" smtClean="0"/>
              <a:t>Neberou elity jako teoretický model</a:t>
            </a:r>
          </a:p>
          <a:p>
            <a:pPr lvl="1"/>
            <a:r>
              <a:rPr lang="cs-CZ" dirty="0" smtClean="0"/>
              <a:t>Psychologická perspektiva, rol elit spíše informativní</a:t>
            </a:r>
          </a:p>
          <a:p>
            <a:pPr lvl="1"/>
            <a:r>
              <a:rPr lang="cs-CZ" dirty="0" smtClean="0"/>
              <a:t>Mechanismy jak elity působí na lidi jsou psychologické</a:t>
            </a:r>
          </a:p>
          <a:p>
            <a:pPr lvl="1"/>
            <a:r>
              <a:rPr lang="cs-CZ" dirty="0" smtClean="0"/>
              <a:t>Nové pohledy a vysvětlení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95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Proč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G. Marcus: “Každá forma politiky vždycky do určité míry obsahuje psychologickou dimenzi.”</a:t>
            </a:r>
          </a:p>
          <a:p>
            <a:r>
              <a:rPr lang="cs-CZ" dirty="0" smtClean="0"/>
              <a:t>Sears, Huddy, Jervis: ”Politika a politické teorie jsou ve své podstatě vždy psychologické, jelikož se – alespoň implicitně – zakládají na předpokladech o tom, jak lidé myslí a jak a co cítí.”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6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Politologická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PP se soustředí především na individuální úroveň analýzy</a:t>
            </a:r>
          </a:p>
          <a:p>
            <a:r>
              <a:rPr lang="cs-CZ" dirty="0" smtClean="0"/>
              <a:t>Pro politiku je klíčová agregovaná úroveň</a:t>
            </a:r>
          </a:p>
          <a:p>
            <a:r>
              <a:rPr lang="cs-CZ" dirty="0" smtClean="0"/>
              <a:t>Depolitizace politiky, přílišná redukce</a:t>
            </a:r>
          </a:p>
          <a:p>
            <a:r>
              <a:rPr lang="cs-CZ" dirty="0" smtClean="0"/>
              <a:t>Aplikovaná psychologie?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6062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Psychologická</a:t>
            </a:r>
            <a:r>
              <a:rPr lang="en-US" dirty="0" smtClean="0"/>
              <a:t> </a:t>
            </a:r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Krosnick</a:t>
            </a:r>
            <a:r>
              <a:rPr lang="cs-CZ" dirty="0" smtClean="0"/>
              <a:t>: Politická psychologie nebo psychologická politologie?</a:t>
            </a:r>
          </a:p>
          <a:p>
            <a:r>
              <a:rPr lang="cs-CZ" dirty="0" smtClean="0"/>
              <a:t>Psychologická politologie zkoumá psychologické koncepty pouze v politickém kontextu</a:t>
            </a:r>
          </a:p>
          <a:p>
            <a:r>
              <a:rPr lang="cs-CZ" dirty="0" smtClean="0"/>
              <a:t>Psychologie si má klást obecné otázky a hledat obecné odpovědi</a:t>
            </a:r>
          </a:p>
          <a:p>
            <a:r>
              <a:rPr lang="cs-CZ" dirty="0" smtClean="0"/>
              <a:t>Např. </a:t>
            </a:r>
            <a:r>
              <a:rPr lang="cs-CZ" dirty="0" err="1" smtClean="0"/>
              <a:t>Kinder</a:t>
            </a:r>
            <a:r>
              <a:rPr lang="cs-CZ" dirty="0" smtClean="0"/>
              <a:t> 1981: redefinuje ekonomické hlasování a nereflektuje žádné psychologické teorie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6450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1527"/>
            <a:ext cx="8229600" cy="3466791"/>
          </a:xfrm>
        </p:spPr>
        <p:txBody>
          <a:bodyPr>
            <a:normAutofit/>
          </a:bodyPr>
          <a:lstStyle/>
          <a:p>
            <a:r>
              <a:rPr lang="en-US" dirty="0" smtClean="0"/>
              <a:t>METODY V POLITICKÉ PSYCHOLOGII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87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Metodologická diverzita</a:t>
            </a:r>
          </a:p>
          <a:p>
            <a:r>
              <a:rPr lang="cs-CZ" dirty="0" smtClean="0"/>
              <a:t>V tomto kurzu vycházíme z empirické výzkumné tradice</a:t>
            </a:r>
          </a:p>
          <a:p>
            <a:r>
              <a:rPr lang="cs-CZ" dirty="0" smtClean="0"/>
              <a:t>Vysvětlení jevů a fenoménů, hledání kauzálních vztahů</a:t>
            </a:r>
          </a:p>
          <a:p>
            <a:r>
              <a:rPr lang="cs-CZ" dirty="0" smtClean="0"/>
              <a:t>Testování teorií a předpokladů</a:t>
            </a:r>
          </a:p>
          <a:p>
            <a:r>
              <a:rPr lang="cs-CZ" dirty="0" smtClean="0"/>
              <a:t>Teorie má obecnou platnost</a:t>
            </a:r>
          </a:p>
          <a:p>
            <a:r>
              <a:rPr lang="cs-CZ" dirty="0" smtClean="0"/>
              <a:t>Jaká data k testování použijeme</a:t>
            </a:r>
            <a:r>
              <a:rPr lang="en-US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37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06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296"/>
            <a:ext cx="8229600" cy="5440867"/>
          </a:xfrm>
        </p:spPr>
        <p:txBody>
          <a:bodyPr/>
          <a:lstStyle/>
          <a:p>
            <a:r>
              <a:rPr lang="en-US" dirty="0" err="1" smtClean="0"/>
              <a:t>Idální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: </a:t>
            </a:r>
            <a:r>
              <a:rPr lang="en-US" dirty="0" err="1" smtClean="0"/>
              <a:t>testujeme</a:t>
            </a:r>
            <a:r>
              <a:rPr lang="en-US" dirty="0" smtClean="0"/>
              <a:t> </a:t>
            </a:r>
            <a:r>
              <a:rPr lang="en-US" dirty="0" err="1" smtClean="0"/>
              <a:t>teorii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relevantních</a:t>
            </a:r>
            <a:r>
              <a:rPr lang="en-US" dirty="0" smtClean="0"/>
              <a:t> </a:t>
            </a:r>
            <a:r>
              <a:rPr lang="en-US" dirty="0" err="1" smtClean="0"/>
              <a:t>stavech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minulých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budoucích</a:t>
            </a:r>
            <a:r>
              <a:rPr lang="en-US" dirty="0" smtClean="0"/>
              <a:t> </a:t>
            </a:r>
            <a:r>
              <a:rPr lang="en-US" dirty="0" err="1" smtClean="0"/>
              <a:t>volebních</a:t>
            </a:r>
            <a:r>
              <a:rPr lang="en-US" dirty="0" smtClean="0"/>
              <a:t> </a:t>
            </a:r>
            <a:r>
              <a:rPr lang="en-US" dirty="0" err="1" smtClean="0"/>
              <a:t>systémech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Realita</a:t>
            </a:r>
            <a:r>
              <a:rPr lang="en-US" dirty="0" smtClean="0"/>
              <a:t>: </a:t>
            </a:r>
            <a:r>
              <a:rPr lang="en-US" dirty="0" err="1" smtClean="0"/>
              <a:t>snažíme</a:t>
            </a:r>
            <a:r>
              <a:rPr lang="en-US" dirty="0" smtClean="0"/>
              <a:t> se </a:t>
            </a:r>
            <a:r>
              <a:rPr lang="en-US" dirty="0" err="1" smtClean="0"/>
              <a:t>přiblížit</a:t>
            </a:r>
            <a:r>
              <a:rPr lang="en-US" dirty="0" smtClean="0"/>
              <a:t> </a:t>
            </a:r>
            <a:r>
              <a:rPr lang="en-US" dirty="0" err="1" smtClean="0"/>
              <a:t>ideálnímu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experimentem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využijeme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</a:t>
            </a:r>
            <a:r>
              <a:rPr lang="en-US" dirty="0" err="1" smtClean="0"/>
              <a:t>vzorkování</a:t>
            </a:r>
            <a:r>
              <a:rPr lang="en-US" dirty="0" smtClean="0"/>
              <a:t> a </a:t>
            </a:r>
            <a:r>
              <a:rPr lang="en-US" dirty="0" err="1" smtClean="0"/>
              <a:t>statistických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68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 smtClean="0"/>
              <a:t>Průzkum, dotazníkové šetření</a:t>
            </a:r>
          </a:p>
          <a:p>
            <a:r>
              <a:rPr lang="cs-CZ" dirty="0" smtClean="0"/>
              <a:t>Klasická metoda pro politologii</a:t>
            </a:r>
          </a:p>
          <a:p>
            <a:r>
              <a:rPr lang="cs-CZ" dirty="0" smtClean="0"/>
              <a:t>Volební studie,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,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, průzkumy veřejného mínění</a:t>
            </a:r>
          </a:p>
          <a:p>
            <a:r>
              <a:rPr lang="cs-CZ" dirty="0" smtClean="0"/>
              <a:t>Data o kompletní populaci (census), málo časté</a:t>
            </a:r>
          </a:p>
          <a:p>
            <a:r>
              <a:rPr lang="cs-CZ" dirty="0" smtClean="0"/>
              <a:t>Pravděpodobnější varianta je </a:t>
            </a:r>
            <a:r>
              <a:rPr lang="cs-CZ" dirty="0" err="1" smtClean="0"/>
              <a:t>survey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12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určitého počtu případů z celkové populace</a:t>
            </a:r>
          </a:p>
          <a:p>
            <a:pPr lvl="1"/>
            <a:r>
              <a:rPr lang="cs-CZ" dirty="0" smtClean="0"/>
              <a:t>Snížené náklady</a:t>
            </a:r>
          </a:p>
          <a:p>
            <a:pPr lvl="1"/>
            <a:r>
              <a:rPr lang="cs-CZ" dirty="0" smtClean="0"/>
              <a:t>Umožňuje inferenci o celé populaci</a:t>
            </a:r>
          </a:p>
          <a:p>
            <a:r>
              <a:rPr lang="cs-CZ" dirty="0" smtClean="0"/>
              <a:t>Musí se dodržet pravidla náhodného výběru</a:t>
            </a:r>
          </a:p>
          <a:p>
            <a:pPr lvl="1"/>
            <a:r>
              <a:rPr lang="cs-CZ" dirty="0" smtClean="0"/>
              <a:t>každá jednotka má stejnou šanci, že bude vybrána</a:t>
            </a:r>
          </a:p>
          <a:p>
            <a:pPr lvl="1"/>
            <a:r>
              <a:rPr lang="cs-CZ" dirty="0" smtClean="0"/>
              <a:t>Každá kombinace jednotek má stejnou šanci, že bude vybrána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4102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Techniky nenáhodného výběru</a:t>
            </a:r>
          </a:p>
          <a:p>
            <a:pPr lvl="1"/>
            <a:r>
              <a:rPr lang="cs-CZ" dirty="0" smtClean="0"/>
              <a:t>Kvótní výběr, sněhová koule, anketa, 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Náhodný výběr může také produkovat chybu, riziko chyby lze odhadnout pomocí statistických metod (riziko toho, že se výsledky liší od celé populace)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72337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 -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endParaRPr lang="cs-CZ" dirty="0" smtClean="0"/>
          </a:p>
          <a:p>
            <a:pPr lvl="1"/>
            <a:r>
              <a:rPr lang="cs-CZ" dirty="0" smtClean="0"/>
              <a:t>Jeden časový bod</a:t>
            </a:r>
          </a:p>
          <a:p>
            <a:r>
              <a:rPr lang="cs-CZ" dirty="0" smtClean="0"/>
              <a:t>Panel </a:t>
            </a:r>
            <a:r>
              <a:rPr lang="cs-CZ" dirty="0" err="1" smtClean="0"/>
              <a:t>survey</a:t>
            </a:r>
            <a:endParaRPr lang="cs-CZ" dirty="0" smtClean="0"/>
          </a:p>
          <a:p>
            <a:pPr lvl="1"/>
            <a:r>
              <a:rPr lang="cs-CZ" dirty="0" smtClean="0"/>
              <a:t>Opakovaná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523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dotazníkových</a:t>
            </a:r>
            <a:r>
              <a:rPr lang="en-US" dirty="0" smtClean="0"/>
              <a:t> </a:t>
            </a:r>
            <a:r>
              <a:rPr lang="en-US" dirty="0" err="1" smtClean="0"/>
              <a:t>šetření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Formulace otázek</a:t>
            </a:r>
          </a:p>
          <a:p>
            <a:pPr lvl="1"/>
            <a:r>
              <a:rPr lang="cs-CZ" dirty="0" smtClean="0"/>
              <a:t>Otázky mohou být návodné</a:t>
            </a:r>
          </a:p>
          <a:p>
            <a:pPr lvl="1"/>
            <a:r>
              <a:rPr lang="cs-CZ" dirty="0" smtClean="0"/>
              <a:t>Tendence respondentů souhlasit</a:t>
            </a:r>
          </a:p>
          <a:p>
            <a:pPr lvl="1"/>
            <a:r>
              <a:rPr lang="cs-CZ" dirty="0" smtClean="0"/>
              <a:t>Efekty rámování</a:t>
            </a:r>
          </a:p>
          <a:p>
            <a:r>
              <a:rPr lang="cs-CZ" dirty="0" smtClean="0"/>
              <a:t>Pořadí otázek</a:t>
            </a:r>
          </a:p>
          <a:p>
            <a:r>
              <a:rPr lang="cs-CZ" dirty="0" smtClean="0"/>
              <a:t>Nejednoznačnost otázek</a:t>
            </a:r>
          </a:p>
          <a:p>
            <a:r>
              <a:rPr lang="cs-CZ" dirty="0" smtClean="0"/>
              <a:t>Sociální </a:t>
            </a:r>
            <a:r>
              <a:rPr lang="cs-CZ" dirty="0" err="1" smtClean="0"/>
              <a:t>desirabilita</a:t>
            </a:r>
            <a:endParaRPr lang="cs-CZ" dirty="0" smtClean="0"/>
          </a:p>
          <a:p>
            <a:r>
              <a:rPr lang="cs-CZ" dirty="0" smtClean="0"/>
              <a:t>Co vlastně v dotazníku měříme?</a:t>
            </a:r>
          </a:p>
          <a:p>
            <a:pPr lvl="1"/>
            <a:r>
              <a:rPr lang="cs-CZ" dirty="0" err="1" smtClean="0"/>
              <a:t>Zaller</a:t>
            </a:r>
            <a:r>
              <a:rPr lang="cs-CZ" dirty="0" smtClean="0"/>
              <a:t> a </a:t>
            </a:r>
            <a:r>
              <a:rPr lang="cs-CZ" dirty="0" err="1" smtClean="0"/>
              <a:t>Feldman</a:t>
            </a:r>
            <a:r>
              <a:rPr lang="cs-CZ" dirty="0" smtClean="0"/>
              <a:t>: postoje lidí nejsou fixní, odpovídají podle toho, co je zrovna dostupné v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39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je politická psychologie?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Interdisciplinární obor</a:t>
            </a:r>
          </a:p>
          <a:p>
            <a:r>
              <a:rPr lang="cs-CZ" dirty="0" smtClean="0"/>
              <a:t>Vztah mezi psychologickými a politickými jevy.</a:t>
            </a:r>
          </a:p>
          <a:p>
            <a:r>
              <a:rPr lang="cs-CZ" dirty="0" smtClean="0"/>
              <a:t>Důraz na to, jak psychologie ovlivňuje politiku</a:t>
            </a:r>
          </a:p>
          <a:p>
            <a:r>
              <a:rPr lang="cs-CZ" dirty="0" smtClean="0"/>
              <a:t>Politologie, psychologie, historie, antropologie, kognitivní věda, neurověda, behaviorální vědy, evoluční věda, genetika</a:t>
            </a:r>
          </a:p>
          <a:p>
            <a:r>
              <a:rPr lang="cs-CZ" dirty="0" smtClean="0"/>
              <a:t>Klade si základní otázky o povaze politiky</a:t>
            </a:r>
          </a:p>
          <a:p>
            <a:r>
              <a:rPr lang="cs-CZ" dirty="0" smtClean="0"/>
              <a:t>Původ otázek v politické filozofii</a:t>
            </a:r>
          </a:p>
        </p:txBody>
      </p:sp>
    </p:spTree>
    <p:extLst>
      <p:ext uri="{BB962C8B-B14F-4D97-AF65-F5344CB8AC3E}">
        <p14:creationId xmlns:p14="http://schemas.microsoft.com/office/powerpoint/2010/main" val="23367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542"/>
            <a:ext cx="8229600" cy="5279621"/>
          </a:xfrm>
        </p:spPr>
        <p:txBody>
          <a:bodyPr/>
          <a:lstStyle/>
          <a:p>
            <a:r>
              <a:rPr lang="cs-CZ" dirty="0" smtClean="0"/>
              <a:t>Silná stránka:</a:t>
            </a:r>
          </a:p>
          <a:p>
            <a:pPr lvl="1"/>
            <a:r>
              <a:rPr lang="cs-CZ" dirty="0" smtClean="0"/>
              <a:t>Možnost zobecnění na celou populaci</a:t>
            </a:r>
          </a:p>
          <a:p>
            <a:pPr lvl="1"/>
            <a:r>
              <a:rPr lang="cs-CZ" dirty="0" smtClean="0"/>
              <a:t>Mnoho proměnných </a:t>
            </a:r>
          </a:p>
          <a:p>
            <a:r>
              <a:rPr lang="cs-CZ" dirty="0" smtClean="0"/>
              <a:t>Slabá stránka:</a:t>
            </a:r>
          </a:p>
          <a:p>
            <a:pPr lvl="1"/>
            <a:r>
              <a:rPr lang="cs-CZ" dirty="0" smtClean="0"/>
              <a:t>Nedostatečná síla při testování kauzálních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933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Conductance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80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Fyziologické reakce</a:t>
            </a:r>
          </a:p>
          <a:p>
            <a:r>
              <a:rPr lang="cs-CZ" dirty="0" smtClean="0"/>
              <a:t>Změny elektrodermální aktivity</a:t>
            </a:r>
          </a:p>
          <a:p>
            <a:r>
              <a:rPr lang="cs-CZ" dirty="0" smtClean="0"/>
              <a:t>Elektroda připevněná k nedominantní ruce</a:t>
            </a:r>
          </a:p>
          <a:p>
            <a:r>
              <a:rPr lang="cs-CZ" dirty="0" smtClean="0"/>
              <a:t>Vodivost kůže, je propojená s autonomním nervovým systémem</a:t>
            </a:r>
          </a:p>
          <a:p>
            <a:r>
              <a:rPr lang="cs-CZ" dirty="0" smtClean="0"/>
              <a:t>Přesvědčivější metoda měření např. afektivní aktivace subjektů</a:t>
            </a:r>
          </a:p>
          <a:p>
            <a:r>
              <a:rPr lang="cs-CZ" dirty="0" smtClean="0"/>
              <a:t>Levná, neinvazivní metoda</a:t>
            </a:r>
          </a:p>
          <a:p>
            <a:r>
              <a:rPr lang="cs-CZ" dirty="0" smtClean="0"/>
              <a:t>Problém s interpretací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4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2-29 08.27.4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11" r="3873"/>
          <a:stretch/>
        </p:blipFill>
        <p:spPr>
          <a:xfrm>
            <a:off x="0" y="403115"/>
            <a:ext cx="8929825" cy="6214874"/>
          </a:xfrm>
        </p:spPr>
      </p:pic>
    </p:spTree>
    <p:extLst>
      <p:ext uri="{BB962C8B-B14F-4D97-AF65-F5344CB8AC3E}">
        <p14:creationId xmlns:p14="http://schemas.microsoft.com/office/powerpoint/2010/main" val="35347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47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SCR </a:t>
            </a:r>
            <a:r>
              <a:rPr lang="en-US" dirty="0" err="1" smtClean="0"/>
              <a:t>příklad</a:t>
            </a:r>
            <a:r>
              <a:rPr lang="en-US" dirty="0" smtClean="0"/>
              <a:t>: Petersen, </a:t>
            </a:r>
            <a:r>
              <a:rPr lang="en-US" dirty="0" err="1" smtClean="0"/>
              <a:t>Giessing</a:t>
            </a:r>
            <a:r>
              <a:rPr lang="en-US" dirty="0" smtClean="0"/>
              <a:t>, Nielsen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060"/>
            <a:ext cx="8229600" cy="51195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Subjekty napojeny na elektrodu</a:t>
            </a:r>
          </a:p>
          <a:p>
            <a:r>
              <a:rPr lang="cs-CZ" dirty="0" smtClean="0"/>
              <a:t>Hodnocení politických stran</a:t>
            </a:r>
          </a:p>
          <a:p>
            <a:r>
              <a:rPr lang="cs-CZ" dirty="0" smtClean="0"/>
              <a:t>Sledování afektivních obrazů a neutrálních obrazů</a:t>
            </a:r>
          </a:p>
          <a:p>
            <a:r>
              <a:rPr lang="cs-CZ" dirty="0" smtClean="0"/>
              <a:t>Treatment: politické návrhy s logem politických stran – měření aktivity nervového systému</a:t>
            </a:r>
          </a:p>
          <a:p>
            <a:r>
              <a:rPr lang="cs-CZ" dirty="0" smtClean="0"/>
              <a:t>Fyziologické reakce zprostředkují efekt stranické heuristiky na evaluaci politických návrhů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312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Magnetická</a:t>
            </a:r>
            <a:r>
              <a:rPr lang="en-US" dirty="0" smtClean="0"/>
              <a:t> </a:t>
            </a:r>
            <a:r>
              <a:rPr lang="en-US" dirty="0" err="1" smtClean="0"/>
              <a:t>rezonance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964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Nejprominentnější metoda</a:t>
            </a:r>
          </a:p>
          <a:p>
            <a:r>
              <a:rPr lang="cs-CZ" dirty="0" smtClean="0"/>
              <a:t>Neinvazivní zobrazování lidského mozku</a:t>
            </a:r>
          </a:p>
          <a:p>
            <a:r>
              <a:rPr lang="cs-CZ" dirty="0" smtClean="0"/>
              <a:t>Měří BOLD (</a:t>
            </a:r>
            <a:r>
              <a:rPr lang="cs-CZ" dirty="0" err="1" smtClean="0"/>
              <a:t>Blood</a:t>
            </a:r>
            <a:r>
              <a:rPr lang="cs-CZ" dirty="0" smtClean="0"/>
              <a:t> oxygen-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smtClean="0"/>
              <a:t>dependent</a:t>
            </a:r>
            <a:r>
              <a:rPr lang="cs-CZ" dirty="0" smtClean="0"/>
              <a:t>) signál ve sledované části mozku</a:t>
            </a:r>
          </a:p>
          <a:p>
            <a:r>
              <a:rPr lang="cs-CZ" dirty="0" smtClean="0"/>
              <a:t>Finančně náročné</a:t>
            </a:r>
          </a:p>
          <a:p>
            <a:r>
              <a:rPr lang="cs-CZ" dirty="0" smtClean="0"/>
              <a:t>Obtíže s interpretací</a:t>
            </a:r>
          </a:p>
          <a:p>
            <a:pPr lvl="1"/>
            <a:r>
              <a:rPr lang="cs-CZ" dirty="0" smtClean="0"/>
              <a:t>Aktivace může být důsledek chyby</a:t>
            </a:r>
          </a:p>
          <a:p>
            <a:pPr lvl="1"/>
            <a:r>
              <a:rPr lang="cs-CZ" dirty="0" smtClean="0"/>
              <a:t>Chyby v záznamech neurální aktivity v důsledku aktivit v různých částech mozku</a:t>
            </a:r>
          </a:p>
          <a:p>
            <a:pPr lvl="1"/>
            <a:r>
              <a:rPr lang="cs-CZ" dirty="0" smtClean="0"/>
              <a:t>Interpretace </a:t>
            </a:r>
            <a:r>
              <a:rPr lang="cs-CZ" dirty="0" err="1" smtClean="0"/>
              <a:t>fMRI</a:t>
            </a:r>
            <a:r>
              <a:rPr lang="cs-CZ" dirty="0" smtClean="0"/>
              <a:t> experimentů, hypotetické vazby mezi neurální aktivitou a zpracováním informace, nutné další replikace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820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fMRI a role </a:t>
            </a:r>
            <a:r>
              <a:rPr lang="en-US" dirty="0" err="1" smtClean="0"/>
              <a:t>emocí</a:t>
            </a:r>
            <a:r>
              <a:rPr lang="en-US" dirty="0" smtClean="0"/>
              <a:t> v </a:t>
            </a:r>
            <a:r>
              <a:rPr lang="en-US" dirty="0" err="1" smtClean="0"/>
              <a:t>prezidentské</a:t>
            </a:r>
            <a:r>
              <a:rPr lang="en-US" dirty="0" smtClean="0"/>
              <a:t> </a:t>
            </a:r>
            <a:r>
              <a:rPr lang="en-US" dirty="0" err="1" smtClean="0"/>
              <a:t>kampani</a:t>
            </a:r>
            <a:r>
              <a:rPr lang="en-US" dirty="0" smtClean="0"/>
              <a:t> (</a:t>
            </a:r>
            <a:r>
              <a:rPr lang="en-US" dirty="0" err="1" smtClean="0"/>
              <a:t>Westen</a:t>
            </a:r>
            <a:r>
              <a:rPr lang="en-US" dirty="0" smtClean="0"/>
              <a:t> et al. 2006)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329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Emoce a afektivní postoje ovlivňují to, jaké vyvozujeme závěry o kandidátech</a:t>
            </a:r>
          </a:p>
          <a:p>
            <a:r>
              <a:rPr lang="cs-CZ" dirty="0" smtClean="0"/>
              <a:t>Mozek maximalizuje pozitivní afektivní stavy, minimalizuje negativní</a:t>
            </a:r>
          </a:p>
          <a:p>
            <a:r>
              <a:rPr lang="cs-CZ" dirty="0" smtClean="0"/>
              <a:t>Studium mozků 15 přesvědčených demokratů a 15 přesvědčených republikánů v kampani 2004</a:t>
            </a:r>
          </a:p>
          <a:p>
            <a:r>
              <a:rPr lang="cs-CZ" dirty="0" smtClean="0"/>
              <a:t>Zobrazení mozkové aktivity během zpracování informací o Kerrym a Bushovi, které byly v protikladu s jejich stranickými postoji</a:t>
            </a:r>
          </a:p>
          <a:p>
            <a:r>
              <a:rPr lang="cs-CZ" dirty="0" smtClean="0"/>
              <a:t>Disonance mezi realitou a přáním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5011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Předpoklady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964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Kritická info, když nebude vnímána jako kritická, aktivuje neurální obvody spojené s negativními emocemi</a:t>
            </a:r>
          </a:p>
          <a:p>
            <a:r>
              <a:rPr lang="cs-CZ" dirty="0" smtClean="0"/>
              <a:t>Dojde k aktivaci oblastí mozků spojených s regulací emocí</a:t>
            </a:r>
          </a:p>
          <a:p>
            <a:r>
              <a:rPr lang="cs-CZ" dirty="0" smtClean="0"/>
              <a:t>Předpoklad, že disonance aktivuje oblasti spojené s řešením konfliktů</a:t>
            </a:r>
          </a:p>
          <a:p>
            <a:r>
              <a:rPr lang="cs-CZ" dirty="0" smtClean="0"/>
              <a:t>Subjekty se budou řídit intuicí, nikoliv racionální analýzou problému, nebudou zapojeny oblasti spojené s racionálním uvažováním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8627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034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4986"/>
            <a:ext cx="8229600" cy="57443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Výsledky potvrdily hypotézy</a:t>
            </a:r>
          </a:p>
          <a:p>
            <a:r>
              <a:rPr lang="cs-CZ" dirty="0" smtClean="0"/>
              <a:t>Disonantní informace nevedou k averzivním závěrům </a:t>
            </a:r>
          </a:p>
          <a:p>
            <a:r>
              <a:rPr lang="cs-CZ" dirty="0" smtClean="0"/>
              <a:t>Aktivace oblastí prefrontálního kortexu, ACC (Anterior cinulate cortex), insula</a:t>
            </a:r>
          </a:p>
          <a:p>
            <a:r>
              <a:rPr lang="cs-CZ" dirty="0" smtClean="0"/>
              <a:t>Oblasti emocí nikoliv racionálního myšlení</a:t>
            </a:r>
          </a:p>
          <a:p>
            <a:r>
              <a:rPr lang="cs-CZ" dirty="0" smtClean="0"/>
              <a:t>Obvody spojené regulací emocí k potlačování úzkosti</a:t>
            </a:r>
          </a:p>
          <a:p>
            <a:r>
              <a:rPr lang="cs-CZ" dirty="0" smtClean="0"/>
              <a:t>Subjekty systematicky odmítaly konflikt mezi stranickou preferencí a kritikou svého kandidáta, posilování dobrého pocitu z kandidáta navzdory negativním informacím</a:t>
            </a:r>
          </a:p>
          <a:p>
            <a:r>
              <a:rPr lang="cs-CZ" dirty="0" smtClean="0"/>
              <a:t>Závěry: lidský mozek je emocionální</a:t>
            </a:r>
          </a:p>
        </p:txBody>
      </p:sp>
    </p:spTree>
    <p:extLst>
      <p:ext uri="{BB962C8B-B14F-4D97-AF65-F5344CB8AC3E}">
        <p14:creationId xmlns:p14="http://schemas.microsoft.com/office/powerpoint/2010/main" val="257778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59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7478"/>
            <a:ext cx="8229600" cy="5158686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Člověk je politická bytost</a:t>
            </a:r>
          </a:p>
          <a:p>
            <a:pPr lvl="2"/>
            <a:r>
              <a:rPr lang="cs-CZ" dirty="0" smtClean="0"/>
              <a:t>Politika se děje tam, kde sourozenci chtějí, aby jejich spor rozsoudili rodiče a tam, kde se hádají partneři…Politika se projevuje i tam, kde posuzujeme výkon koaličních skupin – včetně sportovních týmů, policie, hasičů nebo teroristických buněk (Hatemi &amp; McDermott 2011).</a:t>
            </a:r>
          </a:p>
          <a:p>
            <a:r>
              <a:rPr lang="cs-CZ" dirty="0" smtClean="0"/>
              <a:t>Je lidská podstata determinována nebo je formována situací?</a:t>
            </a:r>
          </a:p>
          <a:p>
            <a:r>
              <a:rPr lang="cs-CZ" dirty="0" smtClean="0"/>
              <a:t>Je člověk racionální aktér?</a:t>
            </a:r>
          </a:p>
          <a:p>
            <a:r>
              <a:rPr lang="cs-CZ" dirty="0" smtClean="0"/>
              <a:t>Je člověk kompetentní k tomu, aby rozhodoval o politických záležitostech?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1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28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Internatinal Society of Political Psychology zal. 1978</a:t>
            </a:r>
          </a:p>
          <a:p>
            <a:r>
              <a:rPr lang="cs-CZ" dirty="0" smtClean="0"/>
              <a:t>Journal of Political Psychology</a:t>
            </a:r>
          </a:p>
          <a:p>
            <a:r>
              <a:rPr lang="cs-CZ" dirty="0" smtClean="0"/>
              <a:t>Advances in Political Psychology</a:t>
            </a:r>
          </a:p>
          <a:p>
            <a:r>
              <a:rPr lang="cs-CZ" dirty="0" smtClean="0"/>
              <a:t>Handbook of Political Psychology (2 edice)</a:t>
            </a:r>
          </a:p>
          <a:p>
            <a:r>
              <a:rPr lang="cs-CZ" dirty="0" smtClean="0"/>
              <a:t>Prudký rozvoj od 80. let</a:t>
            </a:r>
          </a:p>
          <a:p>
            <a:r>
              <a:rPr lang="cs-CZ" dirty="0" smtClean="0"/>
              <a:t>Rozvoj za hranicemi USA</a:t>
            </a:r>
          </a:p>
          <a:p>
            <a:r>
              <a:rPr lang="cs-CZ" dirty="0" smtClean="0"/>
              <a:t>Reakce na teorii racionální volby</a:t>
            </a:r>
          </a:p>
          <a:p>
            <a:r>
              <a:rPr lang="cs-CZ" dirty="0" smtClean="0"/>
              <a:t>Důraz na konceptualizaci spíše předpokládaných fenoménů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4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cs-CZ" dirty="0" smtClean="0"/>
              <a:t>. Studium osobnosti: 40. – 50. léta, psychoanalýza</a:t>
            </a:r>
          </a:p>
          <a:p>
            <a:r>
              <a:rPr lang="cs-CZ" dirty="0" smtClean="0"/>
              <a:t>2. Politické postoje a volební chování: 60. – 70. léta</a:t>
            </a:r>
          </a:p>
          <a:p>
            <a:r>
              <a:rPr lang="cs-CZ" dirty="0" smtClean="0"/>
              <a:t>3. Politická kognice a rozhodování: od 80. let</a:t>
            </a:r>
          </a:p>
          <a:p>
            <a:r>
              <a:rPr lang="cs-CZ" dirty="0" smtClean="0"/>
              <a:t>4. Biopolitika, Genetika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951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1.éra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2625" cy="4970580"/>
          </a:xfrm>
        </p:spPr>
        <p:txBody>
          <a:bodyPr/>
          <a:lstStyle/>
          <a:p>
            <a:r>
              <a:rPr lang="cs-CZ" dirty="0" smtClean="0"/>
              <a:t>1 období: 1940s a 1950s</a:t>
            </a:r>
          </a:p>
          <a:p>
            <a:pPr lvl="1"/>
            <a:r>
              <a:rPr lang="cs-CZ" dirty="0" smtClean="0"/>
              <a:t>Psychoanalýza jako explanační rámec</a:t>
            </a:r>
          </a:p>
          <a:p>
            <a:pPr lvl="1"/>
            <a:r>
              <a:rPr lang="cs-CZ" dirty="0" smtClean="0"/>
              <a:t>Pozitivní přístup k Freudovi, vhodná témata</a:t>
            </a:r>
          </a:p>
          <a:p>
            <a:pPr lvl="1"/>
            <a:r>
              <a:rPr lang="cs-CZ" dirty="0" smtClean="0"/>
              <a:t>Hledá (nevědomé) motivace chování</a:t>
            </a:r>
          </a:p>
          <a:p>
            <a:pPr lvl="1"/>
            <a:r>
              <a:rPr lang="cs-CZ" dirty="0" smtClean="0"/>
              <a:t>Hlavními koncepty: id, ego, superego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7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13"/>
            <a:ext cx="8229600" cy="4998631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Lasswell</a:t>
            </a:r>
            <a:r>
              <a:rPr lang="en-US" dirty="0" smtClean="0"/>
              <a:t>, Psychopathology and Politics (1930)</a:t>
            </a:r>
          </a:p>
          <a:p>
            <a:pPr lvl="1"/>
            <a:r>
              <a:rPr lang="en-US" dirty="0" err="1" smtClean="0"/>
              <a:t>Aplikace</a:t>
            </a:r>
            <a:r>
              <a:rPr lang="en-US" dirty="0" smtClean="0"/>
              <a:t> </a:t>
            </a:r>
            <a:r>
              <a:rPr lang="en-US" dirty="0" err="1" smtClean="0"/>
              <a:t>psychoanalýzy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jevy</a:t>
            </a:r>
            <a:endParaRPr lang="en-US" dirty="0" smtClean="0"/>
          </a:p>
          <a:p>
            <a:pPr lvl="1"/>
            <a:r>
              <a:rPr lang="en-US" dirty="0" err="1" smtClean="0"/>
              <a:t>Ovlivnil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dlouho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k </a:t>
            </a:r>
            <a:r>
              <a:rPr lang="en-US" dirty="0" err="1" smtClean="0"/>
              <a:t>politicé</a:t>
            </a:r>
            <a:r>
              <a:rPr lang="en-US" dirty="0" smtClean="0"/>
              <a:t> </a:t>
            </a:r>
            <a:r>
              <a:rPr lang="en-US" dirty="0" err="1" smtClean="0"/>
              <a:t>psychologii</a:t>
            </a:r>
            <a:endParaRPr lang="en-US" dirty="0" smtClean="0"/>
          </a:p>
          <a:p>
            <a:pPr lvl="1"/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interpretace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snů</a:t>
            </a:r>
            <a:r>
              <a:rPr lang="en-US" dirty="0" smtClean="0"/>
              <a:t> </a:t>
            </a:r>
            <a:r>
              <a:rPr lang="en-US" dirty="0" err="1" smtClean="0"/>
              <a:t>atd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Adorno</a:t>
            </a:r>
            <a:r>
              <a:rPr lang="en-US" dirty="0" smtClean="0"/>
              <a:t> et al. 1950</a:t>
            </a:r>
          </a:p>
          <a:p>
            <a:pPr lvl="1"/>
            <a:r>
              <a:rPr lang="en-US" dirty="0" smtClean="0"/>
              <a:t>Neo-</a:t>
            </a:r>
            <a:r>
              <a:rPr lang="en-US" dirty="0" err="1" smtClean="0"/>
              <a:t>Freudiánská</a:t>
            </a:r>
            <a:r>
              <a:rPr lang="en-US" dirty="0" smtClean="0"/>
              <a:t> </a:t>
            </a:r>
            <a:r>
              <a:rPr lang="en-US" dirty="0" err="1" smtClean="0"/>
              <a:t>tradice</a:t>
            </a:r>
            <a:endParaRPr lang="en-US" dirty="0" smtClean="0"/>
          </a:p>
          <a:p>
            <a:pPr lvl="1"/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r>
              <a:rPr lang="en-US" dirty="0" smtClean="0"/>
              <a:t> je </a:t>
            </a:r>
            <a:r>
              <a:rPr lang="en-US" dirty="0" err="1" smtClean="0"/>
              <a:t>důsledkem</a:t>
            </a:r>
            <a:r>
              <a:rPr lang="en-US" dirty="0" smtClean="0"/>
              <a:t> </a:t>
            </a:r>
            <a:r>
              <a:rPr lang="en-US" dirty="0" err="1" smtClean="0"/>
              <a:t>striktní</a:t>
            </a:r>
            <a:r>
              <a:rPr lang="en-US" dirty="0" smtClean="0"/>
              <a:t> </a:t>
            </a:r>
            <a:r>
              <a:rPr lang="en-US" dirty="0" err="1" smtClean="0"/>
              <a:t>výchovy</a:t>
            </a:r>
            <a:endParaRPr lang="en-US" dirty="0" smtClean="0"/>
          </a:p>
          <a:p>
            <a:r>
              <a:rPr lang="en-US" dirty="0" err="1" smtClean="0"/>
              <a:t>Jednosměrný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psychologií</a:t>
            </a:r>
            <a:r>
              <a:rPr lang="en-US" dirty="0" smtClean="0"/>
              <a:t> a </a:t>
            </a:r>
            <a:r>
              <a:rPr lang="en-US" dirty="0" err="1" smtClean="0"/>
              <a:t>politikou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4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éra</a:t>
            </a:r>
            <a:r>
              <a:rPr lang="en-US" dirty="0" smtClean="0"/>
              <a:t>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Kritika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redukce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naivita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Reflexe</a:t>
            </a:r>
            <a:r>
              <a:rPr lang="en-US" dirty="0" smtClean="0"/>
              <a:t>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v </a:t>
            </a:r>
            <a:r>
              <a:rPr lang="en-US" dirty="0" err="1" smtClean="0"/>
              <a:t>samotné</a:t>
            </a:r>
            <a:r>
              <a:rPr lang="en-US" dirty="0" smtClean="0"/>
              <a:t> </a:t>
            </a:r>
            <a:r>
              <a:rPr lang="en-US" dirty="0" err="1" smtClean="0"/>
              <a:t>psychoanalytické</a:t>
            </a:r>
            <a:r>
              <a:rPr lang="en-US" dirty="0" smtClean="0"/>
              <a:t> </a:t>
            </a:r>
            <a:r>
              <a:rPr lang="en-US" dirty="0" err="1" smtClean="0"/>
              <a:t>tradici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Fromm, Escape from Freedom –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psychoanalytický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</a:t>
            </a:r>
            <a:r>
              <a:rPr lang="en-US" dirty="0" err="1" smtClean="0"/>
              <a:t>zohledňuje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, </a:t>
            </a:r>
            <a:r>
              <a:rPr lang="en-US" dirty="0" err="1" smtClean="0"/>
              <a:t>politický</a:t>
            </a:r>
            <a:r>
              <a:rPr lang="en-US" dirty="0" smtClean="0"/>
              <a:t> a </a:t>
            </a:r>
            <a:r>
              <a:rPr lang="en-US" dirty="0" err="1" smtClean="0"/>
              <a:t>ekonomický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03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1459</Words>
  <Application>Microsoft Office PowerPoint</Application>
  <PresentationFormat>Předvádění na obrazovce (4:3)</PresentationFormat>
  <Paragraphs>218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CO JE POLITICKÁ PSYCHOLOGIE METODOLOGIE POL. PSYCHOLOGIE</vt:lpstr>
      <vt:lpstr>Proč politická psychologie?</vt:lpstr>
      <vt:lpstr>Co je politická psychologie?</vt:lpstr>
      <vt:lpstr>Prezentace aplikace PowerPoint</vt:lpstr>
      <vt:lpstr>Vývoj politické psychologie</vt:lpstr>
      <vt:lpstr>Vývoj politické psychologie</vt:lpstr>
      <vt:lpstr>1.éra PP</vt:lpstr>
      <vt:lpstr>1. éra PP</vt:lpstr>
      <vt:lpstr>1. éra PP</vt:lpstr>
      <vt:lpstr>1. éra PP</vt:lpstr>
      <vt:lpstr>2. éra PP</vt:lpstr>
      <vt:lpstr>2. éra PP</vt:lpstr>
      <vt:lpstr>2. éra PP</vt:lpstr>
      <vt:lpstr>2. éra PP</vt:lpstr>
      <vt:lpstr>3. éra PP</vt:lpstr>
      <vt:lpstr>3. Éra PP</vt:lpstr>
      <vt:lpstr>Nová éra</vt:lpstr>
      <vt:lpstr>KRITIKA POLITICKÉ PSYCHOLOGIE</vt:lpstr>
      <vt:lpstr>Politologická kritika</vt:lpstr>
      <vt:lpstr>Politologická kritika</vt:lpstr>
      <vt:lpstr>Psychologická kritika</vt:lpstr>
      <vt:lpstr>METODY V POLITICKÉ PSYCHOLOGII </vt:lpstr>
      <vt:lpstr>Metody</vt:lpstr>
      <vt:lpstr>Prezentace aplikace PowerPoint</vt:lpstr>
      <vt:lpstr>SURVEY</vt:lpstr>
      <vt:lpstr>SURVEY</vt:lpstr>
      <vt:lpstr>SURVEY</vt:lpstr>
      <vt:lpstr>SURVEY</vt:lpstr>
      <vt:lpstr>Problémy dotazníkových šetření</vt:lpstr>
      <vt:lpstr>Prezentace aplikace PowerPoint</vt:lpstr>
      <vt:lpstr>Skin Conductance Response</vt:lpstr>
      <vt:lpstr>Prezentace aplikace PowerPoint</vt:lpstr>
      <vt:lpstr>SCR příklad: Petersen, Giessing, Nielsen 2015</vt:lpstr>
      <vt:lpstr>Magnetická rezonance</vt:lpstr>
      <vt:lpstr>fMRI a role emocí v prezidentské kampani (Westen et al. 2006)</vt:lpstr>
      <vt:lpstr>Předpoklady: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POLITICKÁ PSYCHOLOGIE METODOLOGIE POL. PSYCHOLOGIE</dc:title>
  <dc:creator>Lenka Hrbková</dc:creator>
  <cp:lastModifiedBy>Lenka Hrbková</cp:lastModifiedBy>
  <cp:revision>34</cp:revision>
  <dcterms:created xsi:type="dcterms:W3CDTF">2016-02-28T14:20:33Z</dcterms:created>
  <dcterms:modified xsi:type="dcterms:W3CDTF">2016-03-23T08:24:57Z</dcterms:modified>
</cp:coreProperties>
</file>