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4" r:id="rId5"/>
    <p:sldId id="263" r:id="rId6"/>
    <p:sldId id="266" r:id="rId7"/>
    <p:sldId id="267" r:id="rId8"/>
    <p:sldId id="268" r:id="rId9"/>
    <p:sldId id="299" r:id="rId10"/>
    <p:sldId id="301" r:id="rId11"/>
    <p:sldId id="269" r:id="rId12"/>
    <p:sldId id="272" r:id="rId13"/>
    <p:sldId id="273" r:id="rId14"/>
    <p:sldId id="274" r:id="rId15"/>
    <p:sldId id="276" r:id="rId16"/>
    <p:sldId id="277" r:id="rId17"/>
    <p:sldId id="257" r:id="rId18"/>
    <p:sldId id="258" r:id="rId19"/>
    <p:sldId id="259" r:id="rId20"/>
    <p:sldId id="278" r:id="rId21"/>
    <p:sldId id="280" r:id="rId22"/>
    <p:sldId id="281" r:id="rId23"/>
    <p:sldId id="282" r:id="rId24"/>
    <p:sldId id="283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5" r:id="rId33"/>
    <p:sldId id="300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3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8F76-550D-304D-8560-E0412C63A2E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Emoce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POL363 </a:t>
            </a:r>
            <a:r>
              <a:rPr lang="en-US" dirty="0" smtClean="0"/>
              <a:t>2</a:t>
            </a:r>
            <a:r>
              <a:rPr lang="cs-CZ" dirty="0" smtClean="0"/>
              <a:t>1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3.</a:t>
            </a:r>
            <a:r>
              <a:rPr lang="cs-CZ" dirty="0" smtClean="0"/>
              <a:t> </a:t>
            </a:r>
            <a:r>
              <a:rPr lang="en-US" dirty="0" smtClean="0"/>
              <a:t>201</a:t>
            </a:r>
            <a:r>
              <a:rPr lang="cs-CZ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0" y="274638"/>
            <a:ext cx="85351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Evoluční</a:t>
            </a:r>
            <a:r>
              <a:rPr lang="en-US" dirty="0" smtClean="0"/>
              <a:t> </a:t>
            </a:r>
            <a:r>
              <a:rPr lang="en-US" dirty="0" err="1" smtClean="0"/>
              <a:t>základ</a:t>
            </a:r>
            <a:r>
              <a:rPr lang="en-US" dirty="0" smtClean="0"/>
              <a:t> </a:t>
            </a:r>
            <a:r>
              <a:rPr lang="en-US" dirty="0" err="1" smtClean="0"/>
              <a:t>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Všechny organizmy mají schopnost reakce na hrozbu</a:t>
            </a:r>
          </a:p>
          <a:p>
            <a:r>
              <a:rPr lang="cs-CZ" dirty="0" smtClean="0"/>
              <a:t>Psychologické adaptace na prostředí</a:t>
            </a:r>
          </a:p>
          <a:p>
            <a:r>
              <a:rPr lang="cs-CZ" dirty="0" smtClean="0"/>
              <a:t>Emoce jsou součástí “staršího” mozku (limbický systém, především amygdala), později vyvinutý </a:t>
            </a:r>
            <a:r>
              <a:rPr lang="cs-CZ" dirty="0" err="1" smtClean="0"/>
              <a:t>neokortex</a:t>
            </a:r>
            <a:r>
              <a:rPr lang="cs-CZ" dirty="0" smtClean="0"/>
              <a:t> zodpovídá za vědomé kognitivní procesy, rozhodování atd.</a:t>
            </a:r>
          </a:p>
          <a:p>
            <a:r>
              <a:rPr lang="cs-CZ" dirty="0" smtClean="0"/>
              <a:t>Strach nezbytný k přežití (hrozby např. nebezpečná zvířata, fyzické napadení, výšky, sociální vyloučení atd.)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9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97"/>
          </a:xfrm>
        </p:spPr>
        <p:txBody>
          <a:bodyPr/>
          <a:lstStyle/>
          <a:p>
            <a:r>
              <a:rPr lang="en-US" dirty="0" err="1" smtClean="0"/>
              <a:t>Rozum</a:t>
            </a:r>
            <a:r>
              <a:rPr lang="en-US" dirty="0" smtClean="0"/>
              <a:t> vs. </a:t>
            </a:r>
            <a:r>
              <a:rPr lang="en-US" dirty="0" err="1" smtClean="0"/>
              <a:t>cit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411"/>
            <a:ext cx="8229600" cy="558314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2. pol. 20. ve znamení omezením lidské racionality</a:t>
            </a:r>
          </a:p>
          <a:p>
            <a:r>
              <a:rPr lang="cs-CZ" dirty="0" smtClean="0"/>
              <a:t>Následuje explorace emocí</a:t>
            </a:r>
          </a:p>
          <a:p>
            <a:r>
              <a:rPr lang="cs-CZ" dirty="0" smtClean="0"/>
              <a:t>Průlom: Robert </a:t>
            </a:r>
            <a:r>
              <a:rPr lang="cs-CZ" dirty="0" err="1" smtClean="0"/>
              <a:t>Zajonc</a:t>
            </a:r>
            <a:r>
              <a:rPr lang="cs-CZ" dirty="0" smtClean="0"/>
              <a:t> (1980) a nadřazenost emocí: afekt má přednost před kognicí, do rozhodovacího procesu vždy afektivní reakce vstupuje dříve a rychleji než vědomá kognitivní složka. </a:t>
            </a:r>
          </a:p>
          <a:p>
            <a:r>
              <a:rPr lang="cs-CZ" dirty="0" smtClean="0"/>
              <a:t>Kontroverze o vztahu afektu a kognice (</a:t>
            </a:r>
            <a:r>
              <a:rPr lang="cs-CZ" dirty="0" err="1" smtClean="0"/>
              <a:t>Zajonc</a:t>
            </a:r>
            <a:r>
              <a:rPr lang="cs-CZ" dirty="0" smtClean="0"/>
              <a:t> vs. </a:t>
            </a:r>
            <a:r>
              <a:rPr lang="cs-CZ" dirty="0" err="1" smtClean="0"/>
              <a:t>Lazarus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Kognitivní psychologie, kognitivní věda, neurověda, evoluční biologie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4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</a:t>
            </a:r>
            <a:r>
              <a:rPr lang="en-US" dirty="0" err="1" smtClean="0"/>
              <a:t>Damasio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00200"/>
            <a:ext cx="4642678" cy="4525963"/>
          </a:xfrm>
        </p:spPr>
        <p:txBody>
          <a:bodyPr/>
          <a:lstStyle/>
          <a:p>
            <a:r>
              <a:rPr lang="cs-CZ" dirty="0" smtClean="0"/>
              <a:t>Descartova chyba</a:t>
            </a:r>
          </a:p>
          <a:p>
            <a:r>
              <a:rPr lang="cs-CZ" dirty="0" smtClean="0"/>
              <a:t>Emoce jsou neoddělitelnou součástí lidského rozumu</a:t>
            </a:r>
          </a:p>
          <a:p>
            <a:r>
              <a:rPr lang="cs-CZ" dirty="0" smtClean="0"/>
              <a:t>Neurologické studie potvrzují primárnost afektu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04" y="1417638"/>
            <a:ext cx="3550916" cy="4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Phineas 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9034"/>
            <a:ext cx="8549941" cy="5415229"/>
          </a:xfrm>
        </p:spPr>
        <p:txBody>
          <a:bodyPr numCol="2">
            <a:normAutofit/>
          </a:bodyPr>
          <a:lstStyle/>
          <a:p>
            <a:r>
              <a:rPr lang="cs-CZ" sz="2800" dirty="0" smtClean="0"/>
              <a:t>Neurologický případ z roku 1848</a:t>
            </a:r>
          </a:p>
          <a:p>
            <a:r>
              <a:rPr lang="cs-CZ" sz="2800" dirty="0" smtClean="0"/>
              <a:t>Otázka toho, co tvoří osobnost člověka? </a:t>
            </a:r>
          </a:p>
          <a:p>
            <a:r>
              <a:rPr lang="cs-CZ" sz="2800" dirty="0" smtClean="0"/>
              <a:t>Existuje svobodná vůle?</a:t>
            </a:r>
          </a:p>
          <a:p>
            <a:r>
              <a:rPr lang="cs-CZ" sz="2800" dirty="0" smtClean="0"/>
              <a:t>Novodobý </a:t>
            </a:r>
            <a:r>
              <a:rPr lang="cs-CZ" sz="2800" dirty="0" err="1" smtClean="0"/>
              <a:t>Phineas</a:t>
            </a:r>
            <a:r>
              <a:rPr lang="cs-CZ" sz="2800" dirty="0" smtClean="0"/>
              <a:t> </a:t>
            </a:r>
            <a:r>
              <a:rPr lang="cs-CZ" sz="2800" dirty="0" err="1" smtClean="0"/>
              <a:t>Gage</a:t>
            </a:r>
            <a:r>
              <a:rPr lang="cs-CZ" sz="2800" dirty="0" smtClean="0"/>
              <a:t> byl </a:t>
            </a:r>
            <a:r>
              <a:rPr lang="cs-CZ" sz="2800" dirty="0" err="1" smtClean="0"/>
              <a:t>Damasiův</a:t>
            </a:r>
            <a:r>
              <a:rPr lang="cs-CZ" sz="2800" dirty="0" smtClean="0"/>
              <a:t> pacient</a:t>
            </a:r>
          </a:p>
          <a:p>
            <a:r>
              <a:rPr lang="cs-CZ" sz="2800" dirty="0" smtClean="0"/>
              <a:t>Deficit emocí souvisí se špatným rozhodováním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Screenshot 2014-04-29 19.5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5" y="1220937"/>
            <a:ext cx="3124430" cy="53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	</a:t>
            </a:r>
            <a:r>
              <a:rPr lang="en-US" sz="3600" dirty="0" err="1" smtClean="0"/>
              <a:t>Somatické</a:t>
            </a:r>
            <a:r>
              <a:rPr lang="en-US" sz="3600" dirty="0" smtClean="0"/>
              <a:t> </a:t>
            </a:r>
            <a:r>
              <a:rPr lang="en-US" sz="3600" dirty="0" err="1" smtClean="0"/>
              <a:t>markery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numCol="2"/>
          <a:lstStyle/>
          <a:p>
            <a:r>
              <a:rPr lang="cs-CZ" dirty="0" smtClean="0"/>
              <a:t>Asociativní vazby mezi určitými stimuly a afektivními stavy, které na ně reagují. </a:t>
            </a:r>
          </a:p>
          <a:p>
            <a:r>
              <a:rPr lang="cs-CZ" dirty="0" smtClean="0"/>
              <a:t>Oblast </a:t>
            </a:r>
            <a:r>
              <a:rPr lang="cs-CZ" dirty="0" err="1" smtClean="0"/>
              <a:t>ventromediálního</a:t>
            </a:r>
            <a:r>
              <a:rPr lang="cs-CZ" dirty="0" smtClean="0"/>
              <a:t> </a:t>
            </a:r>
            <a:r>
              <a:rPr lang="cs-CZ" dirty="0" err="1" smtClean="0"/>
              <a:t>prefrontálního</a:t>
            </a:r>
            <a:r>
              <a:rPr lang="cs-CZ" dirty="0" smtClean="0"/>
              <a:t> kortexu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82" y="2213563"/>
            <a:ext cx="3472722" cy="39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Somatické</a:t>
            </a:r>
            <a:r>
              <a:rPr lang="en-US" dirty="0" smtClean="0"/>
              <a:t> </a:t>
            </a:r>
            <a:r>
              <a:rPr lang="en-US" dirty="0" err="1" smtClean="0"/>
              <a:t>markery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801"/>
          </a:xfrm>
        </p:spPr>
        <p:txBody>
          <a:bodyPr/>
          <a:lstStyle/>
          <a:p>
            <a:r>
              <a:rPr lang="cs-CZ" dirty="0" smtClean="0"/>
              <a:t>Navozují somatické stavy ovlivňující podobu rozhodnutí</a:t>
            </a:r>
          </a:p>
          <a:p>
            <a:r>
              <a:rPr lang="cs-CZ" dirty="0" smtClean="0"/>
              <a:t>Somatické </a:t>
            </a:r>
            <a:r>
              <a:rPr lang="cs-CZ" dirty="0" err="1" smtClean="0"/>
              <a:t>markery</a:t>
            </a:r>
            <a:r>
              <a:rPr lang="cs-CZ" dirty="0" smtClean="0"/>
              <a:t> vyplývají (vědomě nebo nevědomě) z minulých zkušeností</a:t>
            </a:r>
          </a:p>
          <a:p>
            <a:r>
              <a:rPr lang="cs-CZ" dirty="0" smtClean="0"/>
              <a:t>Výzkum pomocí Iowa </a:t>
            </a:r>
            <a:r>
              <a:rPr lang="cs-CZ" dirty="0" err="1" smtClean="0"/>
              <a:t>Gambling</a:t>
            </a:r>
            <a:r>
              <a:rPr lang="cs-CZ" dirty="0" smtClean="0"/>
              <a:t> </a:t>
            </a:r>
            <a:r>
              <a:rPr lang="cs-CZ" dirty="0" err="1" smtClean="0"/>
              <a:t>Task</a:t>
            </a:r>
            <a:endParaRPr lang="cs-CZ" dirty="0" smtClean="0"/>
          </a:p>
          <a:p>
            <a:r>
              <a:rPr lang="en-US" dirty="0" err="1" smtClean="0"/>
              <a:t>Afekt</a:t>
            </a:r>
            <a:r>
              <a:rPr lang="en-US" dirty="0" smtClean="0"/>
              <a:t> </a:t>
            </a:r>
            <a:r>
              <a:rPr lang="en-US" dirty="0" err="1" smtClean="0"/>
              <a:t>vstupuje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nedílná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do </a:t>
            </a:r>
            <a:r>
              <a:rPr lang="en-US" dirty="0" err="1" smtClean="0"/>
              <a:t>rozhodování</a:t>
            </a:r>
            <a:endParaRPr lang="en-US" dirty="0" smtClean="0"/>
          </a:p>
          <a:p>
            <a:r>
              <a:rPr lang="en-US" dirty="0" smtClean="0"/>
              <a:t>Descartes a </a:t>
            </a:r>
            <a:r>
              <a:rPr lang="en-US" dirty="0" err="1" smtClean="0"/>
              <a:t>spol</a:t>
            </a:r>
            <a:r>
              <a:rPr lang="en-US" dirty="0" smtClean="0"/>
              <a:t>. se </a:t>
            </a:r>
            <a:r>
              <a:rPr lang="en-US" dirty="0" err="1" smtClean="0"/>
              <a:t>mýlí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Rozum</a:t>
            </a:r>
            <a:r>
              <a:rPr lang="en-US" dirty="0" smtClean="0"/>
              <a:t> vs. </a:t>
            </a:r>
            <a:r>
              <a:rPr lang="en-US" dirty="0" err="1" smtClean="0"/>
              <a:t>cit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6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Překonána tradiční dichotomie</a:t>
            </a:r>
          </a:p>
          <a:p>
            <a:r>
              <a:rPr lang="cs-CZ" dirty="0" smtClean="0"/>
              <a:t>Moderní neurověda integruje afektivní a rozumovou složku rozhodování</a:t>
            </a:r>
          </a:p>
          <a:p>
            <a:r>
              <a:rPr lang="cs-CZ" dirty="0" smtClean="0"/>
              <a:t>Dvě navzájem související strany jedné mince</a:t>
            </a:r>
          </a:p>
          <a:p>
            <a:r>
              <a:rPr lang="cs-CZ" dirty="0" smtClean="0"/>
              <a:t>Afektivní procesy jsou z velké části </a:t>
            </a:r>
            <a:r>
              <a:rPr lang="cs-CZ" i="1" dirty="0" smtClean="0"/>
              <a:t>automatické</a:t>
            </a:r>
            <a:r>
              <a:rPr lang="cs-CZ" dirty="0" smtClean="0"/>
              <a:t> a </a:t>
            </a:r>
            <a:r>
              <a:rPr lang="cs-CZ" i="1" dirty="0" smtClean="0"/>
              <a:t>nevědomé</a:t>
            </a:r>
          </a:p>
          <a:p>
            <a:r>
              <a:rPr lang="cs-CZ" dirty="0" smtClean="0"/>
              <a:t>Multidisciplinární přístup, poznatky ostatních oborů využity při studiu politických procesů</a:t>
            </a:r>
          </a:p>
          <a:p>
            <a:endParaRPr lang="cs-CZ" dirty="0" smtClean="0"/>
          </a:p>
          <a:p>
            <a:r>
              <a:rPr lang="cs-CZ" dirty="0" smtClean="0"/>
              <a:t>Překážky výzkumu: špatná operacionalizace a měření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5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Emoce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William James 1884:</a:t>
            </a:r>
          </a:p>
          <a:p>
            <a:pPr marL="0" indent="0">
              <a:buNone/>
            </a:pPr>
            <a:r>
              <a:rPr lang="en-US" dirty="0" smtClean="0"/>
              <a:t>“What is emotion?”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Problémy</a:t>
            </a:r>
            <a:r>
              <a:rPr lang="en-US" dirty="0" smtClean="0"/>
              <a:t> s </a:t>
            </a:r>
            <a:r>
              <a:rPr lang="en-US" dirty="0" err="1" smtClean="0"/>
              <a:t>definicí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Afekt</a:t>
            </a:r>
            <a:r>
              <a:rPr lang="en-US" dirty="0" smtClean="0"/>
              <a:t> vs. </a:t>
            </a:r>
            <a:r>
              <a:rPr lang="en-US" dirty="0" err="1" smtClean="0"/>
              <a:t>nálada</a:t>
            </a:r>
            <a:r>
              <a:rPr lang="en-US" dirty="0" smtClean="0"/>
              <a:t> vs. </a:t>
            </a:r>
            <a:r>
              <a:rPr lang="en-US" dirty="0" err="1" smtClean="0"/>
              <a:t>pocit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3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Frijda</a:t>
            </a:r>
            <a:r>
              <a:rPr lang="en-US" dirty="0" smtClean="0"/>
              <a:t>, Scherer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Integrace existujících názorů na emoce:</a:t>
            </a:r>
          </a:p>
          <a:p>
            <a:pPr lvl="1"/>
            <a:r>
              <a:rPr lang="cs-CZ" dirty="0" smtClean="0"/>
              <a:t>Emoce zahrnují hodnocení stimulů</a:t>
            </a:r>
          </a:p>
          <a:p>
            <a:pPr lvl="1"/>
            <a:r>
              <a:rPr lang="cs-CZ" dirty="0" smtClean="0"/>
              <a:t>Emoce jsou motivační element</a:t>
            </a:r>
          </a:p>
          <a:p>
            <a:pPr lvl="1"/>
            <a:r>
              <a:rPr lang="cs-CZ" dirty="0" smtClean="0"/>
              <a:t>Emoce se týkají celé osoby jedince</a:t>
            </a:r>
          </a:p>
          <a:p>
            <a:pPr lvl="1"/>
            <a:r>
              <a:rPr lang="cs-CZ" dirty="0" smtClean="0"/>
              <a:t>Emoce určují prioritu behaviorální odezvy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3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Scherer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 smtClean="0"/>
              <a:t>Emoce jsou procesy</a:t>
            </a:r>
          </a:p>
          <a:p>
            <a:pPr lvl="1"/>
            <a:r>
              <a:rPr lang="cs-CZ" dirty="0" smtClean="0"/>
              <a:t>Zaměřené na specifické události</a:t>
            </a:r>
          </a:p>
          <a:p>
            <a:pPr lvl="1"/>
            <a:r>
              <a:rPr lang="cs-CZ" dirty="0" smtClean="0"/>
              <a:t>Obsahují hodnocení těchto událostí</a:t>
            </a:r>
          </a:p>
          <a:p>
            <a:pPr lvl="1"/>
            <a:r>
              <a:rPr lang="cs-CZ" dirty="0" smtClean="0"/>
              <a:t>Ovlivňují většinu nebo všechny tělesné subsystémy, což vede ke vzniku mentální reprezentace emocionální epizody</a:t>
            </a:r>
          </a:p>
          <a:p>
            <a:pPr lvl="1"/>
            <a:r>
              <a:rPr lang="cs-CZ" dirty="0" smtClean="0"/>
              <a:t>Podléhají rychlým změnám</a:t>
            </a:r>
          </a:p>
          <a:p>
            <a:pPr lvl="1"/>
            <a:r>
              <a:rPr lang="cs-CZ" dirty="0" smtClean="0"/>
              <a:t>Mají silný vliv na chování (pomocí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readiness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v </a:t>
            </a:r>
            <a:r>
              <a:rPr lang="en-US" dirty="0" err="1" smtClean="0"/>
              <a:t>politice</a:t>
            </a:r>
            <a:r>
              <a:rPr lang="en-US" dirty="0" smtClean="0"/>
              <a:t> </a:t>
            </a:r>
            <a:r>
              <a:rPr lang="en-US" dirty="0" err="1" smtClean="0"/>
              <a:t>místo</a:t>
            </a:r>
            <a:r>
              <a:rPr lang="en-US" dirty="0" smtClean="0"/>
              <a:t> pro </a:t>
            </a:r>
            <a:r>
              <a:rPr lang="en-US" dirty="0" err="1" smtClean="0"/>
              <a:t>emoce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..</a:t>
            </a:r>
            <a:r>
              <a:rPr lang="en-US" i="1" dirty="0"/>
              <a:t>it is the reason, alone, of the public, that ought to control and regulate the government. The passions ought to be controlled and regulated by the </a:t>
            </a:r>
            <a:r>
              <a:rPr lang="en-US" i="1" dirty="0" smtClean="0"/>
              <a:t>government.</a:t>
            </a:r>
            <a:r>
              <a:rPr lang="en-US" dirty="0" smtClean="0"/>
              <a:t>” (James Madison, Federalist 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Přístupy</a:t>
            </a:r>
            <a:r>
              <a:rPr lang="en-US" dirty="0" smtClean="0"/>
              <a:t> k </a:t>
            </a:r>
            <a:r>
              <a:rPr lang="en-US" dirty="0" err="1" smtClean="0"/>
              <a:t>emocím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346"/>
            <a:ext cx="8229600" cy="528081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Diskrétní emoce:</a:t>
            </a:r>
          </a:p>
          <a:p>
            <a:pPr lvl="1"/>
            <a:r>
              <a:rPr lang="cs-CZ" dirty="0" smtClean="0"/>
              <a:t>Vztek, strach, odpor, smutek, štěstí, překvapení (plus pohrdání a </a:t>
            </a:r>
            <a:r>
              <a:rPr lang="cs-CZ" dirty="0" err="1" smtClean="0"/>
              <a:t>shame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Valenční model</a:t>
            </a:r>
          </a:p>
          <a:p>
            <a:pPr lvl="1"/>
            <a:r>
              <a:rPr lang="cs-CZ" dirty="0" err="1" smtClean="0"/>
              <a:t>Like</a:t>
            </a:r>
            <a:r>
              <a:rPr lang="cs-CZ" dirty="0" smtClean="0"/>
              <a:t> vs. </a:t>
            </a:r>
            <a:r>
              <a:rPr lang="cs-CZ" dirty="0" err="1" smtClean="0"/>
              <a:t>Dislike</a:t>
            </a:r>
            <a:r>
              <a:rPr lang="cs-CZ" dirty="0" smtClean="0"/>
              <a:t>, </a:t>
            </a:r>
            <a:r>
              <a:rPr lang="cs-CZ" dirty="0" err="1" smtClean="0"/>
              <a:t>approach</a:t>
            </a:r>
            <a:r>
              <a:rPr lang="cs-CZ" dirty="0" smtClean="0"/>
              <a:t> vs. </a:t>
            </a:r>
            <a:r>
              <a:rPr lang="cs-CZ" dirty="0" err="1" smtClean="0"/>
              <a:t>avoidance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Multi</a:t>
            </a:r>
            <a:r>
              <a:rPr lang="cs-CZ" dirty="0" smtClean="0"/>
              <a:t>)dimenzionální modely</a:t>
            </a:r>
          </a:p>
          <a:p>
            <a:pPr lvl="1"/>
            <a:r>
              <a:rPr lang="cs-CZ" dirty="0" smtClean="0"/>
              <a:t>Hodnocení situace na základě dimenzí (valence a </a:t>
            </a:r>
            <a:r>
              <a:rPr lang="cs-CZ" dirty="0" err="1" smtClean="0"/>
              <a:t>arousal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Konstruktivismus: základní afekt a na něm </a:t>
            </a:r>
            <a:r>
              <a:rPr lang="cs-CZ" dirty="0" err="1" smtClean="0"/>
              <a:t>kogitivní</a:t>
            </a:r>
            <a:r>
              <a:rPr lang="cs-CZ" dirty="0" smtClean="0"/>
              <a:t> zpracované emoce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4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150"/>
          </a:xfrm>
        </p:spPr>
        <p:txBody>
          <a:bodyPr>
            <a:normAutofit/>
          </a:bodyPr>
          <a:lstStyle/>
          <a:p>
            <a:r>
              <a:rPr lang="en-US" dirty="0" smtClean="0"/>
              <a:t>John Q. Public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742"/>
            <a:ext cx="8229600" cy="5445522"/>
          </a:xfrm>
        </p:spPr>
        <p:txBody>
          <a:bodyPr>
            <a:normAutofit/>
          </a:bodyPr>
          <a:lstStyle/>
          <a:p>
            <a:r>
              <a:rPr lang="cs-CZ" b="1" dirty="0" smtClean="0"/>
              <a:t>Charles </a:t>
            </a:r>
            <a:r>
              <a:rPr lang="cs-CZ" b="1" dirty="0" err="1" smtClean="0"/>
              <a:t>Taber</a:t>
            </a:r>
            <a:r>
              <a:rPr lang="cs-CZ" b="1" dirty="0" smtClean="0"/>
              <a:t> a </a:t>
            </a:r>
            <a:r>
              <a:rPr lang="cs-CZ" b="1" dirty="0" err="1" smtClean="0"/>
              <a:t>Milton</a:t>
            </a:r>
            <a:r>
              <a:rPr lang="cs-CZ" b="1" dirty="0" smtClean="0"/>
              <a:t> </a:t>
            </a:r>
            <a:r>
              <a:rPr lang="cs-CZ" b="1" dirty="0" err="1" smtClean="0"/>
              <a:t>Lodge</a:t>
            </a:r>
            <a:endParaRPr lang="cs-CZ" b="1" dirty="0" smtClean="0"/>
          </a:p>
          <a:p>
            <a:r>
              <a:rPr lang="cs-CZ" dirty="0" smtClean="0"/>
              <a:t>Stony </a:t>
            </a:r>
            <a:r>
              <a:rPr lang="cs-CZ" dirty="0" err="1" smtClean="0"/>
              <a:t>Brooks</a:t>
            </a:r>
            <a:r>
              <a:rPr lang="cs-CZ" dirty="0" smtClean="0"/>
              <a:t> od 80. let </a:t>
            </a:r>
          </a:p>
          <a:p>
            <a:r>
              <a:rPr lang="cs-CZ" dirty="0" smtClean="0"/>
              <a:t>Tradice </a:t>
            </a:r>
            <a:r>
              <a:rPr lang="cs-CZ" dirty="0" err="1" smtClean="0"/>
              <a:t>Zajonce</a:t>
            </a:r>
            <a:r>
              <a:rPr lang="cs-CZ" dirty="0" smtClean="0"/>
              <a:t> a </a:t>
            </a:r>
            <a:r>
              <a:rPr lang="cs-CZ" dirty="0" err="1" smtClean="0"/>
              <a:t>Damasia</a:t>
            </a:r>
            <a:endParaRPr lang="cs-CZ" dirty="0" smtClean="0"/>
          </a:p>
          <a:p>
            <a:r>
              <a:rPr lang="cs-CZ" dirty="0" smtClean="0"/>
              <a:t>Afekt ovlivňuje kognitivní procesy ve všech fázích</a:t>
            </a:r>
          </a:p>
          <a:p>
            <a:r>
              <a:rPr lang="cs-CZ" dirty="0" smtClean="0"/>
              <a:t>Automatické procesy</a:t>
            </a:r>
          </a:p>
          <a:p>
            <a:r>
              <a:rPr lang="cs-CZ" dirty="0" smtClean="0"/>
              <a:t>Každá počáteční akce (I když si ji neuvědomujeme) udává směr celého následujícího kognitivního procesu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625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779"/>
            <a:ext cx="8229600" cy="6306878"/>
          </a:xfrm>
        </p:spPr>
        <p:txBody>
          <a:bodyPr>
            <a:normAutofit lnSpcReduction="10000"/>
          </a:bodyPr>
          <a:lstStyle/>
          <a:p>
            <a:r>
              <a:rPr lang="cs-CZ" sz="2800" i="1" dirty="0" smtClean="0"/>
              <a:t>Automatické asociace v LTM</a:t>
            </a:r>
          </a:p>
          <a:p>
            <a:r>
              <a:rPr lang="cs-CZ" sz="2800" i="1" dirty="0" smtClean="0"/>
              <a:t>Hot kognice</a:t>
            </a:r>
            <a:r>
              <a:rPr lang="cs-CZ" sz="2800" dirty="0" smtClean="0"/>
              <a:t>: afektivní náboj všech konceptů v LTM. </a:t>
            </a:r>
          </a:p>
          <a:p>
            <a:r>
              <a:rPr lang="cs-CZ" sz="2800" i="1" dirty="0" smtClean="0"/>
              <a:t>Prvenství afektu</a:t>
            </a:r>
            <a:endParaRPr lang="cs-CZ" sz="2800" dirty="0"/>
          </a:p>
          <a:p>
            <a:r>
              <a:rPr lang="cs-CZ" sz="2800" i="1" dirty="0" smtClean="0"/>
              <a:t>Online evaluace</a:t>
            </a:r>
            <a:r>
              <a:rPr lang="cs-CZ" sz="2800" dirty="0" smtClean="0"/>
              <a:t>: protikladu k </a:t>
            </a:r>
            <a:r>
              <a:rPr lang="cs-CZ" sz="2800" dirty="0" err="1" smtClean="0"/>
              <a:t>memory-based</a:t>
            </a:r>
            <a:r>
              <a:rPr lang="cs-CZ" sz="2800" dirty="0" smtClean="0"/>
              <a:t> procesům (pravděpodobně fungují oba typy, otázka kdy a jak).</a:t>
            </a:r>
          </a:p>
          <a:p>
            <a:r>
              <a:rPr lang="cs-CZ" sz="2800" i="1" dirty="0" err="1" smtClean="0"/>
              <a:t>Spreading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activation</a:t>
            </a:r>
            <a:r>
              <a:rPr lang="cs-CZ" sz="2800" i="1" dirty="0" smtClean="0"/>
              <a:t>:</a:t>
            </a:r>
            <a:r>
              <a:rPr lang="cs-CZ" sz="2800" dirty="0" smtClean="0"/>
              <a:t> Automatická aktivace asociací (př. Obama -&gt; prezident -&gt; Demokrat -&gt; Afroameričan). Většina konceptů aktivována nevědomě.</a:t>
            </a:r>
            <a:endParaRPr lang="cs-CZ" sz="2800" i="1" dirty="0" smtClean="0"/>
          </a:p>
          <a:p>
            <a:r>
              <a:rPr lang="cs-CZ" sz="2800" i="1" dirty="0" smtClean="0"/>
              <a:t>Šíření afektu</a:t>
            </a:r>
            <a:r>
              <a:rPr lang="cs-CZ" sz="2800" dirty="0" smtClean="0"/>
              <a:t>: Afektivní náboj spojený s určitým konceptem v LTM a </a:t>
            </a:r>
            <a:r>
              <a:rPr lang="cs-CZ" sz="2800" dirty="0" err="1" smtClean="0"/>
              <a:t>updatovaný</a:t>
            </a:r>
            <a:r>
              <a:rPr lang="cs-CZ" sz="2800" dirty="0" smtClean="0"/>
              <a:t> online hodnocením afektivně zabarví všechny fáze kognitivních, rozhodovacích procesů a chování. Např. informace v souladu s aktuální náladou bude aktivována spíše.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2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588"/>
            <a:ext cx="8229600" cy="6774054"/>
          </a:xfrm>
        </p:spPr>
        <p:txBody>
          <a:bodyPr>
            <a:normAutofit/>
          </a:bodyPr>
          <a:lstStyle/>
          <a:p>
            <a:r>
              <a:rPr lang="cs-CZ" dirty="0" smtClean="0"/>
              <a:t>MOTIVOVANÉ UVAŽOVÁNÍ</a:t>
            </a:r>
          </a:p>
          <a:p>
            <a:pPr marL="0" indent="0">
              <a:buNone/>
            </a:pPr>
            <a:endParaRPr lang="cs-CZ" i="1" dirty="0" smtClean="0"/>
          </a:p>
          <a:p>
            <a:pPr lvl="1"/>
            <a:r>
              <a:rPr lang="cs-CZ" dirty="0" smtClean="0"/>
              <a:t>Uvažování neobjektivní</a:t>
            </a:r>
          </a:p>
          <a:p>
            <a:pPr lvl="1"/>
            <a:r>
              <a:rPr lang="cs-CZ" dirty="0" smtClean="0"/>
              <a:t>Afektivní motivace, inklinace k vlastnímu názoru</a:t>
            </a:r>
          </a:p>
          <a:p>
            <a:pPr lvl="1"/>
            <a:r>
              <a:rPr lang="cs-CZ" dirty="0" smtClean="0"/>
              <a:t>Původní postoj (pozitivní/negativní) ovlivňuje veškeré další zpracování informace a uvažování</a:t>
            </a:r>
          </a:p>
          <a:p>
            <a:pPr lvl="1"/>
            <a:r>
              <a:rPr lang="cs-CZ" dirty="0" smtClean="0"/>
              <a:t>Informace, které nejsou v souladu s původním postojem automaticky mají menší váhu, </a:t>
            </a:r>
            <a:r>
              <a:rPr lang="cs-CZ" dirty="0" err="1" smtClean="0"/>
              <a:t>kontaargumentace</a:t>
            </a:r>
            <a:endParaRPr lang="cs-CZ" dirty="0" smtClean="0"/>
          </a:p>
          <a:p>
            <a:pPr lvl="1"/>
            <a:r>
              <a:rPr lang="cs-CZ" dirty="0" smtClean="0"/>
              <a:t>Posílení původního postoje a názorová polarizace</a:t>
            </a:r>
          </a:p>
          <a:p>
            <a:pPr lvl="1"/>
            <a:r>
              <a:rPr lang="cs-CZ" dirty="0" smtClean="0"/>
              <a:t> Mediátorem je sofistikovanost (překvapivě?)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4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760"/>
            <a:ext cx="8229600" cy="5352403"/>
          </a:xfrm>
        </p:spPr>
        <p:txBody>
          <a:bodyPr/>
          <a:lstStyle/>
          <a:p>
            <a:r>
              <a:rPr lang="cs-CZ" dirty="0" smtClean="0"/>
              <a:t>Rychlá prvotní reakce indikující, zda je situace dobrá nebo špatná</a:t>
            </a:r>
          </a:p>
          <a:p>
            <a:r>
              <a:rPr lang="cs-CZ" dirty="0" smtClean="0"/>
              <a:t>Nezabývají se konkrétními emocemi (štěstí, smutek, strach atd.)</a:t>
            </a:r>
          </a:p>
          <a:p>
            <a:r>
              <a:rPr lang="cs-CZ" dirty="0" smtClean="0"/>
              <a:t>Veškeré usuzování a rozhodování podléhá afektivnímu zkreslení</a:t>
            </a:r>
          </a:p>
          <a:p>
            <a:r>
              <a:rPr lang="cs-CZ" dirty="0" smtClean="0"/>
              <a:t>Afektivní a kognitivní procesy navzájem propojeny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9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afektivní</a:t>
            </a:r>
            <a:r>
              <a:rPr lang="en-US" dirty="0" smtClean="0"/>
              <a:t> </a:t>
            </a:r>
            <a:r>
              <a:rPr lang="en-US" dirty="0" err="1" smtClean="0"/>
              <a:t>inteligence</a:t>
            </a:r>
            <a:r>
              <a:rPr lang="en-US" dirty="0" smtClean="0"/>
              <a:t> (AIT)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521"/>
            <a:ext cx="8229600" cy="4578642"/>
          </a:xfrm>
        </p:spPr>
        <p:txBody>
          <a:bodyPr/>
          <a:lstStyle/>
          <a:p>
            <a:r>
              <a:rPr lang="cs-CZ" dirty="0" smtClean="0"/>
              <a:t>Marcus, Neuman, </a:t>
            </a:r>
            <a:r>
              <a:rPr lang="cs-CZ" dirty="0" err="1" smtClean="0"/>
              <a:t>MacKuen</a:t>
            </a:r>
            <a:endParaRPr lang="cs-CZ" dirty="0" smtClean="0"/>
          </a:p>
          <a:p>
            <a:r>
              <a:rPr lang="cs-CZ" dirty="0" smtClean="0"/>
              <a:t>První systematická teorie emocí v politice</a:t>
            </a:r>
          </a:p>
          <a:p>
            <a:r>
              <a:rPr lang="cs-CZ" dirty="0" smtClean="0"/>
              <a:t>Nejvlivnější přístup v politické psychologii</a:t>
            </a:r>
          </a:p>
          <a:p>
            <a:r>
              <a:rPr lang="cs-CZ" dirty="0" smtClean="0"/>
              <a:t> Také vychází z </a:t>
            </a:r>
            <a:r>
              <a:rPr lang="cs-CZ" dirty="0" err="1" smtClean="0"/>
              <a:t>neurovědních</a:t>
            </a:r>
            <a:r>
              <a:rPr lang="cs-CZ" dirty="0" smtClean="0"/>
              <a:t> poznatků</a:t>
            </a:r>
          </a:p>
          <a:p>
            <a:r>
              <a:rPr lang="cs-CZ" dirty="0" smtClean="0"/>
              <a:t>Rozlišují dva základní systémy, jejichž základem jsou emoce: entusiasmus a úzkost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4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003"/>
          </a:xfrm>
        </p:spPr>
        <p:txBody>
          <a:bodyPr/>
          <a:lstStyle/>
          <a:p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944"/>
            <a:ext cx="8229600" cy="563531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Dispoziční (</a:t>
            </a:r>
            <a:r>
              <a:rPr lang="cs-CZ" b="1" dirty="0" err="1" smtClean="0"/>
              <a:t>disposition</a:t>
            </a:r>
            <a:r>
              <a:rPr lang="cs-CZ" b="1" dirty="0" smtClean="0"/>
              <a:t>) systém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Zodpovídá za naučené chování a zvyky</a:t>
            </a:r>
          </a:p>
          <a:p>
            <a:pPr lvl="1"/>
            <a:r>
              <a:rPr lang="cs-CZ" dirty="0" smtClean="0"/>
              <a:t>Poskytuje okamžitou zpětnou vazbu našeho jednání</a:t>
            </a:r>
          </a:p>
          <a:p>
            <a:pPr lvl="1"/>
            <a:r>
              <a:rPr lang="cs-CZ" dirty="0" smtClean="0"/>
              <a:t>Produkuje entusiasmus</a:t>
            </a:r>
          </a:p>
          <a:p>
            <a:r>
              <a:rPr lang="cs-CZ" b="1" dirty="0" smtClean="0"/>
              <a:t>Dohlížecí (</a:t>
            </a:r>
            <a:r>
              <a:rPr lang="cs-CZ" b="1" dirty="0" err="1" smtClean="0"/>
              <a:t>surveillance</a:t>
            </a:r>
            <a:r>
              <a:rPr lang="cs-CZ" b="1" dirty="0" smtClean="0"/>
              <a:t>) systém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Kontroluje na momentální situaci a varuje organismus před hrozbami</a:t>
            </a:r>
          </a:p>
          <a:p>
            <a:pPr lvl="1"/>
            <a:r>
              <a:rPr lang="cs-CZ" dirty="0" smtClean="0"/>
              <a:t>Aktivován v situacích s potenciální hrozbou (nové, neznámé situace, v nesouladu s dispozičním systémem)</a:t>
            </a:r>
          </a:p>
          <a:p>
            <a:pPr lvl="1"/>
            <a:r>
              <a:rPr lang="cs-CZ" dirty="0" smtClean="0"/>
              <a:t>Vyvolává pocit úzkosti</a:t>
            </a:r>
          </a:p>
          <a:p>
            <a:pPr lvl="1"/>
            <a:r>
              <a:rPr lang="cs-CZ" dirty="0" smtClean="0"/>
              <a:t>Spolu s úzkostí zastavení probíhajících aktivit a soustředění pozornosti k hrozbě, zahájení vědomých kognitivních procesů a učení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1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Predikce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869"/>
          </a:xfrm>
        </p:spPr>
        <p:txBody>
          <a:bodyPr>
            <a:normAutofit/>
          </a:bodyPr>
          <a:lstStyle/>
          <a:p>
            <a:r>
              <a:rPr lang="cs-CZ" dirty="0" smtClean="0"/>
              <a:t>Pokud není vyvolána úzkost, spoléhají voliči na zvyk, predispozice a naučené jednání</a:t>
            </a:r>
          </a:p>
          <a:p>
            <a:r>
              <a:rPr lang="cs-CZ" dirty="0" smtClean="0"/>
              <a:t>V situaci úzkosti:</a:t>
            </a:r>
          </a:p>
          <a:p>
            <a:pPr lvl="1"/>
            <a:r>
              <a:rPr lang="cs-CZ" dirty="0" smtClean="0"/>
              <a:t>Méně zvykového jednání</a:t>
            </a:r>
          </a:p>
          <a:p>
            <a:pPr lvl="1"/>
            <a:r>
              <a:rPr lang="cs-CZ" dirty="0" smtClean="0"/>
              <a:t>Větší motivace učení a reflexe</a:t>
            </a:r>
          </a:p>
          <a:p>
            <a:pPr lvl="1"/>
            <a:r>
              <a:rPr lang="cs-CZ" dirty="0" smtClean="0"/>
              <a:t>Větší pozornost a otevřenost novým informacím</a:t>
            </a:r>
          </a:p>
          <a:p>
            <a:pPr lvl="1"/>
            <a:r>
              <a:rPr lang="cs-CZ" dirty="0" smtClean="0"/>
              <a:t>Větší vliv informací na postoje</a:t>
            </a:r>
          </a:p>
          <a:p>
            <a:pPr lvl="1"/>
            <a:r>
              <a:rPr lang="cs-CZ" dirty="0" err="1" smtClean="0"/>
              <a:t>Pravěpodobnost</a:t>
            </a:r>
            <a:r>
              <a:rPr lang="cs-CZ" dirty="0" smtClean="0"/>
              <a:t> změny postoje</a:t>
            </a:r>
          </a:p>
          <a:p>
            <a:pPr lvl="1"/>
            <a:r>
              <a:rPr lang="cs-CZ" dirty="0" smtClean="0"/>
              <a:t>Více informované rozhodnutí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05"/>
          </a:xfrm>
        </p:spPr>
        <p:txBody>
          <a:bodyPr>
            <a:normAutofit/>
          </a:bodyPr>
          <a:lstStyle/>
          <a:p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en-US" dirty="0" err="1" smtClean="0"/>
              <a:t>voliči</a:t>
            </a:r>
            <a:r>
              <a:rPr lang="en-US" dirty="0" smtClean="0"/>
              <a:t> </a:t>
            </a:r>
            <a:r>
              <a:rPr lang="en-US" dirty="0" err="1" smtClean="0"/>
              <a:t>rozhodují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AIT?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12" r="-207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3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afektivní</a:t>
            </a:r>
            <a:r>
              <a:rPr lang="en-US" dirty="0" smtClean="0"/>
              <a:t> </a:t>
            </a:r>
            <a:r>
              <a:rPr lang="en-US" dirty="0" err="1" smtClean="0"/>
              <a:t>inteligence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71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Entusiasmus: </a:t>
            </a:r>
            <a:r>
              <a:rPr lang="cs-CZ" b="1" dirty="0" smtClean="0"/>
              <a:t>má přímý vliv </a:t>
            </a:r>
            <a:r>
              <a:rPr lang="cs-CZ" dirty="0" smtClean="0"/>
              <a:t>na volební chování; úzkost: </a:t>
            </a:r>
            <a:r>
              <a:rPr lang="cs-CZ" b="1" dirty="0" smtClean="0"/>
              <a:t>nemá přímý </a:t>
            </a:r>
            <a:r>
              <a:rPr lang="cs-CZ" dirty="0" smtClean="0"/>
              <a:t>vliv na volební chování, ale na kognitivní procesy</a:t>
            </a:r>
          </a:p>
          <a:p>
            <a:r>
              <a:rPr lang="cs-CZ" dirty="0" smtClean="0"/>
              <a:t>Odpovídá logice racionální volby</a:t>
            </a:r>
          </a:p>
          <a:p>
            <a:r>
              <a:rPr lang="cs-CZ" dirty="0" smtClean="0"/>
              <a:t>Dispoziční systém šetří kognitivní zdroje</a:t>
            </a:r>
          </a:p>
          <a:p>
            <a:r>
              <a:rPr lang="cs-CZ" dirty="0" smtClean="0"/>
              <a:t>V podmínkách aktivovaného dohlížecího systému převládá rozumová složka, funguje nezávisle na emocích</a:t>
            </a:r>
          </a:p>
          <a:p>
            <a:r>
              <a:rPr lang="cs-CZ" dirty="0" smtClean="0"/>
              <a:t>Optimistický pohled na možnosti politického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ISIS-face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r="10118"/>
          <a:stretch>
            <a:fillRect/>
          </a:stretch>
        </p:blipFill>
        <p:spPr>
          <a:xfrm>
            <a:off x="638175" y="746125"/>
            <a:ext cx="7747000" cy="4856163"/>
          </a:xfrm>
        </p:spPr>
      </p:pic>
    </p:spTree>
    <p:extLst>
      <p:ext uri="{BB962C8B-B14F-4D97-AF65-F5344CB8AC3E}">
        <p14:creationId xmlns:p14="http://schemas.microsoft.com/office/powerpoint/2010/main" val="6613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/>
          <a:lstStyle/>
          <a:p>
            <a:r>
              <a:rPr lang="en-US" dirty="0" smtClean="0"/>
              <a:t>Test a </a:t>
            </a:r>
            <a:r>
              <a:rPr lang="en-US" dirty="0" err="1" smtClean="0"/>
              <a:t>aplikace</a:t>
            </a:r>
            <a:r>
              <a:rPr lang="en-US" dirty="0" smtClean="0"/>
              <a:t> 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cs-CZ" dirty="0" smtClean="0"/>
              <a:t>Ted </a:t>
            </a:r>
            <a:r>
              <a:rPr lang="cs-CZ" dirty="0" err="1" smtClean="0"/>
              <a:t>Brader</a:t>
            </a:r>
            <a:r>
              <a:rPr lang="cs-CZ" dirty="0" smtClean="0"/>
              <a:t>: </a:t>
            </a:r>
            <a:r>
              <a:rPr lang="cs-CZ" i="1" dirty="0" err="1" smtClean="0"/>
              <a:t>Campaigning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Hearts</a:t>
            </a:r>
            <a:r>
              <a:rPr lang="cs-CZ" i="1" dirty="0" smtClean="0"/>
              <a:t> and </a:t>
            </a:r>
            <a:r>
              <a:rPr lang="cs-CZ" i="1" dirty="0" err="1" smtClean="0"/>
              <a:t>Minds</a:t>
            </a:r>
            <a:endParaRPr lang="cs-CZ" i="1" dirty="0" smtClean="0"/>
          </a:p>
          <a:p>
            <a:pPr lvl="1"/>
            <a:r>
              <a:rPr lang="cs-CZ" dirty="0" smtClean="0"/>
              <a:t>Experimentální studie vychází z AIT</a:t>
            </a:r>
          </a:p>
          <a:p>
            <a:pPr lvl="1"/>
            <a:r>
              <a:rPr lang="cs-CZ" dirty="0" smtClean="0"/>
              <a:t>Test využití emocí strachu a entusiasmu v kampani</a:t>
            </a:r>
          </a:p>
          <a:p>
            <a:pPr lvl="1"/>
            <a:r>
              <a:rPr lang="cs-CZ" dirty="0" smtClean="0"/>
              <a:t>Úspěšné potvrzení AIT v experimentu</a:t>
            </a:r>
          </a:p>
        </p:txBody>
      </p:sp>
    </p:spTree>
    <p:extLst>
      <p:ext uri="{BB962C8B-B14F-4D97-AF65-F5344CB8AC3E}">
        <p14:creationId xmlns:p14="http://schemas.microsoft.com/office/powerpoint/2010/main" val="15345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30"/>
            <a:ext cx="8229600" cy="732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MacKuen </a:t>
            </a:r>
            <a:r>
              <a:rPr lang="cs-CZ" dirty="0" smtClean="0"/>
              <a:t>et</a:t>
            </a:r>
            <a:r>
              <a:rPr lang="en-US" dirty="0" smtClean="0"/>
              <a:t> al. 2010:Rozšíření o </a:t>
            </a:r>
            <a:r>
              <a:rPr lang="en-US" dirty="0" err="1" smtClean="0"/>
              <a:t>vztek</a:t>
            </a:r>
            <a:r>
              <a:rPr lang="en-US" dirty="0" smtClean="0"/>
              <a:t> (</a:t>
            </a:r>
            <a:r>
              <a:rPr lang="en-US" dirty="0" err="1" smtClean="0"/>
              <a:t>averzi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349"/>
            <a:ext cx="8229600" cy="585065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Vztek jako negativní emoce dispozičního systému</a:t>
            </a:r>
          </a:p>
          <a:p>
            <a:r>
              <a:rPr lang="cs-CZ" dirty="0" smtClean="0"/>
              <a:t>Úzkost a vztek jsou rozdílné negativní reakce</a:t>
            </a:r>
          </a:p>
          <a:p>
            <a:r>
              <a:rPr lang="cs-CZ" dirty="0" smtClean="0"/>
              <a:t>Reakce na známou ale negativní situaci</a:t>
            </a:r>
          </a:p>
          <a:p>
            <a:r>
              <a:rPr lang="cs-CZ" dirty="0" smtClean="0"/>
              <a:t>Spoléhá se na naučené vzorce chování, stereotypy, známé informace</a:t>
            </a:r>
          </a:p>
          <a:p>
            <a:r>
              <a:rPr lang="cs-CZ" dirty="0" smtClean="0"/>
              <a:t>Úzkost: více vyhledaných informací, různé informace, vede k ochotě ke kompromisu</a:t>
            </a:r>
          </a:p>
          <a:p>
            <a:r>
              <a:rPr lang="cs-CZ" dirty="0" smtClean="0"/>
              <a:t>Vztek: méně vyhledaných informací, potvrzující informace, stereotypy, neochota ke kompromisu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00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rk4-800x5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10363"/>
          <a:stretch>
            <a:fillRect/>
          </a:stretch>
        </p:blipFill>
        <p:spPr>
          <a:xfrm>
            <a:off x="457200" y="110382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18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Huddy</a:t>
            </a:r>
            <a:r>
              <a:rPr lang="en-US" dirty="0" smtClean="0"/>
              <a:t>, Feldman, and </a:t>
            </a:r>
            <a:r>
              <a:rPr lang="en-US" dirty="0" err="1" smtClean="0"/>
              <a:t>Cassesse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Rozdílný efekt vzteku a úzkosti na postoje k válce v Iráku</a:t>
            </a:r>
          </a:p>
          <a:p>
            <a:r>
              <a:rPr lang="cs-CZ" dirty="0" smtClean="0"/>
              <a:t>Vztek: snižuje vnímání rizika, zvyšuje podporu války, minimalizuje vztah mezi znalostí situace a názory na válku, snižuje intelektuální úsilí</a:t>
            </a:r>
          </a:p>
          <a:p>
            <a:r>
              <a:rPr lang="cs-CZ" dirty="0" smtClean="0"/>
              <a:t>Úzkost: zvyšuje vnímání rizika, postoje proti válce, efekty znalostí situace na postoj k válce</a:t>
            </a:r>
          </a:p>
          <a:p>
            <a:r>
              <a:rPr lang="cs-CZ" dirty="0" smtClean="0"/>
              <a:t>Vztek minimalizuje riziko jednání, náklonnost k riskantnímu jednání</a:t>
            </a:r>
            <a:r>
              <a:rPr lang="cs-CZ" smtClean="0"/>
              <a:t>, úzkost </a:t>
            </a:r>
            <a:r>
              <a:rPr lang="cs-CZ" dirty="0" smtClean="0"/>
              <a:t>zvyšuje kognitivní úsilí = větší pozornost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8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Emoce</a:t>
            </a:r>
            <a:r>
              <a:rPr lang="en-US" dirty="0" smtClean="0"/>
              <a:t> a </a:t>
            </a:r>
            <a:r>
              <a:rPr lang="en-US" dirty="0" err="1" smtClean="0"/>
              <a:t>rozhodování</a:t>
            </a:r>
            <a:r>
              <a:rPr lang="en-US" dirty="0" smtClean="0"/>
              <a:t> v </a:t>
            </a:r>
            <a:r>
              <a:rPr lang="en-US" dirty="0" err="1" smtClean="0"/>
              <a:t>politice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Význam emocí dnes již přijímán</a:t>
            </a:r>
          </a:p>
          <a:p>
            <a:r>
              <a:rPr lang="cs-CZ" dirty="0" smtClean="0"/>
              <a:t>Snaha o integraci emocí do výzkumu rozhodování i do výzkumu politických procesů</a:t>
            </a:r>
          </a:p>
          <a:p>
            <a:r>
              <a:rPr lang="cs-CZ" dirty="0" smtClean="0"/>
              <a:t>Lze oddělit afekt od kognice?</a:t>
            </a:r>
          </a:p>
          <a:p>
            <a:r>
              <a:rPr lang="cs-CZ" dirty="0" smtClean="0"/>
              <a:t>Jaké jsou přesně důsledky emocí pro rozhodování?</a:t>
            </a:r>
          </a:p>
          <a:p>
            <a:r>
              <a:rPr lang="cs-CZ" dirty="0" smtClean="0"/>
              <a:t>Jaké podmínky vedou k predikovaným efektům?</a:t>
            </a:r>
          </a:p>
          <a:p>
            <a:r>
              <a:rPr lang="cs-CZ" dirty="0" smtClean="0"/>
              <a:t>Existují různé úrovně emocí a jaký je mezi nimi vztah?</a:t>
            </a:r>
          </a:p>
          <a:p>
            <a:r>
              <a:rPr lang="cs-CZ" dirty="0" smtClean="0"/>
              <a:t>Existují genderové efekty? </a:t>
            </a:r>
            <a:r>
              <a:rPr lang="cs-CZ" dirty="0" err="1" smtClean="0"/>
              <a:t>Cross</a:t>
            </a:r>
            <a:r>
              <a:rPr lang="cs-CZ" dirty="0" smtClean="0"/>
              <a:t> country efekty?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295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lvet-revolu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 b="13310"/>
          <a:stretch>
            <a:fillRect/>
          </a:stretch>
        </p:blipFill>
        <p:spPr>
          <a:xfrm>
            <a:off x="457200" y="115677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94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meo4sbUzr81qey5y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1194"/>
          <a:stretch>
            <a:fillRect/>
          </a:stretch>
        </p:blipFill>
        <p:spPr>
          <a:xfrm>
            <a:off x="457200" y="511175"/>
            <a:ext cx="8229600" cy="5614988"/>
          </a:xfrm>
        </p:spPr>
      </p:pic>
    </p:spTree>
    <p:extLst>
      <p:ext uri="{BB962C8B-B14F-4D97-AF65-F5344CB8AC3E}">
        <p14:creationId xmlns:p14="http://schemas.microsoft.com/office/powerpoint/2010/main" val="32021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G260286_mobilis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19" r="-30119"/>
          <a:stretch>
            <a:fillRect/>
          </a:stretch>
        </p:blipFill>
        <p:spPr>
          <a:xfrm>
            <a:off x="978178" y="672140"/>
            <a:ext cx="6731000" cy="4656138"/>
          </a:xfrm>
        </p:spPr>
      </p:pic>
    </p:spTree>
    <p:extLst>
      <p:ext uri="{BB962C8B-B14F-4D97-AF65-F5344CB8AC3E}">
        <p14:creationId xmlns:p14="http://schemas.microsoft.com/office/powerpoint/2010/main" val="1335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4696"/>
          </a:xfrm>
        </p:spPr>
        <p:txBody>
          <a:bodyPr/>
          <a:lstStyle/>
          <a:p>
            <a:r>
              <a:rPr lang="en-US" dirty="0" err="1" smtClean="0"/>
              <a:t>Rozum</a:t>
            </a:r>
            <a:r>
              <a:rPr lang="en-US" dirty="0" smtClean="0"/>
              <a:t> vs. </a:t>
            </a:r>
            <a:r>
              <a:rPr lang="en-US" dirty="0" err="1" smtClean="0"/>
              <a:t>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4"/>
            <a:ext cx="8229600" cy="482682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Emoce: latinské </a:t>
            </a:r>
            <a:r>
              <a:rPr lang="cs-CZ" i="1" dirty="0" err="1" smtClean="0"/>
              <a:t>emovere</a:t>
            </a:r>
            <a:r>
              <a:rPr lang="cs-CZ" dirty="0" smtClean="0"/>
              <a:t> (rozhýbat, motivovat, být ve stavu rozrušení, znepokojení)</a:t>
            </a:r>
          </a:p>
          <a:p>
            <a:r>
              <a:rPr lang="cs-CZ" dirty="0" smtClean="0"/>
              <a:t>Emoce, rozum, cit, vášeň, sympatie, patos</a:t>
            </a:r>
          </a:p>
          <a:p>
            <a:r>
              <a:rPr lang="cs-CZ" dirty="0" smtClean="0"/>
              <a:t>Platón: lidská duše je jako vůz tažený dvěma koňmi. Jeden je poslušný a druhý vznětlivý.</a:t>
            </a:r>
          </a:p>
          <a:p>
            <a:r>
              <a:rPr lang="cs-CZ" dirty="0" smtClean="0"/>
              <a:t>Dualita rozumu a citu má dlouhou tradici v západním myšlení.</a:t>
            </a:r>
          </a:p>
          <a:p>
            <a:r>
              <a:rPr lang="cs-CZ" dirty="0" smtClean="0"/>
              <a:t>Intuitivní rozdíl mezi hlavou a srdcem, mezi racionálním uvažováním a emocionálním pudem.</a:t>
            </a:r>
          </a:p>
          <a:p>
            <a:r>
              <a:rPr lang="cs-CZ" dirty="0" smtClean="0"/>
              <a:t>Iracionální vs. racionální prvek duše</a:t>
            </a:r>
          </a:p>
        </p:txBody>
      </p:sp>
    </p:spTree>
    <p:extLst>
      <p:ext uri="{BB962C8B-B14F-4D97-AF65-F5344CB8AC3E}">
        <p14:creationId xmlns:p14="http://schemas.microsoft.com/office/powerpoint/2010/main" val="34701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Rozum</a:t>
            </a:r>
            <a:r>
              <a:rPr lang="en-US" dirty="0"/>
              <a:t> </a:t>
            </a:r>
            <a:r>
              <a:rPr lang="en-US" dirty="0" smtClean="0"/>
              <a:t>vs. </a:t>
            </a:r>
            <a:r>
              <a:rPr lang="en-US" dirty="0" err="1" smtClean="0"/>
              <a:t>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617"/>
            <a:ext cx="4346609" cy="4493546"/>
          </a:xfrm>
        </p:spPr>
        <p:txBody>
          <a:bodyPr/>
          <a:lstStyle/>
          <a:p>
            <a:r>
              <a:rPr lang="cs-CZ" dirty="0" smtClean="0"/>
              <a:t>René Descartes: Myslím, tedy jsem.</a:t>
            </a:r>
          </a:p>
          <a:p>
            <a:r>
              <a:rPr lang="cs-CZ" dirty="0" smtClean="0"/>
              <a:t>Rozum doménou lidské duše.</a:t>
            </a:r>
          </a:p>
          <a:p>
            <a:r>
              <a:rPr lang="cs-CZ" dirty="0" smtClean="0"/>
              <a:t>City a emoce doménou těla (animal </a:t>
            </a:r>
            <a:r>
              <a:rPr lang="cs-CZ" dirty="0" err="1" smtClean="0"/>
              <a:t>spirit</a:t>
            </a:r>
            <a:r>
              <a:rPr lang="cs-CZ" dirty="0" smtClean="0"/>
              <a:t>) </a:t>
            </a:r>
          </a:p>
          <a:p>
            <a:endParaRPr lang="cs-C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08" y="1632617"/>
            <a:ext cx="4340191" cy="41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</a:t>
            </a:r>
            <a:r>
              <a:rPr lang="en-US" dirty="0" err="1" smtClean="0"/>
              <a:t>čemu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emoce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08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Jsou všudypřítomný a univerzální jev (</a:t>
            </a:r>
            <a:r>
              <a:rPr lang="cs-CZ" dirty="0" err="1" smtClean="0"/>
              <a:t>Ekman</a:t>
            </a:r>
            <a:r>
              <a:rPr lang="cs-CZ" dirty="0" smtClean="0"/>
              <a:t> 1992)</a:t>
            </a:r>
          </a:p>
          <a:p>
            <a:r>
              <a:rPr lang="cs-CZ" dirty="0" smtClean="0"/>
              <a:t>Pravděpodobně nevznikly jen proto, aby nám zatemnily mozek</a:t>
            </a:r>
          </a:p>
          <a:p>
            <a:r>
              <a:rPr lang="cs-CZ" dirty="0" smtClean="0"/>
              <a:t>Dva motivační systémy: </a:t>
            </a:r>
            <a:r>
              <a:rPr lang="cs-CZ" dirty="0" err="1" smtClean="0"/>
              <a:t>approach</a:t>
            </a:r>
            <a:r>
              <a:rPr lang="cs-CZ" dirty="0" smtClean="0"/>
              <a:t> (behaviorální aktivační systém) &amp; </a:t>
            </a:r>
            <a:r>
              <a:rPr lang="cs-CZ" dirty="0" err="1" smtClean="0"/>
              <a:t>avoidance</a:t>
            </a:r>
            <a:r>
              <a:rPr lang="cs-CZ" dirty="0" smtClean="0"/>
              <a:t> (behaviorální inhibiční systém)</a:t>
            </a:r>
          </a:p>
          <a:p>
            <a:r>
              <a:rPr lang="cs-CZ" dirty="0" err="1" smtClean="0"/>
              <a:t>Approach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: motivace pro vyhledávání odměn a plnění cílů, pozitivní afekty</a:t>
            </a:r>
          </a:p>
          <a:p>
            <a:r>
              <a:rPr lang="cs-CZ" dirty="0" err="1" smtClean="0"/>
              <a:t>Avoidance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: citlivý na hrozby, tresty a </a:t>
            </a:r>
            <a:r>
              <a:rPr lang="cs-CZ" dirty="0" err="1" smtClean="0"/>
              <a:t>averzivní</a:t>
            </a:r>
            <a:r>
              <a:rPr lang="cs-CZ" dirty="0" smtClean="0"/>
              <a:t> stimuly, prevence ztráty a újmy, negativní afekty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1346</Words>
  <Application>Microsoft Office PowerPoint</Application>
  <PresentationFormat>Předvádění na obrazovce (4:3)</PresentationFormat>
  <Paragraphs>174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Emoce</vt:lpstr>
      <vt:lpstr>Je v politice místo pro emoce?</vt:lpstr>
      <vt:lpstr>Prezentace aplikace PowerPoint</vt:lpstr>
      <vt:lpstr>Prezentace aplikace PowerPoint</vt:lpstr>
      <vt:lpstr>Prezentace aplikace PowerPoint</vt:lpstr>
      <vt:lpstr>Prezentace aplikace PowerPoint</vt:lpstr>
      <vt:lpstr>Rozum vs. cit</vt:lpstr>
      <vt:lpstr>Rozum vs. cit</vt:lpstr>
      <vt:lpstr>K čemu jsou emoce?</vt:lpstr>
      <vt:lpstr>Evoluční základ emocí</vt:lpstr>
      <vt:lpstr>Rozum vs. cit?</vt:lpstr>
      <vt:lpstr>Antonio Damasio</vt:lpstr>
      <vt:lpstr>Phineas Gage</vt:lpstr>
      <vt:lpstr>  Somatické markery</vt:lpstr>
      <vt:lpstr>Somatické markery</vt:lpstr>
      <vt:lpstr>Rozum vs. cit?</vt:lpstr>
      <vt:lpstr>Emoce</vt:lpstr>
      <vt:lpstr>Frijda, Scherer 2009</vt:lpstr>
      <vt:lpstr>Scherer 2005</vt:lpstr>
      <vt:lpstr>Přístupy k emocím</vt:lpstr>
      <vt:lpstr>John Q. Public Model</vt:lpstr>
      <vt:lpstr>Prezentace aplikace PowerPoint</vt:lpstr>
      <vt:lpstr>Prezentace aplikace PowerPoint</vt:lpstr>
      <vt:lpstr>Prezentace aplikace PowerPoint</vt:lpstr>
      <vt:lpstr>Teorie afektivní inteligence (AIT)</vt:lpstr>
      <vt:lpstr>Dva systémy</vt:lpstr>
      <vt:lpstr>Predikce</vt:lpstr>
      <vt:lpstr>Jak se voliči rozhodují podle AIT?</vt:lpstr>
      <vt:lpstr>Teorie afektivní inteligence</vt:lpstr>
      <vt:lpstr>Test a aplikace AIT</vt:lpstr>
      <vt:lpstr>MacKuen et al. 2010:Rozšíření o vztek (averzi)</vt:lpstr>
      <vt:lpstr>Prezentace aplikace PowerPoint</vt:lpstr>
      <vt:lpstr>Huddy, Feldman, and Cassesse</vt:lpstr>
      <vt:lpstr>Emoce a rozhodování v politice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Lenka Hrbková</dc:creator>
  <cp:lastModifiedBy>Lenka Hrbková</cp:lastModifiedBy>
  <cp:revision>37</cp:revision>
  <dcterms:created xsi:type="dcterms:W3CDTF">2015-03-23T09:37:13Z</dcterms:created>
  <dcterms:modified xsi:type="dcterms:W3CDTF">2016-03-23T08:29:08Z</dcterms:modified>
</cp:coreProperties>
</file>