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2" r:id="rId35"/>
    <p:sldId id="289" r:id="rId36"/>
    <p:sldId id="290" r:id="rId37"/>
    <p:sldId id="291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9440-85F3-8948-93D5-A27EDCBA16C8}" type="datetimeFigureOut">
              <a:rPr lang="en-US" smtClean="0"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22E6-4F26-6A4C-A072-77CFBF91D8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700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9440-85F3-8948-93D5-A27EDCBA16C8}" type="datetimeFigureOut">
              <a:rPr lang="en-US" smtClean="0"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22E6-4F26-6A4C-A072-77CFBF91D8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61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9440-85F3-8948-93D5-A27EDCBA16C8}" type="datetimeFigureOut">
              <a:rPr lang="en-US" smtClean="0"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22E6-4F26-6A4C-A072-77CFBF91D8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328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9440-85F3-8948-93D5-A27EDCBA16C8}" type="datetimeFigureOut">
              <a:rPr lang="en-US" smtClean="0"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22E6-4F26-6A4C-A072-77CFBF91D8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727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9440-85F3-8948-93D5-A27EDCBA16C8}" type="datetimeFigureOut">
              <a:rPr lang="en-US" smtClean="0"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22E6-4F26-6A4C-A072-77CFBF91D8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0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9440-85F3-8948-93D5-A27EDCBA16C8}" type="datetimeFigureOut">
              <a:rPr lang="en-US" smtClean="0"/>
              <a:t>4/4/2016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22E6-4F26-6A4C-A072-77CFBF91D8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092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9440-85F3-8948-93D5-A27EDCBA16C8}" type="datetimeFigureOut">
              <a:rPr lang="en-US" smtClean="0"/>
              <a:t>4/4/2016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22E6-4F26-6A4C-A072-77CFBF91D8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02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9440-85F3-8948-93D5-A27EDCBA16C8}" type="datetimeFigureOut">
              <a:rPr lang="en-US" smtClean="0"/>
              <a:t>4/4/2016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22E6-4F26-6A4C-A072-77CFBF91D8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54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9440-85F3-8948-93D5-A27EDCBA16C8}" type="datetimeFigureOut">
              <a:rPr lang="en-US" smtClean="0"/>
              <a:t>4/4/2016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22E6-4F26-6A4C-A072-77CFBF91D8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0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9440-85F3-8948-93D5-A27EDCBA16C8}" type="datetimeFigureOut">
              <a:rPr lang="en-US" smtClean="0"/>
              <a:t>4/4/2016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22E6-4F26-6A4C-A072-77CFBF91D8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828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9440-85F3-8948-93D5-A27EDCBA16C8}" type="datetimeFigureOut">
              <a:rPr lang="en-US" smtClean="0"/>
              <a:t>4/4/2016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22E6-4F26-6A4C-A072-77CFBF91D8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10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E9440-85F3-8948-93D5-A27EDCBA16C8}" type="datetimeFigureOut">
              <a:rPr lang="en-US" smtClean="0"/>
              <a:t>4/4/2016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D22E6-4F26-6A4C-A072-77CFBF91D8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355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HcMWlnTtFQ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Autoritářství</a:t>
            </a:r>
            <a:r>
              <a:rPr lang="en-US" dirty="0" smtClean="0"/>
              <a:t> &amp; </a:t>
            </a:r>
            <a:r>
              <a:rPr lang="en-US" dirty="0" err="1" smtClean="0"/>
              <a:t>poslušnost</a:t>
            </a:r>
            <a:r>
              <a:rPr lang="en-US" dirty="0" smtClean="0"/>
              <a:t> </a:t>
            </a:r>
            <a:r>
              <a:rPr lang="en-US" dirty="0" err="1" smtClean="0"/>
              <a:t>vůči</a:t>
            </a:r>
            <a:r>
              <a:rPr lang="en-US" dirty="0" smtClean="0"/>
              <a:t> </a:t>
            </a:r>
            <a:r>
              <a:rPr lang="en-US" dirty="0" err="1" smtClean="0"/>
              <a:t>autoritě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POL363 4. 4.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4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Pravicové</a:t>
            </a:r>
            <a:r>
              <a:rPr lang="en-US" dirty="0" smtClean="0"/>
              <a:t> </a:t>
            </a:r>
            <a:r>
              <a:rPr lang="en-US" dirty="0" err="1" smtClean="0"/>
              <a:t>autoritářství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Autoritářská submise</a:t>
            </a:r>
          </a:p>
          <a:p>
            <a:r>
              <a:rPr lang="cs-CZ" dirty="0" smtClean="0"/>
              <a:t>Autoritářská agrese</a:t>
            </a:r>
          </a:p>
          <a:p>
            <a:r>
              <a:rPr lang="cs-CZ" dirty="0" smtClean="0"/>
              <a:t>Konvencionalismus</a:t>
            </a:r>
          </a:p>
          <a:p>
            <a:endParaRPr lang="cs-CZ" dirty="0" smtClean="0"/>
          </a:p>
          <a:p>
            <a:r>
              <a:rPr lang="cs-CZ" dirty="0" smtClean="0"/>
              <a:t>Měření pomocí </a:t>
            </a:r>
            <a:r>
              <a:rPr lang="cs-CZ" dirty="0" err="1" smtClean="0"/>
              <a:t>Likertovy</a:t>
            </a:r>
            <a:r>
              <a:rPr lang="cs-CZ" dirty="0" smtClean="0"/>
              <a:t> škály </a:t>
            </a:r>
          </a:p>
          <a:p>
            <a:pPr lvl="1"/>
            <a:r>
              <a:rPr lang="cs-CZ" dirty="0" smtClean="0"/>
              <a:t>30 položek v obou směrech</a:t>
            </a:r>
          </a:p>
          <a:p>
            <a:pPr lvl="1"/>
            <a:r>
              <a:rPr lang="cs-CZ" dirty="0" smtClean="0"/>
              <a:t>Snaha o vysokou míru konsistence měření (podle něj to F-škála nedělá)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61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RWA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Zdroj: geny i socializace</a:t>
            </a:r>
          </a:p>
          <a:p>
            <a:r>
              <a:rPr lang="cs-CZ" dirty="0" smtClean="0"/>
              <a:t>Je to psychologický rys, nikoliv politický – funguje bez ohledu na politický kontext</a:t>
            </a:r>
          </a:p>
          <a:p>
            <a:endParaRPr lang="cs-CZ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556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RWA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7289"/>
            <a:ext cx="8229600" cy="5620711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Autoritáři:</a:t>
            </a:r>
          </a:p>
          <a:p>
            <a:pPr lvl="1"/>
            <a:r>
              <a:rPr lang="cs-CZ" dirty="0" smtClean="0"/>
              <a:t>Podporují nezákonné akty vlády</a:t>
            </a:r>
          </a:p>
          <a:p>
            <a:pPr lvl="1"/>
            <a:r>
              <a:rPr lang="cs-CZ" dirty="0" smtClean="0"/>
              <a:t>Méně podporují práva a svobody</a:t>
            </a:r>
          </a:p>
          <a:p>
            <a:pPr lvl="1"/>
            <a:r>
              <a:rPr lang="cs-CZ" dirty="0" smtClean="0"/>
              <a:t>Méně citliví k porušování práv ze strany autority</a:t>
            </a:r>
          </a:p>
          <a:p>
            <a:pPr lvl="1"/>
            <a:r>
              <a:rPr lang="cs-CZ" dirty="0" smtClean="0"/>
              <a:t>Měkčí tresty pro autority</a:t>
            </a:r>
          </a:p>
          <a:p>
            <a:pPr lvl="1"/>
            <a:r>
              <a:rPr lang="cs-CZ" dirty="0" smtClean="0"/>
              <a:t>Tvrdší tresty pro devianty/lidi porušující zákon</a:t>
            </a:r>
          </a:p>
          <a:p>
            <a:pPr lvl="1"/>
            <a:r>
              <a:rPr lang="cs-CZ" dirty="0" smtClean="0"/>
              <a:t>Více etnocentričtí</a:t>
            </a:r>
          </a:p>
          <a:p>
            <a:pPr lvl="1"/>
            <a:r>
              <a:rPr lang="cs-CZ" dirty="0" smtClean="0"/>
              <a:t>Nepřátelští k homosexuálům</a:t>
            </a:r>
          </a:p>
          <a:p>
            <a:pPr lvl="1"/>
            <a:r>
              <a:rPr lang="cs-CZ" dirty="0" smtClean="0"/>
              <a:t>Spíše přijímají tradiční náboženské postoje</a:t>
            </a:r>
          </a:p>
          <a:p>
            <a:pPr lvl="1"/>
            <a:r>
              <a:rPr lang="cs-CZ" dirty="0" smtClean="0"/>
              <a:t>Spíše jako fundamentalisté</a:t>
            </a:r>
          </a:p>
          <a:p>
            <a:pPr lvl="1"/>
            <a:r>
              <a:rPr lang="cs-CZ" dirty="0" smtClean="0"/>
              <a:t>Tradiční gender role</a:t>
            </a:r>
          </a:p>
          <a:p>
            <a:pPr lvl="1"/>
            <a:r>
              <a:rPr lang="cs-CZ" dirty="0" smtClean="0"/>
              <a:t>Konformní k sociálním normám</a:t>
            </a:r>
          </a:p>
          <a:p>
            <a:pPr lvl="1"/>
            <a:r>
              <a:rPr lang="cs-CZ" dirty="0" smtClean="0"/>
              <a:t>Tendence k sociálnímu konzervatismu</a:t>
            </a:r>
          </a:p>
          <a:p>
            <a:pPr lvl="1"/>
            <a:r>
              <a:rPr lang="cs-CZ" dirty="0" smtClean="0"/>
              <a:t>Blíže k politické pravici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697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RWA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Nekritické přijímání autority</a:t>
            </a:r>
          </a:p>
          <a:p>
            <a:r>
              <a:rPr lang="cs-CZ" dirty="0" smtClean="0"/>
              <a:t>Přijímají protichůdná fakta</a:t>
            </a:r>
          </a:p>
          <a:p>
            <a:r>
              <a:rPr lang="cs-CZ" dirty="0" smtClean="0"/>
              <a:t>Svět jako nebezpečné místo</a:t>
            </a:r>
          </a:p>
          <a:p>
            <a:r>
              <a:rPr lang="cs-CZ" dirty="0" smtClean="0"/>
              <a:t>Spíše zpochybňují argumenty nesouhlasící s jejich postoji, nezpochybňují to, čemu věřit chtějí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933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Stenner</a:t>
            </a:r>
            <a:r>
              <a:rPr lang="en-US" dirty="0" smtClean="0"/>
              <a:t> 2005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849"/>
            <a:ext cx="8229600" cy="5209637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Autoritářská dynamika</a:t>
            </a:r>
          </a:p>
          <a:p>
            <a:r>
              <a:rPr lang="cs-CZ" dirty="0" smtClean="0"/>
              <a:t>Autoritářství v kontextu prostředí</a:t>
            </a:r>
          </a:p>
          <a:p>
            <a:r>
              <a:rPr lang="cs-CZ" dirty="0" smtClean="0"/>
              <a:t>Existují katalyzátory autoritářství</a:t>
            </a:r>
          </a:p>
          <a:p>
            <a:pPr lvl="1"/>
            <a:r>
              <a:rPr lang="cs-CZ" dirty="0" smtClean="0"/>
              <a:t>Normativní hrozby (ohrožení identity naší skupiny, ohrožení pocitu jednoty)</a:t>
            </a:r>
          </a:p>
          <a:p>
            <a:r>
              <a:rPr lang="cs-CZ" dirty="0" smtClean="0"/>
              <a:t>V období normativních hrozeb více autoritářské postoje k rasové diverzitě, politickému nesouhlasu a morální deviaci</a:t>
            </a:r>
          </a:p>
          <a:p>
            <a:r>
              <a:rPr lang="cs-CZ" dirty="0" smtClean="0"/>
              <a:t>Jiná konceptualizace než Altemeyer (k čemu se mají vychovávat děti?)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238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Perrin 2005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Analýza dopisů do redakcí novin v USA po 9/11 </a:t>
            </a:r>
          </a:p>
          <a:p>
            <a:r>
              <a:rPr lang="cs-CZ" dirty="0" smtClean="0"/>
              <a:t>Vzestup autoritářství ale i </a:t>
            </a:r>
            <a:r>
              <a:rPr lang="cs-CZ" dirty="0" err="1" smtClean="0"/>
              <a:t>antiautoritářství</a:t>
            </a:r>
            <a:endParaRPr lang="cs-CZ" dirty="0" smtClean="0"/>
          </a:p>
          <a:p>
            <a:r>
              <a:rPr lang="cs-CZ" dirty="0" smtClean="0"/>
              <a:t>Autoritářství a </a:t>
            </a:r>
            <a:r>
              <a:rPr lang="cs-CZ" dirty="0" err="1" smtClean="0"/>
              <a:t>antiautoritářství</a:t>
            </a:r>
            <a:r>
              <a:rPr lang="cs-CZ" dirty="0" smtClean="0"/>
              <a:t> jsou součástí politické kultury, projevují </a:t>
            </a:r>
            <a:r>
              <a:rPr lang="en-US" dirty="0" smtClean="0"/>
              <a:t>se </a:t>
            </a:r>
            <a:r>
              <a:rPr lang="en-US" dirty="0" err="1" smtClean="0"/>
              <a:t>společně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92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Sociálně</a:t>
            </a:r>
            <a:r>
              <a:rPr lang="en-US" dirty="0" smtClean="0"/>
              <a:t> </a:t>
            </a:r>
            <a:r>
              <a:rPr lang="en-US" dirty="0" err="1" smtClean="0"/>
              <a:t>dominantní</a:t>
            </a:r>
            <a:r>
              <a:rPr lang="en-US" dirty="0" smtClean="0"/>
              <a:t> </a:t>
            </a:r>
            <a:r>
              <a:rPr lang="en-US" dirty="0" err="1" smtClean="0"/>
              <a:t>orientace</a:t>
            </a:r>
            <a:r>
              <a:rPr lang="en-US" dirty="0" smtClean="0"/>
              <a:t> SDO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2088"/>
          </a:xfrm>
        </p:spPr>
        <p:txBody>
          <a:bodyPr>
            <a:normAutofit/>
          </a:bodyPr>
          <a:lstStyle/>
          <a:p>
            <a:r>
              <a:rPr lang="cs-CZ" dirty="0" err="1" smtClean="0"/>
              <a:t>Pratto</a:t>
            </a:r>
            <a:r>
              <a:rPr lang="cs-CZ" dirty="0" smtClean="0"/>
              <a:t>, </a:t>
            </a:r>
            <a:r>
              <a:rPr lang="cs-CZ" dirty="0" err="1" smtClean="0"/>
              <a:t>Sidanius</a:t>
            </a:r>
            <a:r>
              <a:rPr lang="cs-CZ" dirty="0" smtClean="0"/>
              <a:t>, </a:t>
            </a:r>
            <a:r>
              <a:rPr lang="cs-CZ" dirty="0" err="1" smtClean="0"/>
              <a:t>Stallworth</a:t>
            </a:r>
            <a:r>
              <a:rPr lang="cs-CZ" dirty="0" smtClean="0"/>
              <a:t>, &amp; </a:t>
            </a:r>
            <a:r>
              <a:rPr lang="cs-CZ" dirty="0" err="1" smtClean="0"/>
              <a:t>Malle</a:t>
            </a:r>
            <a:r>
              <a:rPr lang="cs-CZ" dirty="0" smtClean="0"/>
              <a:t> 1994</a:t>
            </a:r>
          </a:p>
          <a:p>
            <a:r>
              <a:rPr lang="cs-CZ" dirty="0" smtClean="0"/>
              <a:t>Chtějí pochopit opresi vůči skupinám</a:t>
            </a:r>
          </a:p>
          <a:p>
            <a:r>
              <a:rPr lang="cs-CZ" dirty="0" smtClean="0"/>
              <a:t>Minimalizace skupinových konfliktů vytvořením konsensu o dominantních ideologiích, které udržují nerovnost. </a:t>
            </a:r>
          </a:p>
          <a:p>
            <a:r>
              <a:rPr lang="cs-CZ" dirty="0" smtClean="0"/>
              <a:t>Mýty legitimizující hierarchii</a:t>
            </a:r>
          </a:p>
          <a:p>
            <a:r>
              <a:rPr lang="cs-CZ" dirty="0" smtClean="0"/>
              <a:t>Stabilizace a normalizace oprese skupin</a:t>
            </a:r>
          </a:p>
          <a:p>
            <a:r>
              <a:rPr lang="en-US" dirty="0" err="1" smtClean="0"/>
              <a:t>Některé</a:t>
            </a:r>
            <a:r>
              <a:rPr lang="en-US" dirty="0" smtClean="0"/>
              <a:t> </a:t>
            </a:r>
            <a:r>
              <a:rPr lang="en-US" dirty="0" err="1" smtClean="0"/>
              <a:t>mýty</a:t>
            </a:r>
            <a:r>
              <a:rPr lang="en-US" dirty="0" smtClean="0"/>
              <a:t> </a:t>
            </a:r>
            <a:r>
              <a:rPr lang="en-US" dirty="0" err="1" smtClean="0"/>
              <a:t>naopak</a:t>
            </a:r>
            <a:r>
              <a:rPr lang="en-US" dirty="0" smtClean="0"/>
              <a:t> </a:t>
            </a:r>
            <a:r>
              <a:rPr lang="en-US" dirty="0" err="1" smtClean="0"/>
              <a:t>egalitářské</a:t>
            </a:r>
            <a:r>
              <a:rPr lang="en-US" dirty="0" smtClean="0"/>
              <a:t> – co </a:t>
            </a:r>
            <a:r>
              <a:rPr lang="en-US" dirty="0" err="1" smtClean="0"/>
              <a:t>vede</a:t>
            </a:r>
            <a:r>
              <a:rPr lang="en-US" dirty="0" smtClean="0"/>
              <a:t> k </a:t>
            </a:r>
            <a:r>
              <a:rPr lang="en-US" dirty="0" err="1" smtClean="0"/>
              <a:t>jejich</a:t>
            </a:r>
            <a:r>
              <a:rPr lang="en-US" dirty="0" smtClean="0"/>
              <a:t> </a:t>
            </a:r>
            <a:r>
              <a:rPr lang="en-US" dirty="0" err="1" smtClean="0"/>
              <a:t>odmítání</a:t>
            </a:r>
            <a:r>
              <a:rPr lang="en-US" dirty="0" smtClean="0"/>
              <a:t>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38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 jaké míry člověk chce, aby jeho skupina dominovala ostatním</a:t>
            </a:r>
          </a:p>
          <a:p>
            <a:r>
              <a:rPr lang="cs-CZ" dirty="0" smtClean="0"/>
              <a:t>Postojová orientace, 14 položek na škále</a:t>
            </a:r>
          </a:p>
          <a:p>
            <a:r>
              <a:rPr lang="cs-CZ" dirty="0" smtClean="0"/>
              <a:t>Jak chceme organizovat vztahy ve společnosti?</a:t>
            </a:r>
          </a:p>
          <a:p>
            <a:r>
              <a:rPr lang="cs-CZ" dirty="0" smtClean="0"/>
              <a:t>Lidé s vysokým skórem SDO jsou pro hierarchickou organizaci</a:t>
            </a:r>
          </a:p>
          <a:p>
            <a:r>
              <a:rPr lang="cs-CZ" dirty="0" smtClean="0"/>
              <a:t>Určuje ochotu brát na sebe určité role (hierarchické)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6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Sociální</a:t>
            </a:r>
            <a:r>
              <a:rPr lang="en-US" dirty="0" smtClean="0"/>
              <a:t> dominance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Vyšší u mužů</a:t>
            </a:r>
          </a:p>
          <a:p>
            <a:r>
              <a:rPr lang="cs-CZ" dirty="0" smtClean="0"/>
              <a:t>Tendence k sociálnímu konzervatismu</a:t>
            </a:r>
          </a:p>
          <a:p>
            <a:r>
              <a:rPr lang="cs-CZ" dirty="0" smtClean="0"/>
              <a:t>Patriotismus</a:t>
            </a:r>
          </a:p>
          <a:p>
            <a:r>
              <a:rPr lang="cs-CZ" dirty="0" smtClean="0"/>
              <a:t>Kulturní elitářství</a:t>
            </a:r>
          </a:p>
          <a:p>
            <a:r>
              <a:rPr lang="cs-CZ" dirty="0" smtClean="0"/>
              <a:t>Etnické předsudky</a:t>
            </a:r>
          </a:p>
          <a:p>
            <a:r>
              <a:rPr lang="cs-CZ" dirty="0" smtClean="0"/>
              <a:t>Sexismus</a:t>
            </a:r>
          </a:p>
          <a:p>
            <a:r>
              <a:rPr lang="cs-CZ" dirty="0" smtClean="0"/>
              <a:t>Politicko-ekonomický konzervatismus</a:t>
            </a:r>
          </a:p>
          <a:p>
            <a:r>
              <a:rPr lang="cs-CZ" dirty="0" smtClean="0"/>
              <a:t>Podpora armády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24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Duální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580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J. </a:t>
            </a:r>
            <a:r>
              <a:rPr lang="cs-CZ" dirty="0" err="1" smtClean="0"/>
              <a:t>Duckitt</a:t>
            </a:r>
            <a:endParaRPr lang="cs-CZ" dirty="0" smtClean="0"/>
          </a:p>
          <a:p>
            <a:r>
              <a:rPr lang="cs-CZ" dirty="0" smtClean="0"/>
              <a:t>RWA i SDO jsou podobné ale ne stejné, vyjadřují různé motivace k předsudkům</a:t>
            </a:r>
          </a:p>
          <a:p>
            <a:r>
              <a:rPr lang="cs-CZ" dirty="0" smtClean="0"/>
              <a:t>RWA: požadavek větší společenské bezpečnosti, determinován tendencí ke konformitě a názorem, že svět je nebezpečné místo</a:t>
            </a:r>
          </a:p>
          <a:p>
            <a:r>
              <a:rPr lang="cs-CZ" dirty="0" smtClean="0"/>
              <a:t>SDO: spíše soutěživý prvek, vede k tendenci o sociální dominanci nad ostatními skupinami. Negativní spíše k podřízeným skupinám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563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</a:t>
            </a:r>
            <a:r>
              <a:rPr lang="en-US" dirty="0" err="1" smtClean="0"/>
              <a:t>osobnosti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Dominantní téma po WWII</a:t>
            </a:r>
          </a:p>
          <a:p>
            <a:r>
              <a:rPr lang="cs-CZ" dirty="0" smtClean="0"/>
              <a:t>Otázky ohledně kořenů autoritářství</a:t>
            </a:r>
          </a:p>
          <a:p>
            <a:r>
              <a:rPr lang="cs-CZ" dirty="0" smtClean="0"/>
              <a:t>Existují predispozice k fašismu?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27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Postoje</a:t>
            </a:r>
            <a:r>
              <a:rPr lang="en-US" dirty="0" smtClean="0"/>
              <a:t> k </a:t>
            </a:r>
            <a:r>
              <a:rPr lang="en-US" dirty="0" err="1" smtClean="0"/>
              <a:t>imigraci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61849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Různé typy motivace k předsudkům vůči imigrantům</a:t>
            </a:r>
          </a:p>
          <a:p>
            <a:r>
              <a:rPr lang="cs-CZ" dirty="0" smtClean="0"/>
              <a:t>Různé typy předsudků</a:t>
            </a:r>
          </a:p>
          <a:p>
            <a:pPr lvl="1"/>
            <a:r>
              <a:rPr lang="cs-CZ" dirty="0" smtClean="0"/>
              <a:t>RWA: souvisí s kriminalitou</a:t>
            </a:r>
          </a:p>
          <a:p>
            <a:pPr lvl="1"/>
            <a:r>
              <a:rPr lang="cs-CZ" dirty="0" smtClean="0"/>
              <a:t>SDO: souvisí s ekonomickými tématy (</a:t>
            </a:r>
            <a:r>
              <a:rPr lang="cs-CZ" dirty="0" err="1" smtClean="0"/>
              <a:t>Cohrs</a:t>
            </a:r>
            <a:r>
              <a:rPr lang="cs-CZ" dirty="0" smtClean="0"/>
              <a:t> a </a:t>
            </a:r>
            <a:r>
              <a:rPr lang="cs-CZ" dirty="0" err="1" smtClean="0"/>
              <a:t>Stelz</a:t>
            </a:r>
            <a:r>
              <a:rPr lang="cs-CZ" dirty="0" smtClean="0"/>
              <a:t> 2010)</a:t>
            </a:r>
          </a:p>
          <a:p>
            <a:r>
              <a:rPr lang="cs-CZ" dirty="0" smtClean="0"/>
              <a:t>RWA: negativní postoje k imigrantům kvůli strach z nedostatečné asimilace, odporu převzít společenské normy</a:t>
            </a:r>
          </a:p>
          <a:p>
            <a:r>
              <a:rPr lang="cs-CZ" dirty="0" smtClean="0"/>
              <a:t>SDO: strach, že se asimilují a smažou rozdíly</a:t>
            </a:r>
          </a:p>
        </p:txBody>
      </p:sp>
    </p:spTree>
    <p:extLst>
      <p:ext uri="{BB962C8B-B14F-4D97-AF65-F5344CB8AC3E}">
        <p14:creationId xmlns:p14="http://schemas.microsoft.com/office/powerpoint/2010/main" val="253936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POSLUŠNOST AUTORITĚ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Stanley</a:t>
            </a:r>
            <a:r>
              <a:rPr lang="cs-CZ" dirty="0" smtClean="0"/>
              <a:t> </a:t>
            </a:r>
            <a:r>
              <a:rPr lang="cs-CZ" dirty="0" err="1" smtClean="0"/>
              <a:t>Milgram</a:t>
            </a:r>
            <a:endParaRPr lang="cs-CZ" dirty="0" smtClean="0"/>
          </a:p>
          <a:p>
            <a:r>
              <a:rPr lang="cs-CZ" dirty="0" smtClean="0"/>
              <a:t>Sociální psycholog, téma poslušnosti</a:t>
            </a:r>
          </a:p>
          <a:p>
            <a:r>
              <a:rPr lang="cs-CZ" dirty="0" smtClean="0"/>
              <a:t>Vychází z poznatků o konformitě </a:t>
            </a:r>
            <a:r>
              <a:rPr lang="cs-CZ" dirty="0" err="1" smtClean="0"/>
              <a:t>Salomona</a:t>
            </a:r>
            <a:r>
              <a:rPr lang="cs-CZ" dirty="0" smtClean="0"/>
              <a:t> </a:t>
            </a:r>
            <a:r>
              <a:rPr lang="cs-CZ" dirty="0" err="1" smtClean="0"/>
              <a:t>Asche</a:t>
            </a:r>
            <a:r>
              <a:rPr lang="cs-CZ" dirty="0" smtClean="0"/>
              <a:t>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0647" y="3649317"/>
            <a:ext cx="4396154" cy="2864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3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Milgram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funguje konformita?</a:t>
            </a:r>
          </a:p>
          <a:p>
            <a:r>
              <a:rPr lang="cs-CZ" dirty="0" smtClean="0"/>
              <a:t>Chtěl vědět, jak daleko jsou lidé schopní zajít, když jim autorita říká, ab udělali něco proti vlastním predispozicím</a:t>
            </a:r>
          </a:p>
          <a:p>
            <a:r>
              <a:rPr lang="cs-CZ" dirty="0" smtClean="0"/>
              <a:t>Umisťuje subjekty do situace, ve které se jejich predispozice oslabují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34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Milgramův</a:t>
            </a:r>
            <a:r>
              <a:rPr lang="en-US" dirty="0" smtClean="0"/>
              <a:t> experiment</a:t>
            </a:r>
            <a:endParaRPr lang="en-US" dirty="0"/>
          </a:p>
        </p:txBody>
      </p:sp>
      <p:pic>
        <p:nvPicPr>
          <p:cNvPr id="4" name="Image 1" descr="Jul03&amp;0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91" b="16891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302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Milgramův</a:t>
            </a:r>
            <a:r>
              <a:rPr lang="en-US" dirty="0" smtClean="0"/>
              <a:t>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Predikce psychiatrů a psychologů</a:t>
            </a:r>
          </a:p>
          <a:p>
            <a:pPr lvl="1"/>
            <a:r>
              <a:rPr lang="cs-CZ" dirty="0" smtClean="0"/>
              <a:t>0,125 % participantů bude ochotných dát maximální šok</a:t>
            </a:r>
          </a:p>
          <a:p>
            <a:pPr lvl="1"/>
            <a:r>
              <a:rPr lang="cs-CZ" dirty="0" smtClean="0"/>
              <a:t>Průměrný maximální šok 125 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882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Milgramův</a:t>
            </a:r>
            <a:r>
              <a:rPr lang="en-US" dirty="0" smtClean="0"/>
              <a:t>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 skutečnosti: </a:t>
            </a:r>
          </a:p>
          <a:p>
            <a:pPr lvl="1"/>
            <a:r>
              <a:rPr lang="cs-CZ" dirty="0" smtClean="0"/>
              <a:t>63 % participantů jdou až do maxima (450V)</a:t>
            </a:r>
          </a:p>
          <a:p>
            <a:pPr lvl="1"/>
            <a:r>
              <a:rPr lang="cs-CZ" dirty="0" smtClean="0"/>
              <a:t>Průměrný maximální šok: 375 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22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#11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Možnost zvolit šok:</a:t>
            </a:r>
          </a:p>
          <a:p>
            <a:pPr lvl="1"/>
            <a:r>
              <a:rPr lang="cs-CZ" dirty="0" smtClean="0"/>
              <a:t>Průměrný maximální šok = 75 V</a:t>
            </a:r>
          </a:p>
          <a:p>
            <a:pPr lvl="1"/>
            <a:r>
              <a:rPr lang="cs-CZ" dirty="0" smtClean="0"/>
              <a:t>1/40 subjektů zvolil 450 V (3%)</a:t>
            </a:r>
          </a:p>
        </p:txBody>
      </p:sp>
    </p:spTree>
    <p:extLst>
      <p:ext uri="{BB962C8B-B14F-4D97-AF65-F5344CB8AC3E}">
        <p14:creationId xmlns:p14="http://schemas.microsoft.com/office/powerpoint/2010/main" val="338319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#8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Ženy</a:t>
            </a:r>
            <a:r>
              <a:rPr lang="en-US" dirty="0" smtClean="0"/>
              <a:t>:</a:t>
            </a:r>
          </a:p>
          <a:p>
            <a:r>
              <a:rPr lang="en-US" dirty="0" smtClean="0"/>
              <a:t>65 % </a:t>
            </a:r>
            <a:r>
              <a:rPr lang="en-US" dirty="0" err="1" smtClean="0"/>
              <a:t>vydrželo</a:t>
            </a:r>
            <a:r>
              <a:rPr lang="en-US" dirty="0" smtClean="0"/>
              <a:t> </a:t>
            </a:r>
            <a:r>
              <a:rPr lang="en-US" dirty="0" err="1" smtClean="0"/>
              <a:t>až</a:t>
            </a:r>
            <a:r>
              <a:rPr lang="en-US" dirty="0" smtClean="0"/>
              <a:t> do maxima 450 V</a:t>
            </a:r>
          </a:p>
          <a:p>
            <a:r>
              <a:rPr lang="en-US" dirty="0" err="1" smtClean="0"/>
              <a:t>Průměrný</a:t>
            </a:r>
            <a:r>
              <a:rPr lang="en-US" dirty="0" smtClean="0"/>
              <a:t> </a:t>
            </a:r>
            <a:r>
              <a:rPr lang="en-US" dirty="0" err="1" smtClean="0"/>
              <a:t>maximální</a:t>
            </a:r>
            <a:r>
              <a:rPr lang="en-US" dirty="0" smtClean="0"/>
              <a:t> </a:t>
            </a:r>
            <a:r>
              <a:rPr lang="en-US" dirty="0" err="1" smtClean="0"/>
              <a:t>šok</a:t>
            </a:r>
            <a:r>
              <a:rPr lang="en-US" dirty="0" smtClean="0"/>
              <a:t> = 375 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90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Oběť ve stejné místnosti:</a:t>
            </a:r>
          </a:p>
          <a:p>
            <a:pPr lvl="1"/>
            <a:r>
              <a:rPr lang="cs-CZ" dirty="0" smtClean="0"/>
              <a:t>16/40 (40 % ) vydrželo až do maxima 450 V</a:t>
            </a:r>
          </a:p>
          <a:p>
            <a:pPr lvl="1"/>
            <a:r>
              <a:rPr lang="cs-CZ" dirty="0" smtClean="0"/>
              <a:t>Průměrný maximální šok = 315 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604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Kontakt s obětí</a:t>
            </a:r>
          </a:p>
          <a:p>
            <a:pPr lvl="1"/>
            <a:r>
              <a:rPr lang="cs-CZ" dirty="0" smtClean="0"/>
              <a:t>12/40 (30 %) vydrželi až do maxima 450 V</a:t>
            </a:r>
          </a:p>
          <a:p>
            <a:pPr lvl="1"/>
            <a:r>
              <a:rPr lang="cs-CZ" dirty="0" smtClean="0"/>
              <a:t>Průměrný maximální šok = 270 </a:t>
            </a:r>
            <a:r>
              <a:rPr lang="en-US" dirty="0" smtClean="0"/>
              <a:t>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17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Osobnost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Predispozice determinující postoje, hodnoty, chování atd..</a:t>
            </a:r>
          </a:p>
          <a:p>
            <a:r>
              <a:rPr lang="cs-CZ" dirty="0" smtClean="0"/>
              <a:t>Pravidelnosti v tom, jak lidé reagují na nejrůznější stimuly</a:t>
            </a:r>
          </a:p>
          <a:p>
            <a:r>
              <a:rPr lang="cs-CZ" dirty="0" smtClean="0"/>
              <a:t>Unikátní pro každého jedince</a:t>
            </a:r>
          </a:p>
          <a:p>
            <a:r>
              <a:rPr lang="cs-CZ" dirty="0" smtClean="0"/>
              <a:t>Stabilní v čase</a:t>
            </a:r>
          </a:p>
          <a:p>
            <a:r>
              <a:rPr lang="cs-CZ" dirty="0" smtClean="0"/>
              <a:t>Ovlivňuje chování i postoje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85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#13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Image 1" descr="Jul03&amp;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008" y="1281520"/>
            <a:ext cx="5990752" cy="509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92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#13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Místo experimentátora obyčejný člověk</a:t>
            </a:r>
          </a:p>
          <a:p>
            <a:r>
              <a:rPr lang="cs-CZ" dirty="0" smtClean="0"/>
              <a:t>4/40 (20 %) vydrželi do </a:t>
            </a:r>
            <a:r>
              <a:rPr lang="cs-CZ" smtClean="0"/>
              <a:t>maxima </a:t>
            </a:r>
            <a:r>
              <a:rPr lang="cs-CZ" smtClean="0"/>
              <a:t>450 </a:t>
            </a:r>
            <a:r>
              <a:rPr lang="cs-CZ" dirty="0" smtClean="0"/>
              <a:t>V</a:t>
            </a:r>
          </a:p>
          <a:p>
            <a:r>
              <a:rPr lang="cs-CZ" dirty="0" smtClean="0"/>
              <a:t>Průměrný nejvyšší šok = 240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092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#14</a:t>
            </a:r>
            <a:endParaRPr lang="en-US" dirty="0"/>
          </a:p>
        </p:txBody>
      </p:sp>
      <p:pic>
        <p:nvPicPr>
          <p:cNvPr id="4" name="Image 1" descr="Jul03&amp;07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62" b="17462"/>
          <a:stretch>
            <a:fillRect/>
          </a:stretch>
        </p:blipFill>
        <p:spPr bwMode="auto">
          <a:xfrm>
            <a:off x="895558" y="1790813"/>
            <a:ext cx="7172551" cy="3944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412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#14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Experimentátor</a:t>
            </a:r>
            <a:r>
              <a:rPr lang="en-US" dirty="0" smtClean="0"/>
              <a:t> v </a:t>
            </a:r>
            <a:r>
              <a:rPr lang="en-US" dirty="0" err="1" smtClean="0"/>
              <a:t>roli</a:t>
            </a:r>
            <a:r>
              <a:rPr lang="en-US" dirty="0" smtClean="0"/>
              <a:t> </a:t>
            </a:r>
            <a:r>
              <a:rPr lang="en-US" dirty="0" err="1" smtClean="0"/>
              <a:t>Learnera</a:t>
            </a:r>
            <a:r>
              <a:rPr lang="en-US" dirty="0" smtClean="0"/>
              <a:t>, </a:t>
            </a:r>
            <a:r>
              <a:rPr lang="en-US" dirty="0" err="1" smtClean="0"/>
              <a:t>výměna</a:t>
            </a:r>
            <a:r>
              <a:rPr lang="en-US" dirty="0" smtClean="0"/>
              <a:t> </a:t>
            </a:r>
            <a:r>
              <a:rPr lang="en-US" dirty="0" err="1" smtClean="0"/>
              <a:t>rolí</a:t>
            </a:r>
            <a:endParaRPr lang="en-US" dirty="0" smtClean="0"/>
          </a:p>
          <a:p>
            <a:r>
              <a:rPr lang="en-US" dirty="0" smtClean="0"/>
              <a:t>0/40 </a:t>
            </a:r>
            <a:r>
              <a:rPr lang="en-US" dirty="0" err="1" smtClean="0"/>
              <a:t>ochotno</a:t>
            </a:r>
            <a:r>
              <a:rPr lang="en-US" dirty="0" smtClean="0"/>
              <a:t> </a:t>
            </a:r>
            <a:r>
              <a:rPr lang="en-US" dirty="0" err="1" smtClean="0"/>
              <a:t>dát</a:t>
            </a:r>
            <a:r>
              <a:rPr lang="en-US" dirty="0" smtClean="0"/>
              <a:t> 450 V</a:t>
            </a:r>
          </a:p>
          <a:p>
            <a:r>
              <a:rPr lang="en-US" dirty="0" err="1" smtClean="0"/>
              <a:t>Průměrný</a:t>
            </a:r>
            <a:r>
              <a:rPr lang="en-US" dirty="0" smtClean="0"/>
              <a:t> </a:t>
            </a:r>
            <a:r>
              <a:rPr lang="en-US" dirty="0" err="1" smtClean="0"/>
              <a:t>nejvyšší</a:t>
            </a:r>
            <a:r>
              <a:rPr lang="en-US" dirty="0" smtClean="0"/>
              <a:t> </a:t>
            </a:r>
            <a:r>
              <a:rPr lang="en-US" dirty="0" err="1" smtClean="0"/>
              <a:t>šok</a:t>
            </a:r>
            <a:r>
              <a:rPr lang="en-US" dirty="0" smtClean="0"/>
              <a:t> = 150 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37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Milgram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Člověk je schopen se podřídit autoritě, I když je to proti jeho nejlepšímu úsudku</a:t>
            </a:r>
          </a:p>
          <a:p>
            <a:r>
              <a:rPr lang="cs-CZ" dirty="0" smtClean="0"/>
              <a:t>Není to rys osobnosti</a:t>
            </a:r>
          </a:p>
          <a:p>
            <a:r>
              <a:rPr lang="cs-CZ" dirty="0" smtClean="0"/>
              <a:t>Je to dáno situací, ve které se </a:t>
            </a:r>
            <a:r>
              <a:rPr lang="cs-CZ" smtClean="0"/>
              <a:t>člověk ocitne</a:t>
            </a:r>
            <a:endParaRPr lang="cs-CZ" dirty="0" smtClean="0"/>
          </a:p>
          <a:p>
            <a:r>
              <a:rPr lang="cs-CZ" dirty="0" err="1" smtClean="0"/>
              <a:t>Adorno</a:t>
            </a:r>
            <a:r>
              <a:rPr lang="cs-CZ" dirty="0" smtClean="0"/>
              <a:t> a ostatní se mýlí</a:t>
            </a:r>
          </a:p>
          <a:p>
            <a:r>
              <a:rPr lang="cs-CZ" b="1" dirty="0" smtClean="0"/>
              <a:t>Člověk poslouchající autoritu necítí odpovědnost za své činy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31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Milgram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Jaká je role prostředí?</a:t>
            </a:r>
          </a:p>
          <a:p>
            <a:r>
              <a:rPr lang="cs-CZ" dirty="0" smtClean="0"/>
              <a:t>Co tedy vede lidi k poslušnosti?</a:t>
            </a:r>
          </a:p>
          <a:p>
            <a:r>
              <a:rPr lang="cs-CZ" dirty="0" smtClean="0"/>
              <a:t>Co je atributem autority?</a:t>
            </a:r>
          </a:p>
          <a:p>
            <a:r>
              <a:rPr lang="cs-CZ" dirty="0" smtClean="0"/>
              <a:t>Subjekty byly ujištěny, že to není nebezpečné. V genocidě je to naopak. </a:t>
            </a:r>
          </a:p>
          <a:p>
            <a:r>
              <a:rPr lang="cs-CZ" dirty="0" smtClean="0"/>
              <a:t>O čem vypovídá těch 35 %, kteří neuposlechli</a:t>
            </a:r>
          </a:p>
          <a:p>
            <a:pPr lvl="1"/>
            <a:r>
              <a:rPr lang="cs-CZ" dirty="0" smtClean="0"/>
              <a:t>Tomu se nevěnuje</a:t>
            </a:r>
          </a:p>
          <a:p>
            <a:pPr lvl="1"/>
            <a:r>
              <a:rPr lang="cs-CZ" dirty="0" smtClean="0"/>
              <a:t>Evidentně jejich predispozice jsou silnější než situace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3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Replikace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9 replikací 1960s-1970s</a:t>
            </a:r>
          </a:p>
          <a:p>
            <a:r>
              <a:rPr lang="cs-CZ" dirty="0" smtClean="0"/>
              <a:t>Průměrná poslušnost = 61 % </a:t>
            </a:r>
          </a:p>
          <a:p>
            <a:r>
              <a:rPr lang="cs-CZ" dirty="0" smtClean="0"/>
              <a:t>2007 televizní </a:t>
            </a:r>
            <a:r>
              <a:rPr lang="cs-CZ" dirty="0" err="1" smtClean="0"/>
              <a:t>semi</a:t>
            </a:r>
            <a:r>
              <a:rPr lang="cs-CZ" dirty="0" smtClean="0"/>
              <a:t>-replikace, stejné výsledky jako </a:t>
            </a:r>
            <a:r>
              <a:rPr lang="cs-CZ" dirty="0" err="1" smtClean="0"/>
              <a:t>Milgram</a:t>
            </a:r>
            <a:endParaRPr lang="cs-CZ" dirty="0" smtClean="0"/>
          </a:p>
          <a:p>
            <a:r>
              <a:rPr lang="cs-CZ" dirty="0" smtClean="0"/>
              <a:t>Německo 1970: poslušnost = 85 %, jsou Němci více poslušní?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791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https://www.youtube.com/watch?v=1HcMWlnTtFQ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0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Autoritářská</a:t>
            </a:r>
            <a:r>
              <a:rPr lang="en-US" dirty="0" smtClean="0"/>
              <a:t> </a:t>
            </a:r>
            <a:r>
              <a:rPr lang="en-US" dirty="0" err="1" smtClean="0"/>
              <a:t>osobnost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Adorno</a:t>
            </a:r>
            <a:r>
              <a:rPr lang="cs-CZ" dirty="0" smtClean="0"/>
              <a:t>, </a:t>
            </a:r>
            <a:r>
              <a:rPr lang="cs-CZ" dirty="0" err="1" smtClean="0"/>
              <a:t>Frenkel-Brunswick</a:t>
            </a:r>
            <a:r>
              <a:rPr lang="cs-CZ" dirty="0" smtClean="0"/>
              <a:t>, </a:t>
            </a:r>
            <a:r>
              <a:rPr lang="cs-CZ" dirty="0" err="1" smtClean="0"/>
              <a:t>Levinson</a:t>
            </a:r>
            <a:r>
              <a:rPr lang="cs-CZ" dirty="0" smtClean="0"/>
              <a:t>, &amp; </a:t>
            </a:r>
            <a:r>
              <a:rPr lang="cs-CZ" dirty="0" err="1" smtClean="0"/>
              <a:t>Stanford</a:t>
            </a:r>
            <a:r>
              <a:rPr lang="cs-CZ" dirty="0" smtClean="0"/>
              <a:t> 1950 (</a:t>
            </a:r>
            <a:r>
              <a:rPr lang="cs-CZ" dirty="0" err="1" smtClean="0"/>
              <a:t>Berkley</a:t>
            </a:r>
            <a:r>
              <a:rPr lang="cs-CZ" dirty="0" smtClean="0"/>
              <a:t>)</a:t>
            </a:r>
          </a:p>
          <a:p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Authoritarian</a:t>
            </a:r>
            <a:r>
              <a:rPr lang="cs-CZ" i="1" dirty="0" smtClean="0"/>
              <a:t> Personality</a:t>
            </a:r>
          </a:p>
          <a:p>
            <a:r>
              <a:rPr lang="cs-CZ" dirty="0" smtClean="0"/>
              <a:t>Psychoanalytický přístup</a:t>
            </a:r>
          </a:p>
          <a:p>
            <a:r>
              <a:rPr lang="cs-CZ" dirty="0" smtClean="0"/>
              <a:t>Existuje forma osobnosti, která je autoritářská</a:t>
            </a:r>
          </a:p>
          <a:p>
            <a:r>
              <a:rPr lang="cs-CZ" dirty="0" smtClean="0"/>
              <a:t>Jsou v USA lidé s fašistickými dispozicemi?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32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Autoritářská</a:t>
            </a:r>
            <a:r>
              <a:rPr lang="en-US" dirty="0" smtClean="0"/>
              <a:t> </a:t>
            </a:r>
            <a:r>
              <a:rPr lang="en-US" dirty="0" err="1" smtClean="0"/>
              <a:t>osobnost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Autoritářství vychází z konfliktů v dětství</a:t>
            </a:r>
          </a:p>
          <a:p>
            <a:r>
              <a:rPr lang="cs-CZ" dirty="0" smtClean="0"/>
              <a:t>Přísná výchova vede k potlačování pudů</a:t>
            </a:r>
          </a:p>
          <a:p>
            <a:r>
              <a:rPr lang="cs-CZ" dirty="0" smtClean="0"/>
              <a:t>V důsledků trestů se děti těmto pudům vyhýbají</a:t>
            </a:r>
          </a:p>
          <a:p>
            <a:r>
              <a:rPr lang="cs-CZ" dirty="0" smtClean="0"/>
              <a:t>Závislost na autoritě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267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Autoritářská</a:t>
            </a:r>
            <a:r>
              <a:rPr lang="en-US" dirty="0" smtClean="0"/>
              <a:t> </a:t>
            </a:r>
            <a:r>
              <a:rPr lang="en-US" dirty="0" err="1" smtClean="0"/>
              <a:t>osobnost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Studie</a:t>
            </a:r>
            <a:r>
              <a:rPr lang="en-US" dirty="0" smtClean="0"/>
              <a:t> v </a:t>
            </a:r>
            <a:r>
              <a:rPr lang="en-US" dirty="0" err="1" smtClean="0"/>
              <a:t>Kalifornii</a:t>
            </a:r>
            <a:endParaRPr lang="en-US" dirty="0" smtClean="0"/>
          </a:p>
          <a:p>
            <a:r>
              <a:rPr lang="en-US" dirty="0" err="1" smtClean="0"/>
              <a:t>Kvantitativní</a:t>
            </a:r>
            <a:r>
              <a:rPr lang="en-US" dirty="0" smtClean="0"/>
              <a:t> </a:t>
            </a:r>
            <a:r>
              <a:rPr lang="en-US" dirty="0" err="1" smtClean="0"/>
              <a:t>ikvaliatativní</a:t>
            </a:r>
            <a:r>
              <a:rPr lang="en-US" dirty="0" smtClean="0"/>
              <a:t> data</a:t>
            </a:r>
          </a:p>
          <a:p>
            <a:r>
              <a:rPr lang="en-US" dirty="0" err="1" smtClean="0"/>
              <a:t>Rozhovory</a:t>
            </a:r>
            <a:r>
              <a:rPr lang="en-US" dirty="0" smtClean="0"/>
              <a:t> a </a:t>
            </a:r>
            <a:r>
              <a:rPr lang="en-US" dirty="0" err="1" smtClean="0"/>
              <a:t>klinické</a:t>
            </a:r>
            <a:r>
              <a:rPr lang="en-US" dirty="0" smtClean="0"/>
              <a:t> testy</a:t>
            </a:r>
          </a:p>
          <a:p>
            <a:r>
              <a:rPr lang="en-US" dirty="0" err="1" smtClean="0"/>
              <a:t>Konstrukce</a:t>
            </a:r>
            <a:r>
              <a:rPr lang="en-US" dirty="0" smtClean="0"/>
              <a:t> </a:t>
            </a:r>
            <a:r>
              <a:rPr lang="en-US" dirty="0" err="1" smtClean="0"/>
              <a:t>několika</a:t>
            </a:r>
            <a:r>
              <a:rPr lang="en-US" dirty="0" smtClean="0"/>
              <a:t> </a:t>
            </a:r>
            <a:r>
              <a:rPr lang="en-US" dirty="0" err="1" smtClean="0"/>
              <a:t>škál</a:t>
            </a:r>
            <a:endParaRPr lang="en-US" dirty="0"/>
          </a:p>
          <a:p>
            <a:r>
              <a:rPr lang="en-US" dirty="0" err="1" smtClean="0"/>
              <a:t>sklon</a:t>
            </a:r>
            <a:r>
              <a:rPr lang="en-US" dirty="0" smtClean="0"/>
              <a:t> k </a:t>
            </a:r>
            <a:r>
              <a:rPr lang="en-US" dirty="0" err="1" smtClean="0"/>
              <a:t>fašismu</a:t>
            </a:r>
            <a:r>
              <a:rPr lang="en-US" dirty="0" smtClean="0"/>
              <a:t> </a:t>
            </a:r>
            <a:r>
              <a:rPr lang="en-US" dirty="0" err="1" smtClean="0"/>
              <a:t>měří</a:t>
            </a:r>
            <a:r>
              <a:rPr lang="en-US" dirty="0" smtClean="0"/>
              <a:t> </a:t>
            </a:r>
            <a:r>
              <a:rPr lang="en-US" dirty="0" err="1" smtClean="0"/>
              <a:t>tzv</a:t>
            </a:r>
            <a:r>
              <a:rPr lang="en-US" dirty="0" smtClean="0"/>
              <a:t>. F-</a:t>
            </a:r>
            <a:r>
              <a:rPr lang="en-US" dirty="0" err="1" smtClean="0"/>
              <a:t>škála</a:t>
            </a:r>
            <a:endParaRPr lang="en-US" dirty="0" smtClean="0"/>
          </a:p>
          <a:p>
            <a:pPr lvl="1"/>
            <a:r>
              <a:rPr lang="en-US" dirty="0" err="1" smtClean="0"/>
              <a:t>Měření</a:t>
            </a:r>
            <a:r>
              <a:rPr lang="en-US" dirty="0" smtClean="0"/>
              <a:t> </a:t>
            </a:r>
            <a:r>
              <a:rPr lang="en-US" dirty="0" err="1" smtClean="0"/>
              <a:t>předsudků</a:t>
            </a:r>
            <a:r>
              <a:rPr lang="en-US" dirty="0" smtClean="0"/>
              <a:t> a </a:t>
            </a:r>
            <a:r>
              <a:rPr lang="en-US" dirty="0" err="1" smtClean="0"/>
              <a:t>sklonů</a:t>
            </a:r>
            <a:r>
              <a:rPr lang="en-US" dirty="0" smtClean="0"/>
              <a:t> k </a:t>
            </a:r>
            <a:r>
              <a:rPr lang="en-US" dirty="0" err="1" smtClean="0"/>
              <a:t>fašistickým</a:t>
            </a:r>
            <a:r>
              <a:rPr lang="en-US" dirty="0" smtClean="0"/>
              <a:t> </a:t>
            </a:r>
            <a:r>
              <a:rPr lang="en-US" dirty="0" err="1" smtClean="0"/>
              <a:t>myšlenkám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79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Autoritářská</a:t>
            </a:r>
            <a:r>
              <a:rPr lang="en-US" dirty="0" smtClean="0"/>
              <a:t> </a:t>
            </a:r>
            <a:r>
              <a:rPr lang="en-US" dirty="0" err="1" smtClean="0"/>
              <a:t>osobnost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5567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Konvencionalismus</a:t>
            </a:r>
          </a:p>
          <a:p>
            <a:r>
              <a:rPr lang="cs-CZ" dirty="0" smtClean="0"/>
              <a:t>Autoritářská submise</a:t>
            </a:r>
          </a:p>
          <a:p>
            <a:r>
              <a:rPr lang="cs-CZ" dirty="0" smtClean="0"/>
              <a:t>Autoritářská agrese</a:t>
            </a:r>
          </a:p>
          <a:p>
            <a:r>
              <a:rPr lang="cs-CZ" dirty="0" err="1" smtClean="0"/>
              <a:t>Aniintracepce</a:t>
            </a:r>
            <a:endParaRPr lang="cs-CZ" dirty="0" smtClean="0"/>
          </a:p>
          <a:p>
            <a:r>
              <a:rPr lang="cs-CZ" dirty="0" smtClean="0"/>
              <a:t>Pověrčivost a </a:t>
            </a:r>
            <a:r>
              <a:rPr lang="cs-CZ" dirty="0" err="1" smtClean="0"/>
              <a:t>stereotypičnost</a:t>
            </a:r>
            <a:endParaRPr lang="cs-CZ" dirty="0" smtClean="0"/>
          </a:p>
          <a:p>
            <a:r>
              <a:rPr lang="cs-CZ" dirty="0" smtClean="0"/>
              <a:t>Drsnost a síla</a:t>
            </a:r>
          </a:p>
          <a:p>
            <a:r>
              <a:rPr lang="cs-CZ" dirty="0" smtClean="0"/>
              <a:t>Destruktivita a cynismus</a:t>
            </a:r>
          </a:p>
          <a:p>
            <a:r>
              <a:rPr lang="cs-CZ" dirty="0" err="1" smtClean="0"/>
              <a:t>Projektivita</a:t>
            </a:r>
            <a:endParaRPr lang="cs-CZ" dirty="0" smtClean="0"/>
          </a:p>
          <a:p>
            <a:r>
              <a:rPr lang="cs-CZ" dirty="0" smtClean="0"/>
              <a:t>Sexualita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690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Kritika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levicoví autoritáři?</a:t>
            </a:r>
          </a:p>
          <a:p>
            <a:r>
              <a:rPr lang="cs-CZ" dirty="0" smtClean="0"/>
              <a:t>Chybná konstrukce škály</a:t>
            </a:r>
          </a:p>
          <a:p>
            <a:r>
              <a:rPr lang="cs-CZ" dirty="0" smtClean="0"/>
              <a:t>Omezený vzorek</a:t>
            </a:r>
          </a:p>
          <a:p>
            <a:r>
              <a:rPr lang="cs-CZ" dirty="0" smtClean="0"/>
              <a:t>Nekontrolují možné intervenující proměnné</a:t>
            </a:r>
          </a:p>
          <a:p>
            <a:r>
              <a:rPr lang="cs-CZ" dirty="0" smtClean="0"/>
              <a:t>Martin 2001 – celý koncept je chybný, co lidé, kteří jsou uprostřed?</a:t>
            </a:r>
          </a:p>
          <a:p>
            <a:r>
              <a:rPr lang="cs-CZ" dirty="0" smtClean="0"/>
              <a:t>Problematická je psychoanalýza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478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Pravicové</a:t>
            </a:r>
            <a:r>
              <a:rPr lang="en-US" dirty="0" smtClean="0"/>
              <a:t> </a:t>
            </a:r>
            <a:r>
              <a:rPr lang="en-US" dirty="0" err="1" smtClean="0"/>
              <a:t>autoritářství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Bob </a:t>
            </a:r>
            <a:r>
              <a:rPr lang="cs-CZ" dirty="0" err="1" smtClean="0"/>
              <a:t>Altemeyer</a:t>
            </a:r>
            <a:r>
              <a:rPr lang="cs-CZ" dirty="0" smtClean="0"/>
              <a:t> (1981, 1988, 1996)</a:t>
            </a:r>
          </a:p>
          <a:p>
            <a:r>
              <a:rPr lang="cs-CZ" i="1" dirty="0" err="1" smtClean="0"/>
              <a:t>Right-Wing</a:t>
            </a:r>
            <a:r>
              <a:rPr lang="cs-CZ" i="1" dirty="0" smtClean="0"/>
              <a:t> </a:t>
            </a:r>
            <a:r>
              <a:rPr lang="cs-CZ" i="1" dirty="0" err="1" smtClean="0"/>
              <a:t>Authoritatianism</a:t>
            </a:r>
            <a:r>
              <a:rPr lang="cs-CZ" i="1" dirty="0" smtClean="0"/>
              <a:t> RWA</a:t>
            </a:r>
          </a:p>
          <a:p>
            <a:r>
              <a:rPr lang="cs-CZ" dirty="0" smtClean="0"/>
              <a:t>Analýza postojů</a:t>
            </a:r>
          </a:p>
          <a:p>
            <a:r>
              <a:rPr lang="cs-CZ" dirty="0" smtClean="0"/>
              <a:t>Překonává psychoanalýzu</a:t>
            </a:r>
          </a:p>
          <a:p>
            <a:r>
              <a:rPr lang="cs-CZ" dirty="0" smtClean="0"/>
              <a:t>Snaha vyhnout se chybám Autoritářské osobnosti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528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1015</Words>
  <Application>Microsoft Office PowerPoint</Application>
  <PresentationFormat>Předvádění na obrazovce (4:3)</PresentationFormat>
  <Paragraphs>193</Paragraphs>
  <Slides>37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0" baseType="lpstr">
      <vt:lpstr>Arial</vt:lpstr>
      <vt:lpstr>Calibri</vt:lpstr>
      <vt:lpstr>Office Theme</vt:lpstr>
      <vt:lpstr>Autoritářství &amp; poslušnost vůči autoritě</vt:lpstr>
      <vt:lpstr>Role osobnosti</vt:lpstr>
      <vt:lpstr>Osobnost</vt:lpstr>
      <vt:lpstr>Autoritářská osobnost</vt:lpstr>
      <vt:lpstr>Autoritářská osobnost</vt:lpstr>
      <vt:lpstr>Autoritářská osobnost</vt:lpstr>
      <vt:lpstr>Autoritářská osobnost</vt:lpstr>
      <vt:lpstr>Kritika</vt:lpstr>
      <vt:lpstr>Pravicové autoritářství</vt:lpstr>
      <vt:lpstr>Pravicové autoritářství</vt:lpstr>
      <vt:lpstr>RWA</vt:lpstr>
      <vt:lpstr>RWA</vt:lpstr>
      <vt:lpstr>RWA</vt:lpstr>
      <vt:lpstr>Stenner 2005</vt:lpstr>
      <vt:lpstr>Perrin 2005</vt:lpstr>
      <vt:lpstr>Sociálně dominantní orientace SDO</vt:lpstr>
      <vt:lpstr>SDO</vt:lpstr>
      <vt:lpstr>Sociální dominance</vt:lpstr>
      <vt:lpstr>Duální model</vt:lpstr>
      <vt:lpstr>Postoje k imigraci</vt:lpstr>
      <vt:lpstr>POSLUŠNOST AUTORITĚ</vt:lpstr>
      <vt:lpstr>Milgram</vt:lpstr>
      <vt:lpstr>Milgramův experiment</vt:lpstr>
      <vt:lpstr>Milgramův experiment</vt:lpstr>
      <vt:lpstr>Milgramův experiment</vt:lpstr>
      <vt:lpstr>Experiment #11</vt:lpstr>
      <vt:lpstr>Experiment #8</vt:lpstr>
      <vt:lpstr>Experiment #3</vt:lpstr>
      <vt:lpstr>Experiment #4</vt:lpstr>
      <vt:lpstr>Experiment #13</vt:lpstr>
      <vt:lpstr>Experiment #13</vt:lpstr>
      <vt:lpstr>Experiment #14</vt:lpstr>
      <vt:lpstr>Experiment #14</vt:lpstr>
      <vt:lpstr>Milgram</vt:lpstr>
      <vt:lpstr>Milgram</vt:lpstr>
      <vt:lpstr>Replikace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Autoritářství &amp; poslušnost vůči autoritě</dc:title>
  <dc:creator>Lenka Hrbková</dc:creator>
  <cp:lastModifiedBy>Ucitel</cp:lastModifiedBy>
  <cp:revision>18</cp:revision>
  <dcterms:created xsi:type="dcterms:W3CDTF">2016-04-03T16:15:53Z</dcterms:created>
  <dcterms:modified xsi:type="dcterms:W3CDTF">2016-04-04T16:29:51Z</dcterms:modified>
</cp:coreProperties>
</file>