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71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82" r:id="rId21"/>
    <p:sldId id="277" r:id="rId22"/>
    <p:sldId id="283" r:id="rId23"/>
    <p:sldId id="284" r:id="rId24"/>
    <p:sldId id="278" r:id="rId25"/>
    <p:sldId id="279" r:id="rId26"/>
    <p:sldId id="285" r:id="rId27"/>
    <p:sldId id="280" r:id="rId28"/>
    <p:sldId id="286" r:id="rId29"/>
    <p:sldId id="287" r:id="rId30"/>
    <p:sldId id="288" r:id="rId31"/>
    <p:sldId id="281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0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4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2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6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7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1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27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50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3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11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37AF-2FCB-46BE-A1A5-77214F0D69AF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6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POL363 7. 3.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5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Lokace experimentu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Laboratorní experiment</a:t>
            </a:r>
          </a:p>
          <a:p>
            <a:r>
              <a:rPr lang="cs-CZ" dirty="0" err="1" smtClean="0"/>
              <a:t>Survey</a:t>
            </a:r>
            <a:r>
              <a:rPr lang="cs-CZ" dirty="0"/>
              <a:t> </a:t>
            </a:r>
            <a:r>
              <a:rPr lang="cs-CZ" dirty="0" smtClean="0"/>
              <a:t>experiment (</a:t>
            </a:r>
            <a:r>
              <a:rPr lang="cs-CZ" dirty="0" err="1" smtClean="0"/>
              <a:t>offline</a:t>
            </a:r>
            <a:r>
              <a:rPr lang="cs-CZ" dirty="0" smtClean="0"/>
              <a:t>/online)</a:t>
            </a:r>
          </a:p>
          <a:p>
            <a:r>
              <a:rPr lang="cs-CZ" dirty="0" err="1" smtClean="0"/>
              <a:t>Field</a:t>
            </a:r>
            <a:r>
              <a:rPr lang="cs-CZ" dirty="0" smtClean="0"/>
              <a:t> experiment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90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Laboratorní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327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Standardním postupem v 1980s</a:t>
            </a:r>
          </a:p>
          <a:p>
            <a:r>
              <a:rPr lang="cs-CZ" dirty="0" smtClean="0"/>
              <a:t>Důležitá práce </a:t>
            </a:r>
            <a:r>
              <a:rPr lang="cs-CZ" dirty="0" err="1" smtClean="0"/>
              <a:t>News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: </a:t>
            </a:r>
            <a:r>
              <a:rPr lang="cs-CZ" dirty="0" err="1" smtClean="0"/>
              <a:t>Iyengar</a:t>
            </a:r>
            <a:r>
              <a:rPr lang="cs-CZ" dirty="0" smtClean="0"/>
              <a:t>, </a:t>
            </a:r>
            <a:r>
              <a:rPr lang="cs-CZ" dirty="0" err="1" smtClean="0"/>
              <a:t>Kinder</a:t>
            </a:r>
            <a:r>
              <a:rPr lang="cs-CZ" dirty="0" smtClean="0"/>
              <a:t> 1987, první kniha v politologii založená pouze na laboratorních experimentech</a:t>
            </a:r>
          </a:p>
          <a:p>
            <a:r>
              <a:rPr lang="cs-CZ" dirty="0" smtClean="0"/>
              <a:t>Nejvyšší stupeň kontroly</a:t>
            </a:r>
          </a:p>
          <a:p>
            <a:r>
              <a:rPr lang="cs-CZ" dirty="0" smtClean="0"/>
              <a:t>Umožňuje vytvářet prostředí, která jinde neexistují</a:t>
            </a:r>
          </a:p>
          <a:p>
            <a:r>
              <a:rPr lang="cs-CZ" dirty="0" smtClean="0"/>
              <a:t>Umožňuje manipulaci více proměnných</a:t>
            </a:r>
          </a:p>
          <a:p>
            <a:r>
              <a:rPr lang="cs-CZ" dirty="0" smtClean="0"/>
              <a:t>Některé technologie vyžadují přítomnost subjektu v laboratoři</a:t>
            </a:r>
          </a:p>
          <a:p>
            <a:r>
              <a:rPr lang="cs-CZ" dirty="0" smtClean="0"/>
              <a:t>Nižší úroveň realismu (většinou)</a:t>
            </a:r>
          </a:p>
          <a:p>
            <a:r>
              <a:rPr lang="cs-CZ" dirty="0" err="1" smtClean="0"/>
              <a:t>Ansolabehere</a:t>
            </a:r>
            <a:r>
              <a:rPr lang="cs-CZ" dirty="0" smtClean="0"/>
              <a:t>, </a:t>
            </a:r>
            <a:r>
              <a:rPr lang="cs-CZ" dirty="0" err="1" smtClean="0"/>
              <a:t>Iyengar</a:t>
            </a:r>
            <a:r>
              <a:rPr lang="cs-CZ" dirty="0" smtClean="0"/>
              <a:t> 1994: efekty negativity politické reklamy</a:t>
            </a:r>
          </a:p>
          <a:p>
            <a:pPr lvl="1"/>
            <a:r>
              <a:rPr lang="cs-CZ" dirty="0" smtClean="0"/>
              <a:t>Reklama mezi zprávami (30 sekund)</a:t>
            </a:r>
          </a:p>
          <a:p>
            <a:pPr lvl="1"/>
            <a:r>
              <a:rPr lang="cs-CZ" dirty="0" smtClean="0"/>
              <a:t>Různé verze textu a hudby, vizuální pozadí reklamy a hlas mluvčího konstantní</a:t>
            </a:r>
          </a:p>
          <a:p>
            <a:pPr lvl="1"/>
            <a:r>
              <a:rPr lang="cs-CZ" dirty="0" smtClean="0"/>
              <a:t>Manipulace: integrita/kompetence kandidáta, postoje k politickým tématům</a:t>
            </a:r>
          </a:p>
          <a:p>
            <a:pPr lvl="1"/>
            <a:r>
              <a:rPr lang="cs-CZ" dirty="0" smtClean="0"/>
              <a:t>Replikace během různých volebních kampaní</a:t>
            </a:r>
          </a:p>
          <a:p>
            <a:pPr lvl="1"/>
            <a:r>
              <a:rPr lang="cs-CZ" dirty="0" smtClean="0"/>
              <a:t>Efektem negativity je demobilizace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06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901"/>
            <a:ext cx="10515600" cy="990600"/>
          </a:xfrm>
        </p:spPr>
        <p:txBody>
          <a:bodyPr/>
          <a:lstStyle/>
          <a:p>
            <a:pPr algn="ctr"/>
            <a:r>
              <a:rPr lang="cs-CZ" dirty="0" err="1" smtClean="0"/>
              <a:t>Survey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501"/>
            <a:ext cx="10515600" cy="5334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Součástí dotazníkového šetření, větší vzorky, více reprezentativní (?)</a:t>
            </a:r>
          </a:p>
          <a:p>
            <a:r>
              <a:rPr lang="cs-CZ" dirty="0" smtClean="0"/>
              <a:t>Online/</a:t>
            </a:r>
            <a:r>
              <a:rPr lang="cs-CZ" dirty="0" err="1" smtClean="0"/>
              <a:t>offline</a:t>
            </a:r>
            <a:r>
              <a:rPr lang="cs-CZ" dirty="0" smtClean="0"/>
              <a:t>/telefon</a:t>
            </a:r>
          </a:p>
          <a:p>
            <a:r>
              <a:rPr lang="cs-CZ" dirty="0" smtClean="0"/>
              <a:t>Manipulace je součástí dotazníku </a:t>
            </a:r>
          </a:p>
          <a:p>
            <a:r>
              <a:rPr lang="cs-CZ" dirty="0" smtClean="0"/>
              <a:t>Dotazníky se liší se v jednom aspektu, náhodně přiřazeny</a:t>
            </a:r>
          </a:p>
          <a:p>
            <a:r>
              <a:rPr lang="cs-CZ" dirty="0" err="1" smtClean="0"/>
              <a:t>Clinon</a:t>
            </a:r>
            <a:r>
              <a:rPr lang="cs-CZ" dirty="0" smtClean="0"/>
              <a:t>, </a:t>
            </a:r>
            <a:r>
              <a:rPr lang="cs-CZ" dirty="0" err="1" smtClean="0"/>
              <a:t>Lapinski</a:t>
            </a:r>
            <a:r>
              <a:rPr lang="cs-CZ" dirty="0" smtClean="0"/>
              <a:t> 2004: vliv politické reklamy na volební chování</a:t>
            </a:r>
          </a:p>
          <a:p>
            <a:pPr lvl="1"/>
            <a:r>
              <a:rPr lang="cs-CZ" dirty="0" smtClean="0"/>
              <a:t>Reprezentativní online vzorek, subjekty dostaly internetové připojení a internetovou TV, musely jednou týdně vyplňovat </a:t>
            </a:r>
            <a:r>
              <a:rPr lang="cs-CZ" dirty="0" err="1" smtClean="0"/>
              <a:t>survey</a:t>
            </a:r>
            <a:endParaRPr lang="cs-CZ" dirty="0" smtClean="0"/>
          </a:p>
          <a:p>
            <a:pPr lvl="1"/>
            <a:r>
              <a:rPr lang="cs-CZ" dirty="0" smtClean="0"/>
              <a:t>Během kampaně 2000 použili reklamy Bushe a Gora</a:t>
            </a:r>
          </a:p>
          <a:p>
            <a:pPr lvl="1"/>
            <a:r>
              <a:rPr lang="cs-CZ" dirty="0" smtClean="0"/>
              <a:t>Přiřazení do skupin podle toho, jaké reklamy měli vidět (Gore negativní a pozitivní, Gore negativní, Gore negativní a kontrolní) (Gore negativní a Bush pozitivní, Gore negativní a Bush negativní, Kontrolní)</a:t>
            </a:r>
          </a:p>
          <a:p>
            <a:pPr lvl="1"/>
            <a:r>
              <a:rPr lang="cs-CZ" dirty="0" err="1" smtClean="0"/>
              <a:t>Intention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endParaRPr lang="cs-CZ" dirty="0" smtClean="0"/>
          </a:p>
          <a:p>
            <a:pPr lvl="1"/>
            <a:r>
              <a:rPr lang="cs-CZ" dirty="0" smtClean="0"/>
              <a:t>Po volbách nový </a:t>
            </a:r>
            <a:r>
              <a:rPr lang="cs-CZ" dirty="0" err="1" smtClean="0"/>
              <a:t>survey</a:t>
            </a:r>
            <a:r>
              <a:rPr lang="cs-CZ" dirty="0" smtClean="0"/>
              <a:t> – ptali se zda subjekty byly volit a koho volily</a:t>
            </a:r>
          </a:p>
          <a:p>
            <a:pPr lvl="1"/>
            <a:r>
              <a:rPr lang="cs-CZ" dirty="0" smtClean="0"/>
              <a:t>Jaké mohou být PROBLÉMY?????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03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Field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 smtClean="0"/>
              <a:t>Náhodné přiřazení a kontrola </a:t>
            </a:r>
            <a:r>
              <a:rPr lang="cs-CZ" dirty="0" err="1" smtClean="0"/>
              <a:t>treatmentu</a:t>
            </a:r>
            <a:endParaRPr lang="cs-CZ" dirty="0" smtClean="0"/>
          </a:p>
          <a:p>
            <a:r>
              <a:rPr lang="cs-CZ" dirty="0" smtClean="0"/>
              <a:t>Ale neprobíhá v laboratoři</a:t>
            </a:r>
          </a:p>
          <a:p>
            <a:r>
              <a:rPr lang="cs-CZ" dirty="0" smtClean="0"/>
              <a:t>V přirozeném prostředí</a:t>
            </a:r>
          </a:p>
          <a:p>
            <a:r>
              <a:rPr lang="cs-CZ" dirty="0" smtClean="0"/>
              <a:t>Ve srovnání s </a:t>
            </a:r>
            <a:r>
              <a:rPr lang="cs-CZ" dirty="0" err="1" smtClean="0"/>
              <a:t>lab</a:t>
            </a:r>
            <a:r>
              <a:rPr lang="cs-CZ" dirty="0" smtClean="0"/>
              <a:t> experimentem je zde nižší úroveň kontroly (</a:t>
            </a:r>
            <a:r>
              <a:rPr lang="cs-CZ" dirty="0" err="1" smtClean="0"/>
              <a:t>treatmentu</a:t>
            </a:r>
            <a:r>
              <a:rPr lang="cs-CZ" dirty="0" smtClean="0"/>
              <a:t> i prostředí)</a:t>
            </a:r>
          </a:p>
          <a:p>
            <a:r>
              <a:rPr lang="cs-CZ" dirty="0" smtClean="0"/>
              <a:t>Nízká umělost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085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Gerber, </a:t>
            </a:r>
            <a:r>
              <a:rPr lang="cs-CZ" dirty="0" err="1" smtClean="0"/>
              <a:t>Karlan</a:t>
            </a:r>
            <a:r>
              <a:rPr lang="cs-CZ" dirty="0" smtClean="0"/>
              <a:t> and </a:t>
            </a:r>
            <a:r>
              <a:rPr lang="cs-CZ" dirty="0" err="1" smtClean="0"/>
              <a:t>Bergan</a:t>
            </a:r>
            <a:r>
              <a:rPr lang="cs-CZ" dirty="0" smtClean="0"/>
              <a:t>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/>
          <a:lstStyle/>
          <a:p>
            <a:r>
              <a:rPr lang="cs-CZ" dirty="0" smtClean="0"/>
              <a:t>Vliv čtení nevyvážených zdrojů informací na volební chování</a:t>
            </a:r>
          </a:p>
          <a:p>
            <a:pPr lvl="1"/>
            <a:r>
              <a:rPr lang="cs-CZ" dirty="0" smtClean="0"/>
              <a:t>Ve Virginii, USA, seznam registrovaných voličů a spotřebitelská databáze</a:t>
            </a:r>
          </a:p>
          <a:p>
            <a:pPr lvl="1"/>
            <a:r>
              <a:rPr lang="cs-CZ" dirty="0" smtClean="0"/>
              <a:t>Vybraní jedinci kontaktováni, dotaz, zda mají předplatné novin</a:t>
            </a:r>
          </a:p>
          <a:p>
            <a:pPr lvl="1"/>
            <a:r>
              <a:rPr lang="cs-CZ" dirty="0" smtClean="0"/>
              <a:t>Otázky na konzumaci médií, čtení novin, politické postoje, záměr jít k volbám </a:t>
            </a:r>
          </a:p>
          <a:p>
            <a:pPr lvl="1"/>
            <a:r>
              <a:rPr lang="cs-CZ" dirty="0" smtClean="0"/>
              <a:t>Lidé, kteří neodebírali noviny – 3 skupiny</a:t>
            </a:r>
          </a:p>
          <a:p>
            <a:pPr lvl="1"/>
            <a:r>
              <a:rPr lang="cs-CZ" dirty="0" err="1" smtClean="0"/>
              <a:t>Treatment</a:t>
            </a:r>
            <a:r>
              <a:rPr lang="cs-CZ" dirty="0" smtClean="0"/>
              <a:t>: měsíční předplatné Washington Post, Washington </a:t>
            </a:r>
            <a:r>
              <a:rPr lang="cs-CZ" dirty="0" err="1" smtClean="0"/>
              <a:t>Times</a:t>
            </a:r>
            <a:r>
              <a:rPr lang="cs-CZ" dirty="0" smtClean="0"/>
              <a:t>, žádné noviny (náhodné přiřazení!), možnost předplatné zrušit</a:t>
            </a:r>
          </a:p>
          <a:p>
            <a:pPr lvl="1"/>
            <a:r>
              <a:rPr lang="cs-CZ" dirty="0" smtClean="0"/>
              <a:t>Kontrola, zda domácnosti obdržely noviny</a:t>
            </a:r>
          </a:p>
          <a:p>
            <a:pPr lvl="1"/>
            <a:r>
              <a:rPr lang="cs-CZ" dirty="0" smtClean="0"/>
              <a:t>Dotazování po volbách – předplatitelé W. P. volili demokratického kandidáta, efekt v politických tématech</a:t>
            </a:r>
          </a:p>
          <a:p>
            <a:pPr lvl="1"/>
            <a:r>
              <a:rPr lang="cs-CZ" dirty="0" smtClean="0"/>
              <a:t>Co je tady PROBLÉM?????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25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Přírodní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r>
              <a:rPr lang="cs-CZ" dirty="0" smtClean="0"/>
              <a:t>Jedná se o experiment?</a:t>
            </a:r>
          </a:p>
          <a:p>
            <a:r>
              <a:rPr lang="cs-CZ" dirty="0" smtClean="0"/>
              <a:t>Výzkumník využívá přirozeně se dějící události</a:t>
            </a:r>
          </a:p>
          <a:p>
            <a:r>
              <a:rPr lang="cs-CZ" dirty="0" smtClean="0"/>
              <a:t>Nedochází k umělé intervenci</a:t>
            </a:r>
          </a:p>
          <a:p>
            <a:r>
              <a:rPr lang="cs-CZ" dirty="0" smtClean="0"/>
              <a:t>Chybí randomizace</a:t>
            </a:r>
          </a:p>
          <a:p>
            <a:r>
              <a:rPr lang="cs-CZ" dirty="0" smtClean="0"/>
              <a:t>Chybí kontrola nad </a:t>
            </a:r>
            <a:r>
              <a:rPr lang="cs-CZ" dirty="0" err="1" smtClean="0"/>
              <a:t>treatmentem</a:t>
            </a:r>
            <a:endParaRPr lang="cs-CZ" dirty="0" smtClean="0"/>
          </a:p>
          <a:p>
            <a:r>
              <a:rPr lang="cs-CZ" dirty="0" smtClean="0"/>
              <a:t>Nesplňuje kritéria experimentu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358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Přírodní </a:t>
            </a:r>
            <a:r>
              <a:rPr lang="cs-CZ" dirty="0" err="1" smtClean="0"/>
              <a:t>expeirment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514350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Lassen</a:t>
            </a:r>
            <a:r>
              <a:rPr lang="cs-CZ" dirty="0" smtClean="0"/>
              <a:t> 2005</a:t>
            </a:r>
          </a:p>
          <a:p>
            <a:pPr lvl="1"/>
            <a:r>
              <a:rPr lang="cs-CZ" dirty="0" smtClean="0"/>
              <a:t>Místní referendum v Kodani v roce 2000 týkající se decentralizace městské správy</a:t>
            </a:r>
          </a:p>
          <a:p>
            <a:pPr lvl="1"/>
            <a:r>
              <a:rPr lang="cs-CZ" dirty="0" smtClean="0"/>
              <a:t>Ve 4 částech města tato reforma proběhla v roce 1996, hlasování o tom, zda by to mělo platit všude, nebo se to úplně zrušit</a:t>
            </a:r>
          </a:p>
          <a:p>
            <a:pPr lvl="1"/>
            <a:r>
              <a:rPr lang="cs-CZ" dirty="0" smtClean="0"/>
              <a:t>Zjišťoval, zda informovaní voliči  (operacionalizace, lidé žijí v decentralizovaných distriktech jsou více informovaní) mají vyšší účast v referendu</a:t>
            </a:r>
          </a:p>
          <a:p>
            <a:r>
              <a:rPr lang="cs-CZ" dirty="0" err="1" smtClean="0"/>
              <a:t>Posner</a:t>
            </a:r>
            <a:r>
              <a:rPr lang="cs-CZ" dirty="0" smtClean="0"/>
              <a:t> 2004</a:t>
            </a:r>
          </a:p>
          <a:p>
            <a:pPr lvl="1"/>
            <a:r>
              <a:rPr lang="cs-CZ" dirty="0" smtClean="0"/>
              <a:t>Kulturní </a:t>
            </a:r>
            <a:r>
              <a:rPr lang="cs-CZ" dirty="0" err="1" smtClean="0"/>
              <a:t>cleavage</a:t>
            </a:r>
            <a:r>
              <a:rPr lang="cs-CZ" dirty="0" smtClean="0"/>
              <a:t> mezi etniky </a:t>
            </a:r>
            <a:r>
              <a:rPr lang="cs-CZ" dirty="0" err="1" smtClean="0"/>
              <a:t>Chewa</a:t>
            </a:r>
            <a:r>
              <a:rPr lang="cs-CZ" dirty="0" smtClean="0"/>
              <a:t> a </a:t>
            </a:r>
            <a:r>
              <a:rPr lang="cs-CZ" dirty="0" err="1" smtClean="0"/>
              <a:t>Tumbuka</a:t>
            </a:r>
            <a:r>
              <a:rPr lang="cs-CZ" dirty="0" smtClean="0"/>
              <a:t> má jinou palčivost v Zambii a v Malawi</a:t>
            </a:r>
          </a:p>
          <a:p>
            <a:pPr lvl="1"/>
            <a:r>
              <a:rPr lang="cs-CZ" dirty="0" smtClean="0"/>
              <a:t>Hranice mezi státy umělá, prochází oběma etniky</a:t>
            </a:r>
          </a:p>
          <a:p>
            <a:pPr lvl="1"/>
            <a:r>
              <a:rPr lang="cs-CZ" dirty="0" smtClean="0"/>
              <a:t>V Malawi je konfliktní vztah, v Zambii nikoliv</a:t>
            </a:r>
          </a:p>
          <a:p>
            <a:pPr lvl="1"/>
            <a:r>
              <a:rPr lang="cs-CZ" dirty="0" err="1" smtClean="0"/>
              <a:t>Survey</a:t>
            </a:r>
            <a:r>
              <a:rPr lang="cs-CZ" dirty="0" smtClean="0"/>
              <a:t> ve dvou vesnicích v každé zemi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81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Odvíjí se od lokace</a:t>
            </a:r>
          </a:p>
          <a:p>
            <a:r>
              <a:rPr lang="cs-CZ" dirty="0" smtClean="0"/>
              <a:t>Často studenti</a:t>
            </a:r>
          </a:p>
          <a:p>
            <a:r>
              <a:rPr lang="cs-CZ" dirty="0" smtClean="0"/>
              <a:t>Problém se studentskou populací?</a:t>
            </a:r>
          </a:p>
          <a:p>
            <a:r>
              <a:rPr lang="cs-CZ" dirty="0" smtClean="0"/>
              <a:t>Dobrovolníci?</a:t>
            </a:r>
          </a:p>
          <a:p>
            <a:r>
              <a:rPr lang="cs-CZ" dirty="0" smtClean="0"/>
              <a:t>Reprezentativní vzorek?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77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Validita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výzkumu je důležitá validita a </a:t>
            </a:r>
            <a:r>
              <a:rPr lang="cs-CZ" dirty="0" err="1" smtClean="0"/>
              <a:t>zobecnitelnost</a:t>
            </a:r>
            <a:endParaRPr lang="cs-CZ" dirty="0" smtClean="0"/>
          </a:p>
          <a:p>
            <a:r>
              <a:rPr lang="cs-CZ" dirty="0" smtClean="0"/>
              <a:t>Validita: Co nám říkají data z tohoto výzkumu?</a:t>
            </a:r>
          </a:p>
          <a:p>
            <a:r>
              <a:rPr lang="cs-CZ" dirty="0" smtClean="0"/>
              <a:t>Přibližná pravdivost závěrů a znalosti vyvozené z výzkumu.</a:t>
            </a:r>
          </a:p>
          <a:p>
            <a:r>
              <a:rPr lang="cs-CZ" dirty="0" smtClean="0"/>
              <a:t>Klasické rozlišení na interní a externí validitu.</a:t>
            </a:r>
          </a:p>
          <a:p>
            <a:r>
              <a:rPr lang="cs-CZ" i="1" dirty="0" smtClean="0"/>
              <a:t>Interní validita</a:t>
            </a:r>
            <a:r>
              <a:rPr lang="cs-CZ" dirty="0" smtClean="0"/>
              <a:t>: jaká je pravdivost výsledků vzhledem ke sledované populaci.</a:t>
            </a:r>
          </a:p>
          <a:p>
            <a:r>
              <a:rPr lang="cs-CZ" i="1" dirty="0" smtClean="0"/>
              <a:t>Externí validita</a:t>
            </a:r>
            <a:r>
              <a:rPr lang="cs-CZ" dirty="0" smtClean="0"/>
              <a:t>: jaká je pravdivost výsledků mimo sledovanou populaci?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44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Interní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08600"/>
          </a:xfrm>
        </p:spPr>
        <p:txBody>
          <a:bodyPr>
            <a:normAutofit/>
          </a:bodyPr>
          <a:lstStyle/>
          <a:p>
            <a:r>
              <a:rPr lang="cs-CZ" dirty="0" err="1" smtClean="0"/>
              <a:t>Konstruktová</a:t>
            </a:r>
            <a:r>
              <a:rPr lang="cs-CZ" dirty="0" smtClean="0"/>
              <a:t> validita</a:t>
            </a:r>
          </a:p>
          <a:p>
            <a:pPr lvl="1"/>
            <a:r>
              <a:rPr lang="cs-CZ" dirty="0" smtClean="0"/>
              <a:t>Jak jsou výsledky validní pro teorii a konstrukty, které používá?</a:t>
            </a:r>
          </a:p>
          <a:p>
            <a:pPr lvl="1"/>
            <a:r>
              <a:rPr lang="cs-CZ" dirty="0" smtClean="0"/>
              <a:t>Odpovídají proměnné sledované v experimentu proměnným v teorii?</a:t>
            </a:r>
          </a:p>
          <a:p>
            <a:pPr lvl="1"/>
            <a:r>
              <a:rPr lang="cs-CZ" dirty="0" smtClean="0"/>
              <a:t>Je to, co by mělo být podle teorie konstantní v experimentu opravdu konstantní?</a:t>
            </a:r>
          </a:p>
          <a:p>
            <a:pPr lvl="1"/>
            <a:r>
              <a:rPr lang="cs-CZ" dirty="0" smtClean="0"/>
              <a:t>Jsou skutečně měřeny ty proměnné odpovídající konstruktům teorie?</a:t>
            </a:r>
          </a:p>
          <a:p>
            <a:r>
              <a:rPr lang="cs-CZ" dirty="0" smtClean="0"/>
              <a:t>Statistická validita</a:t>
            </a:r>
          </a:p>
          <a:p>
            <a:pPr lvl="1"/>
            <a:r>
              <a:rPr lang="cs-CZ" dirty="0" smtClean="0"/>
              <a:t>Je kovariance mezi proměnnými statisticky významná?</a:t>
            </a:r>
          </a:p>
          <a:p>
            <a:pPr lvl="1"/>
            <a:r>
              <a:rPr lang="cs-CZ" dirty="0" smtClean="0"/>
              <a:t>Je-li naměřen efekt – je dostatečně velký a je významný?</a:t>
            </a:r>
          </a:p>
          <a:p>
            <a:pPr lvl="1"/>
            <a:r>
              <a:rPr lang="cs-CZ" dirty="0" smtClean="0"/>
              <a:t>Pokud je na hranici statistické významnosti, co to znamená?</a:t>
            </a:r>
          </a:p>
          <a:p>
            <a:pPr lvl="1"/>
            <a:r>
              <a:rPr lang="cs-CZ" dirty="0" smtClean="0"/>
              <a:t>Statistická replikace: replikace výsledků ze stejných dat, nebo ze stejné populace pomocí stejné analytické metody. Někdy vede ke kontroverzím. </a:t>
            </a:r>
          </a:p>
        </p:txBody>
      </p:sp>
    </p:spTree>
    <p:extLst>
      <p:ext uri="{BB962C8B-B14F-4D97-AF65-F5344CB8AC3E}">
        <p14:creationId xmlns:p14="http://schemas.microsoft.com/office/powerpoint/2010/main" val="423893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Sociálně vědní metoda?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44361"/>
            <a:ext cx="7479903" cy="4986602"/>
          </a:xfrm>
        </p:spPr>
      </p:pic>
    </p:spTree>
    <p:extLst>
      <p:ext uri="{BB962C8B-B14F-4D97-AF65-F5344CB8AC3E}">
        <p14:creationId xmlns:p14="http://schemas.microsoft.com/office/powerpoint/2010/main" val="3356033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Interní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Kauzální validita</a:t>
            </a:r>
          </a:p>
          <a:p>
            <a:pPr lvl="1"/>
            <a:r>
              <a:rPr lang="cs-CZ" dirty="0" smtClean="0"/>
              <a:t>Zda jsou vztahy, které výzkumník identifikuje, kauzální</a:t>
            </a:r>
          </a:p>
          <a:p>
            <a:pPr lvl="1"/>
            <a:r>
              <a:rPr lang="cs-CZ" dirty="0" smtClean="0"/>
              <a:t>Zda změna v nezávislé proměnné způsobuje změnu v závislé proměnné</a:t>
            </a:r>
          </a:p>
          <a:p>
            <a:pPr lvl="1"/>
            <a:r>
              <a:rPr lang="cs-CZ" dirty="0" smtClean="0"/>
              <a:t>Klíčová je experimentální manipulace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229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Externí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problém zobecnění závěrů mimo experiment</a:t>
            </a:r>
          </a:p>
          <a:p>
            <a:r>
              <a:rPr lang="cs-CZ" dirty="0" smtClean="0"/>
              <a:t>Tradičně se experimenty považují za metodu s nízkou externí validitou</a:t>
            </a:r>
          </a:p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Umělost prostředí a nízký realismus</a:t>
            </a:r>
          </a:p>
          <a:p>
            <a:pPr lvl="1"/>
            <a:r>
              <a:rPr lang="cs-CZ" dirty="0" smtClean="0"/>
              <a:t>Nereprezentativní vzorky zkreslující 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641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965699"/>
          </a:xfrm>
        </p:spPr>
        <p:txBody>
          <a:bodyPr>
            <a:normAutofit/>
          </a:bodyPr>
          <a:lstStyle/>
          <a:p>
            <a:r>
              <a:rPr lang="cs-CZ" dirty="0" smtClean="0"/>
              <a:t>Věcný realismus (ekologická validita –součást </a:t>
            </a:r>
            <a:r>
              <a:rPr lang="cs-CZ" dirty="0" err="1" smtClean="0"/>
              <a:t>poblému</a:t>
            </a:r>
            <a:r>
              <a:rPr lang="cs-CZ" dirty="0" smtClean="0"/>
              <a:t> </a:t>
            </a:r>
            <a:r>
              <a:rPr lang="cs-CZ" dirty="0" err="1" smtClean="0"/>
              <a:t>zobecnitelnosti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Jak prostředí experimentu připomíná reálný svět?</a:t>
            </a:r>
          </a:p>
          <a:p>
            <a:pPr lvl="1"/>
            <a:r>
              <a:rPr lang="cs-CZ" dirty="0" smtClean="0"/>
              <a:t>V umělém prostředí se chovají subjekty jinak než normálně</a:t>
            </a:r>
          </a:p>
          <a:p>
            <a:pPr lvl="1"/>
            <a:r>
              <a:rPr lang="cs-CZ" dirty="0" smtClean="0"/>
              <a:t>Můžeme zobecňovat??</a:t>
            </a:r>
          </a:p>
          <a:p>
            <a:r>
              <a:rPr lang="cs-CZ" dirty="0" smtClean="0"/>
              <a:t>Experimentální realismus</a:t>
            </a:r>
          </a:p>
          <a:p>
            <a:pPr lvl="1"/>
            <a:r>
              <a:rPr lang="cs-CZ" dirty="0" smtClean="0"/>
              <a:t>Nejde o prostředí jako takové</a:t>
            </a:r>
          </a:p>
          <a:p>
            <a:pPr lvl="1"/>
            <a:r>
              <a:rPr lang="cs-CZ" dirty="0" smtClean="0"/>
              <a:t>Klíčová je psychologická zkušenost</a:t>
            </a:r>
          </a:p>
          <a:p>
            <a:pPr lvl="1"/>
            <a:r>
              <a:rPr lang="cs-CZ" dirty="0" smtClean="0"/>
              <a:t>Je </a:t>
            </a:r>
            <a:r>
              <a:rPr lang="cs-CZ" dirty="0" err="1" smtClean="0"/>
              <a:t>treatment</a:t>
            </a:r>
            <a:r>
              <a:rPr lang="cs-CZ" dirty="0" smtClean="0"/>
              <a:t> dostatečný, vyvolává to, co chceme</a:t>
            </a:r>
          </a:p>
          <a:p>
            <a:pPr lvl="1"/>
            <a:r>
              <a:rPr lang="cs-CZ" dirty="0" smtClean="0"/>
              <a:t>Berou to subjekty vážně?</a:t>
            </a:r>
          </a:p>
          <a:p>
            <a:pPr lvl="1"/>
            <a:r>
              <a:rPr lang="cs-CZ" dirty="0" smtClean="0"/>
              <a:t>Různé úrovně věcného a experimentálního realismu v různých experimentech? Jaké to může mít důsledky pro validitu??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38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Studentské vzorky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Sears</a:t>
            </a:r>
            <a:r>
              <a:rPr lang="cs-CZ" dirty="0"/>
              <a:t> </a:t>
            </a:r>
            <a:r>
              <a:rPr lang="cs-CZ" dirty="0" smtClean="0"/>
              <a:t>1986: Studenti jsou skupina odlišná od zbytku populace</a:t>
            </a:r>
          </a:p>
          <a:p>
            <a:pPr lvl="1"/>
            <a:r>
              <a:rPr lang="cs-CZ" dirty="0" smtClean="0"/>
              <a:t>Slabě vyvinutá identita</a:t>
            </a:r>
          </a:p>
          <a:p>
            <a:pPr lvl="1"/>
            <a:r>
              <a:rPr lang="cs-CZ" dirty="0" smtClean="0"/>
              <a:t>Nekonsistentní postoje</a:t>
            </a:r>
          </a:p>
          <a:p>
            <a:pPr lvl="1"/>
            <a:r>
              <a:rPr lang="cs-CZ" dirty="0" smtClean="0"/>
              <a:t>Více egocentričtí</a:t>
            </a:r>
          </a:p>
          <a:p>
            <a:pPr lvl="1"/>
            <a:r>
              <a:rPr lang="cs-CZ" dirty="0" smtClean="0"/>
              <a:t>Více ovlivnitelní vnějšími faktory</a:t>
            </a:r>
          </a:p>
          <a:p>
            <a:r>
              <a:rPr lang="cs-CZ" dirty="0" smtClean="0"/>
              <a:t>Výhody: časově flexibilní. Méně nákladní, schopni sledovat instrukce, homogenní vzorky v čase, jednodušší </a:t>
            </a:r>
            <a:r>
              <a:rPr lang="cs-CZ" dirty="0" err="1" smtClean="0"/>
              <a:t>rekrutace</a:t>
            </a:r>
            <a:r>
              <a:rPr lang="cs-CZ" dirty="0" smtClean="0"/>
              <a:t>, někdy lze brát jako  silnější test (když to funguje na studentech, tak na </a:t>
            </a:r>
            <a:r>
              <a:rPr lang="cs-CZ" dirty="0" err="1" smtClean="0"/>
              <a:t>nestudentech</a:t>
            </a:r>
            <a:r>
              <a:rPr lang="cs-CZ" dirty="0" smtClean="0"/>
              <a:t> by to mělo fungovat o to víc)</a:t>
            </a:r>
          </a:p>
          <a:p>
            <a:r>
              <a:rPr lang="cs-CZ" dirty="0" smtClean="0"/>
              <a:t>Někdy se projevují rozdíly (v herně teoretických experimentech)</a:t>
            </a:r>
          </a:p>
          <a:p>
            <a:endParaRPr lang="cs-CZ" dirty="0" smtClean="0"/>
          </a:p>
          <a:p>
            <a:r>
              <a:rPr lang="cs-CZ" dirty="0" smtClean="0"/>
              <a:t>Proč používat studenty? Protože cílem experimentu není zobecnění na celou populaci!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53834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víc?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vztah mezi interní a externí validitou </a:t>
            </a:r>
            <a:r>
              <a:rPr lang="cs-CZ" dirty="0" err="1" smtClean="0"/>
              <a:t>zero</a:t>
            </a:r>
            <a:r>
              <a:rPr lang="cs-CZ" dirty="0" smtClean="0"/>
              <a:t>-sum game?</a:t>
            </a:r>
          </a:p>
          <a:p>
            <a:pPr lvl="1"/>
            <a:r>
              <a:rPr lang="cs-CZ" dirty="0" smtClean="0"/>
              <a:t>Pokud máme vysokou interní validitu (dobrá </a:t>
            </a:r>
            <a:r>
              <a:rPr lang="cs-CZ" dirty="0" err="1" smtClean="0"/>
              <a:t>konstruktová</a:t>
            </a:r>
            <a:r>
              <a:rPr lang="cs-CZ" dirty="0" smtClean="0"/>
              <a:t>, statistická a kauzální validita) je to za cenu toho, že neleze zobecnit výsledek na celou populaci.</a:t>
            </a:r>
          </a:p>
          <a:p>
            <a:r>
              <a:rPr lang="cs-CZ" dirty="0" smtClean="0"/>
              <a:t>Co je důležitější?</a:t>
            </a:r>
          </a:p>
          <a:p>
            <a:pPr lvl="1"/>
            <a:r>
              <a:rPr lang="cs-CZ" dirty="0" smtClean="0"/>
              <a:t>Je ok, když můžu zobecnit výsledek, který neodpovídá teorii nebo desinterpretuje kauzální vztah?</a:t>
            </a:r>
          </a:p>
          <a:p>
            <a:r>
              <a:rPr lang="cs-CZ" dirty="0" smtClean="0"/>
              <a:t>Co je řešení?</a:t>
            </a:r>
          </a:p>
          <a:p>
            <a:pPr lvl="1"/>
            <a:r>
              <a:rPr lang="cs-CZ" dirty="0" smtClean="0"/>
              <a:t>Replikace. Vědecká replikace: replikace výsledků za použití stejných konstruktů a jiné populace nebo jiného vzorku. </a:t>
            </a:r>
          </a:p>
          <a:p>
            <a:pPr lvl="1"/>
            <a:r>
              <a:rPr lang="cs-CZ" dirty="0" smtClean="0"/>
              <a:t>Teorie v sociálních vědách je KUMULATIVNÍ PROCES</a:t>
            </a:r>
          </a:p>
        </p:txBody>
      </p:sp>
    </p:spTree>
    <p:extLst>
      <p:ext uri="{BB962C8B-B14F-4D97-AF65-F5344CB8AC3E}">
        <p14:creationId xmlns:p14="http://schemas.microsoft.com/office/powerpoint/2010/main" val="3106707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Motivace subjektů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dosáhnout toho, aby subjekty braly experiment vážně?</a:t>
            </a:r>
          </a:p>
          <a:p>
            <a:r>
              <a:rPr lang="cs-CZ" dirty="0" smtClean="0"/>
              <a:t>Peníze: show-up </a:t>
            </a:r>
            <a:r>
              <a:rPr lang="cs-CZ" dirty="0" err="1" smtClean="0"/>
              <a:t>fee</a:t>
            </a:r>
            <a:r>
              <a:rPr lang="cs-CZ" dirty="0" smtClean="0"/>
              <a:t>, nebo výdělek během experimentu?</a:t>
            </a:r>
          </a:p>
          <a:p>
            <a:r>
              <a:rPr lang="cs-CZ" dirty="0" smtClean="0"/>
              <a:t>Důkazy, že peníze vedou k horšímu výkonu (ve srovnání s bonbony a experimentem bez odměny)</a:t>
            </a:r>
          </a:p>
          <a:p>
            <a:r>
              <a:rPr lang="cs-CZ" dirty="0" smtClean="0"/>
              <a:t>Peníze mohou vést k </a:t>
            </a:r>
            <a:r>
              <a:rPr lang="cs-CZ" dirty="0" err="1" smtClean="0"/>
              <a:t>přemotivovanému</a:t>
            </a:r>
            <a:r>
              <a:rPr lang="cs-CZ" dirty="0" smtClean="0"/>
              <a:t> chování, ovlivnění kognitivního úsilí, můžou vést k různým náladám zkreslujícím výsledek, subjekty se považují za zaměstnance experimentátora</a:t>
            </a:r>
          </a:p>
          <a:p>
            <a:r>
              <a:rPr lang="cs-CZ" dirty="0" smtClean="0"/>
              <a:t>Role peněz není vyřešená (různé výsledky v experimentech)</a:t>
            </a:r>
          </a:p>
          <a:p>
            <a:r>
              <a:rPr lang="cs-CZ" dirty="0" err="1" smtClean="0"/>
              <a:t>Vernon</a:t>
            </a:r>
            <a:r>
              <a:rPr lang="cs-CZ" dirty="0" smtClean="0"/>
              <a:t> Smith: </a:t>
            </a:r>
            <a:r>
              <a:rPr lang="cs-CZ" dirty="0" err="1" smtClean="0"/>
              <a:t>Induced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: Chceme mít kontrolu nad motivací, peníze jsou hlavní motivace a proto již nejsou důležité jiné alternativní motivy, které by mohly zkreslovat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17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975"/>
          </a:xfrm>
        </p:spPr>
        <p:txBody>
          <a:bodyPr>
            <a:normAutofit/>
          </a:bodyPr>
          <a:lstStyle/>
          <a:p>
            <a:r>
              <a:rPr lang="cs-CZ" dirty="0" smtClean="0"/>
              <a:t>Známky a kredity. Je to dobrá praxe?</a:t>
            </a:r>
          </a:p>
          <a:p>
            <a:pPr lvl="1"/>
            <a:r>
              <a:rPr lang="cs-CZ" dirty="0" smtClean="0"/>
              <a:t>Nemáme problém s </a:t>
            </a:r>
            <a:r>
              <a:rPr lang="cs-CZ" dirty="0" err="1" smtClean="0"/>
              <a:t>rekrutací</a:t>
            </a:r>
            <a:endParaRPr lang="cs-CZ" dirty="0" smtClean="0"/>
          </a:p>
          <a:p>
            <a:pPr lvl="1"/>
            <a:r>
              <a:rPr lang="cs-CZ" dirty="0" smtClean="0"/>
              <a:t>Ale subjekty mohou být příliš motivované</a:t>
            </a:r>
          </a:p>
          <a:p>
            <a:pPr lvl="1"/>
            <a:r>
              <a:rPr lang="cs-CZ" dirty="0" smtClean="0"/>
              <a:t>Nedůvěra v anonymitu, problém </a:t>
            </a:r>
            <a:r>
              <a:rPr lang="cs-CZ" dirty="0" err="1" smtClean="0"/>
              <a:t>desirability</a:t>
            </a:r>
            <a:endParaRPr lang="cs-CZ" dirty="0" smtClean="0"/>
          </a:p>
          <a:p>
            <a:pPr lvl="1"/>
            <a:r>
              <a:rPr lang="cs-CZ" dirty="0" smtClean="0"/>
              <a:t>Je to etické??</a:t>
            </a:r>
          </a:p>
          <a:p>
            <a:endParaRPr lang="cs-CZ" dirty="0" smtClean="0"/>
          </a:p>
          <a:p>
            <a:r>
              <a:rPr lang="cs-CZ" dirty="0" smtClean="0"/>
              <a:t>Co nejvyšší ekologická validita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Aby experiment připomínal běžné situace a subjekty se snažily chovat tak, jako by se chovali v reálním světě</a:t>
            </a:r>
          </a:p>
          <a:p>
            <a:r>
              <a:rPr lang="cs-CZ" dirty="0" smtClean="0"/>
              <a:t>Motivace v instrukci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606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/>
          <a:lstStyle/>
          <a:p>
            <a:r>
              <a:rPr lang="cs-CZ" dirty="0" smtClean="0"/>
              <a:t>Při práci s lidskými subjekty musíme zvažovat etiku výzkumu</a:t>
            </a:r>
          </a:p>
          <a:p>
            <a:r>
              <a:rPr lang="cs-CZ" dirty="0" smtClean="0"/>
              <a:t>Přebírání praxe z medicínských experimentů</a:t>
            </a:r>
          </a:p>
          <a:p>
            <a:pPr lvl="1"/>
            <a:r>
              <a:rPr lang="cs-CZ" dirty="0" smtClean="0"/>
              <a:t>Norimberský proces odhalil problém chybějících standardů etiky ve výzkumu</a:t>
            </a:r>
          </a:p>
          <a:p>
            <a:pPr lvl="1"/>
            <a:r>
              <a:rPr lang="cs-CZ" dirty="0" smtClean="0"/>
              <a:t>Norimberský kodex, po něm vznikají nové moderní kodexy, praxe přechází i do sociálních věd</a:t>
            </a:r>
          </a:p>
          <a:p>
            <a:r>
              <a:rPr lang="cs-CZ" dirty="0" smtClean="0"/>
              <a:t>Problém s etikou se v soc. vědách ještě v 70. letech neřešil</a:t>
            </a:r>
          </a:p>
          <a:p>
            <a:pPr lvl="1"/>
            <a:r>
              <a:rPr lang="cs-CZ" dirty="0" err="1" smtClean="0"/>
              <a:t>Milgaram</a:t>
            </a:r>
            <a:r>
              <a:rPr lang="cs-CZ" dirty="0" smtClean="0"/>
              <a:t>, </a:t>
            </a:r>
            <a:r>
              <a:rPr lang="cs-CZ" dirty="0" err="1" smtClean="0"/>
              <a:t>Humprhries</a:t>
            </a:r>
            <a:r>
              <a:rPr lang="cs-CZ" dirty="0" smtClean="0"/>
              <a:t> (nešlo o experiment) – neetické postupy akceptovány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666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pro subjekty musí být minimální (riziko </a:t>
            </a:r>
            <a:r>
              <a:rPr lang="cs-CZ" dirty="0" err="1" smtClean="0"/>
              <a:t>nekomfortu</a:t>
            </a:r>
            <a:r>
              <a:rPr lang="cs-CZ" dirty="0" smtClean="0"/>
              <a:t> nebo škody nesmí výrazně převyšovat riziko spojené s každodenním životem)</a:t>
            </a:r>
          </a:p>
          <a:p>
            <a:r>
              <a:rPr lang="cs-CZ" dirty="0" smtClean="0"/>
              <a:t>Rizika musí být vyvážena benefity</a:t>
            </a:r>
          </a:p>
          <a:p>
            <a:r>
              <a:rPr lang="cs-CZ" dirty="0" smtClean="0"/>
              <a:t>Zaručena bezpečnost subjektů</a:t>
            </a:r>
          </a:p>
          <a:p>
            <a:r>
              <a:rPr lang="cs-CZ" dirty="0" smtClean="0"/>
              <a:t>Zaručena ochrana soukromí</a:t>
            </a:r>
          </a:p>
          <a:p>
            <a:endParaRPr lang="cs-CZ" dirty="0"/>
          </a:p>
          <a:p>
            <a:r>
              <a:rPr lang="cs-CZ" dirty="0" smtClean="0"/>
              <a:t>Posuzujeme </a:t>
            </a:r>
            <a:r>
              <a:rPr lang="cs-CZ" dirty="0" err="1" smtClean="0"/>
              <a:t>cost</a:t>
            </a:r>
            <a:r>
              <a:rPr lang="cs-CZ" dirty="0" smtClean="0"/>
              <a:t>/benefit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028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Benfity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Sociální</a:t>
            </a:r>
          </a:p>
          <a:p>
            <a:pPr lvl="1"/>
            <a:r>
              <a:rPr lang="cs-CZ" dirty="0" smtClean="0"/>
              <a:t>Terapeutické</a:t>
            </a:r>
          </a:p>
          <a:p>
            <a:pPr lvl="1"/>
            <a:r>
              <a:rPr lang="cs-CZ" dirty="0" smtClean="0"/>
              <a:t>Kolaterální (např. ekonomické, altruistický dobrý pocit, edukační)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Náklady:</a:t>
            </a:r>
          </a:p>
          <a:p>
            <a:pPr lvl="1"/>
            <a:r>
              <a:rPr lang="cs-CZ" dirty="0" smtClean="0"/>
              <a:t>Fyzické</a:t>
            </a:r>
          </a:p>
          <a:p>
            <a:pPr lvl="1"/>
            <a:r>
              <a:rPr lang="cs-CZ" dirty="0" smtClean="0"/>
              <a:t>Psychologické (některé změny mohou být dlouhodobé, narušení soukromí)</a:t>
            </a:r>
          </a:p>
          <a:p>
            <a:pPr lvl="1"/>
            <a:r>
              <a:rPr lang="cs-CZ" dirty="0" smtClean="0"/>
              <a:t>Ekonomické a sociální (časové náklady, ostrakizace, vyvolání nelegálního chování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40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experiment?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smtClean="0"/>
              <a:t>To </a:t>
            </a:r>
            <a:r>
              <a:rPr lang="cs-CZ" i="1" dirty="0" err="1" smtClean="0"/>
              <a:t>find</a:t>
            </a:r>
            <a:r>
              <a:rPr lang="cs-CZ" i="1" dirty="0" smtClean="0"/>
              <a:t> </a:t>
            </a:r>
            <a:r>
              <a:rPr lang="cs-CZ" i="1" dirty="0" err="1" smtClean="0"/>
              <a:t>out</a:t>
            </a:r>
            <a:r>
              <a:rPr lang="cs-CZ" i="1" dirty="0" smtClean="0"/>
              <a:t>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happens</a:t>
            </a:r>
            <a:r>
              <a:rPr lang="cs-CZ" i="1" dirty="0" smtClean="0"/>
              <a:t> </a:t>
            </a:r>
            <a:r>
              <a:rPr lang="cs-CZ" i="1" dirty="0" err="1" smtClean="0"/>
              <a:t>if</a:t>
            </a:r>
            <a:r>
              <a:rPr lang="cs-CZ" i="1" dirty="0" smtClean="0"/>
              <a:t>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change</a:t>
            </a:r>
            <a:r>
              <a:rPr lang="cs-CZ" i="1" dirty="0" smtClean="0"/>
              <a:t> </a:t>
            </a:r>
            <a:r>
              <a:rPr lang="cs-CZ" i="1" dirty="0" err="1" smtClean="0"/>
              <a:t>something</a:t>
            </a:r>
            <a:r>
              <a:rPr lang="cs-CZ" i="1" dirty="0" smtClean="0"/>
              <a:t>,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necessary</a:t>
            </a:r>
            <a:r>
              <a:rPr lang="cs-CZ" i="1" dirty="0" smtClean="0"/>
              <a:t> to </a:t>
            </a:r>
            <a:r>
              <a:rPr lang="cs-CZ" i="1" dirty="0" err="1" smtClean="0"/>
              <a:t>change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dirty="0" smtClean="0"/>
              <a:t>“ (Box, Hunter, and Hunter 1978).</a:t>
            </a:r>
          </a:p>
          <a:p>
            <a:endParaRPr lang="cs-CZ" dirty="0" smtClean="0"/>
          </a:p>
          <a:p>
            <a:r>
              <a:rPr lang="cs-CZ" dirty="0" smtClean="0"/>
              <a:t>Vědomá intervence do procesu generujícího data</a:t>
            </a:r>
          </a:p>
          <a:p>
            <a:r>
              <a:rPr lang="cs-CZ" dirty="0" smtClean="0"/>
              <a:t>Manipulace s určitými prvky prostředí procesu generujícího data</a:t>
            </a:r>
          </a:p>
          <a:p>
            <a:r>
              <a:rPr lang="cs-CZ" dirty="0" smtClean="0"/>
              <a:t>Vytváření nepřirozených situací</a:t>
            </a:r>
          </a:p>
          <a:p>
            <a:r>
              <a:rPr lang="cs-CZ" dirty="0" smtClean="0"/>
              <a:t>Snaha aproximovat situaci, kdy se sledovaný subjekt nachází ve dvou různých stavech světa</a:t>
            </a:r>
          </a:p>
          <a:p>
            <a:r>
              <a:rPr lang="cs-CZ" dirty="0" smtClean="0"/>
              <a:t>Náhodné přiřazení a kontrola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644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Problémy s etikou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Fried</a:t>
            </a:r>
            <a:r>
              <a:rPr lang="cs-CZ" dirty="0" smtClean="0"/>
              <a:t>, </a:t>
            </a:r>
            <a:r>
              <a:rPr lang="cs-CZ" dirty="0" err="1" smtClean="0"/>
              <a:t>Lagunes</a:t>
            </a:r>
            <a:r>
              <a:rPr lang="cs-CZ" dirty="0" smtClean="0"/>
              <a:t>, </a:t>
            </a:r>
            <a:r>
              <a:rPr lang="cs-CZ" dirty="0" err="1" smtClean="0"/>
              <a:t>Venkatarami</a:t>
            </a:r>
            <a:r>
              <a:rPr lang="cs-CZ" dirty="0" smtClean="0"/>
              <a:t> 2008:</a:t>
            </a:r>
          </a:p>
          <a:p>
            <a:pPr lvl="1"/>
            <a:r>
              <a:rPr lang="cs-CZ" dirty="0" err="1" smtClean="0"/>
              <a:t>Konfederáti</a:t>
            </a:r>
            <a:r>
              <a:rPr lang="cs-CZ" dirty="0" smtClean="0"/>
              <a:t> činí dopravní přestupky v </a:t>
            </a:r>
            <a:r>
              <a:rPr lang="cs-CZ" dirty="0" err="1" smtClean="0"/>
              <a:t>Mexico</a:t>
            </a:r>
            <a:r>
              <a:rPr lang="cs-CZ" dirty="0" smtClean="0"/>
              <a:t> City s cílem být zastaven policistou</a:t>
            </a:r>
          </a:p>
          <a:p>
            <a:pPr lvl="1"/>
            <a:r>
              <a:rPr lang="cs-CZ" dirty="0" smtClean="0"/>
              <a:t>Sledují, zda jim policisté řeknou o úplatek</a:t>
            </a:r>
          </a:p>
          <a:p>
            <a:pPr lvl="1"/>
            <a:r>
              <a:rPr lang="cs-CZ" dirty="0" smtClean="0"/>
              <a:t>Experimentátor vyvolává situaci, ve které subjekty (policisté) porušují zákon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922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51943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Když experimentátor záměrně desinterpretuje, co se v experimentu děje</a:t>
            </a:r>
          </a:p>
          <a:p>
            <a:r>
              <a:rPr lang="cs-CZ" dirty="0" smtClean="0"/>
              <a:t>Subjektům lžeme, nebo neříkáme pravdu (úplnou)</a:t>
            </a:r>
          </a:p>
          <a:p>
            <a:r>
              <a:rPr lang="cs-CZ" dirty="0" smtClean="0"/>
              <a:t>Běžná praxe v psychologických experimentech (pod podmínkou, že to je nutné) – nechceme, aby subjekty věděly, které psychologické aspekty zkoumáme</a:t>
            </a:r>
          </a:p>
          <a:p>
            <a:r>
              <a:rPr lang="cs-CZ" dirty="0" smtClean="0"/>
              <a:t>Nutný </a:t>
            </a:r>
            <a:r>
              <a:rPr lang="cs-CZ" dirty="0" err="1" smtClean="0"/>
              <a:t>debriefing</a:t>
            </a:r>
            <a:r>
              <a:rPr lang="cs-CZ" dirty="0" smtClean="0"/>
              <a:t> po konci, snaha odstranit negativní následky experimentu (Ale je to vždy OK? Viz. </a:t>
            </a:r>
            <a:r>
              <a:rPr lang="cs-CZ" dirty="0" err="1" smtClean="0"/>
              <a:t>Milgram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Proč </a:t>
            </a:r>
            <a:r>
              <a:rPr lang="cs-CZ" dirty="0" err="1" smtClean="0"/>
              <a:t>decpce</a:t>
            </a:r>
            <a:r>
              <a:rPr lang="cs-CZ" dirty="0" smtClean="0"/>
              <a:t>? Nepoužití </a:t>
            </a:r>
            <a:r>
              <a:rPr lang="cs-CZ" dirty="0" err="1" smtClean="0"/>
              <a:t>decepce</a:t>
            </a:r>
            <a:r>
              <a:rPr lang="cs-CZ" dirty="0" smtClean="0"/>
              <a:t> by vedlo ke zkreslení výsledků (např. v experimentu s policisty v </a:t>
            </a:r>
            <a:r>
              <a:rPr lang="cs-CZ" dirty="0" err="1" smtClean="0"/>
              <a:t>Mexico</a:t>
            </a:r>
            <a:r>
              <a:rPr lang="cs-CZ" dirty="0" smtClean="0"/>
              <a:t> City)</a:t>
            </a:r>
          </a:p>
          <a:p>
            <a:r>
              <a:rPr lang="cs-CZ" dirty="0" smtClean="0"/>
              <a:t>Proč </a:t>
            </a:r>
            <a:r>
              <a:rPr lang="cs-CZ" dirty="0" err="1" smtClean="0"/>
              <a:t>decepce</a:t>
            </a:r>
            <a:r>
              <a:rPr lang="cs-CZ" dirty="0" smtClean="0"/>
              <a:t> NE? Je to neetické, negativní dopad na subjekty</a:t>
            </a:r>
          </a:p>
          <a:p>
            <a:r>
              <a:rPr lang="cs-CZ" dirty="0" err="1" smtClean="0"/>
              <a:t>Mutz</a:t>
            </a:r>
            <a:r>
              <a:rPr lang="cs-CZ" dirty="0" smtClean="0"/>
              <a:t>: měla fiktivní kandidáty</a:t>
            </a:r>
          </a:p>
          <a:p>
            <a:r>
              <a:rPr lang="cs-CZ" dirty="0" smtClean="0"/>
              <a:t>Druckman: předstírá, že používá materiál z New York </a:t>
            </a:r>
            <a:r>
              <a:rPr lang="cs-CZ" dirty="0" err="1" smtClean="0"/>
              <a:t>Times</a:t>
            </a:r>
            <a:endParaRPr lang="cs-CZ" dirty="0" smtClean="0"/>
          </a:p>
          <a:p>
            <a:r>
              <a:rPr lang="cs-CZ" dirty="0" smtClean="0"/>
              <a:t>Někdy podprahové signály (</a:t>
            </a:r>
            <a:r>
              <a:rPr lang="cs-CZ" dirty="0" err="1" smtClean="0"/>
              <a:t>Lodge</a:t>
            </a:r>
            <a:r>
              <a:rPr lang="cs-CZ" dirty="0" smtClean="0"/>
              <a:t>, </a:t>
            </a:r>
            <a:r>
              <a:rPr lang="cs-CZ" dirty="0" err="1" smtClean="0"/>
              <a:t>Taber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cenjnižší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decepce</a:t>
            </a:r>
            <a:r>
              <a:rPr lang="cs-CZ" dirty="0" smtClean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9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Experimentální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Izolace nezávislé proměnné</a:t>
            </a:r>
          </a:p>
          <a:p>
            <a:r>
              <a:rPr lang="cs-CZ" dirty="0" smtClean="0"/>
              <a:t>Manipulace nezávislé proměnné</a:t>
            </a:r>
          </a:p>
          <a:p>
            <a:r>
              <a:rPr lang="cs-CZ" dirty="0" smtClean="0"/>
              <a:t>Vše ostatní držíme konstantní</a:t>
            </a:r>
          </a:p>
          <a:p>
            <a:r>
              <a:rPr lang="cs-CZ" dirty="0" smtClean="0"/>
              <a:t>Kontrola </a:t>
            </a:r>
            <a:r>
              <a:rPr lang="cs-CZ" dirty="0" err="1" smtClean="0"/>
              <a:t>treatmentu</a:t>
            </a:r>
            <a:r>
              <a:rPr lang="cs-CZ" dirty="0" smtClean="0"/>
              <a:t> </a:t>
            </a:r>
          </a:p>
          <a:p>
            <a:r>
              <a:rPr lang="cs-CZ" dirty="0" smtClean="0"/>
              <a:t>Kontrola prostředí</a:t>
            </a:r>
          </a:p>
          <a:p>
            <a:r>
              <a:rPr lang="cs-CZ" dirty="0" smtClean="0"/>
              <a:t>Eliminace efektu intervenujících proměnných</a:t>
            </a:r>
          </a:p>
        </p:txBody>
      </p:sp>
    </p:spTree>
    <p:extLst>
      <p:ext uri="{BB962C8B-B14F-4D97-AF65-F5344CB8AC3E}">
        <p14:creationId xmlns:p14="http://schemas.microsoft.com/office/powerpoint/2010/main" val="126472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Náhodné přiřazení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Subjekty jsou k různým typům manipulace přiřazeni náhodně</a:t>
            </a:r>
          </a:p>
          <a:p>
            <a:r>
              <a:rPr lang="cs-CZ" dirty="0" smtClean="0"/>
              <a:t>Nejde o náhodný výběr</a:t>
            </a:r>
          </a:p>
          <a:p>
            <a:r>
              <a:rPr lang="cs-CZ" dirty="0" smtClean="0"/>
              <a:t>Často náhodné přiřazení na nenáhodném vzorku</a:t>
            </a:r>
          </a:p>
          <a:p>
            <a:r>
              <a:rPr lang="cs-CZ" dirty="0" smtClean="0"/>
              <a:t>Náhodný výběr může být u </a:t>
            </a:r>
            <a:r>
              <a:rPr lang="cs-CZ" dirty="0" err="1" smtClean="0"/>
              <a:t>survey</a:t>
            </a:r>
            <a:r>
              <a:rPr lang="cs-CZ" dirty="0" smtClean="0"/>
              <a:t> experimentů</a:t>
            </a:r>
          </a:p>
          <a:p>
            <a:r>
              <a:rPr lang="cs-CZ" dirty="0" smtClean="0"/>
              <a:t>Každý subjekt má stejnou šanci, že bude přiřazen do určité podmínky</a:t>
            </a:r>
          </a:p>
          <a:p>
            <a:r>
              <a:rPr lang="cs-CZ" dirty="0" smtClean="0"/>
              <a:t>Eliminace zkreslení v jednotlivých experimentálních podmínkách</a:t>
            </a:r>
          </a:p>
          <a:p>
            <a:r>
              <a:rPr lang="cs-CZ" dirty="0" smtClean="0"/>
              <a:t>Předpoklad, že kontrolní skupina a experimentální skupina se neliší a budou se chovat stejně (pokud by žádná z nich nedostala manipulaci)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46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Výhoda experimentu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kauzálních vztahů</a:t>
            </a:r>
          </a:p>
          <a:p>
            <a:r>
              <a:rPr lang="cs-CZ" dirty="0" smtClean="0"/>
              <a:t>A -&gt; B</a:t>
            </a:r>
          </a:p>
          <a:p>
            <a:r>
              <a:rPr lang="cs-CZ" dirty="0" smtClean="0"/>
              <a:t>Výhoda oproti observačním metodám, neodhalují kauzální vztahy</a:t>
            </a:r>
          </a:p>
          <a:p>
            <a:r>
              <a:rPr lang="cs-CZ" dirty="0" smtClean="0"/>
              <a:t>Sledování situací, které jsou těžko sledovatelné v reálném světě</a:t>
            </a:r>
          </a:p>
          <a:p>
            <a:r>
              <a:rPr lang="cs-CZ" dirty="0" smtClean="0"/>
              <a:t>Sledování proměnných, které jsou těžko sledovatelné v reálném světě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7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Psychologická vs. Ekonomická tradice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Psychologové: většinou laboratoř a </a:t>
            </a:r>
            <a:r>
              <a:rPr lang="cs-CZ" dirty="0" err="1" smtClean="0"/>
              <a:t>survey</a:t>
            </a:r>
            <a:r>
              <a:rPr lang="cs-CZ" dirty="0" smtClean="0"/>
              <a:t>, subjekty dostanou show-up </a:t>
            </a:r>
            <a:r>
              <a:rPr lang="cs-CZ" dirty="0" err="1" smtClean="0"/>
              <a:t>fee</a:t>
            </a:r>
            <a:r>
              <a:rPr lang="cs-CZ" dirty="0" smtClean="0"/>
              <a:t>, individuální rozhodování (spíše), studentské vzorky, </a:t>
            </a:r>
            <a:r>
              <a:rPr lang="cs-CZ" dirty="0" err="1" smtClean="0"/>
              <a:t>decepce</a:t>
            </a:r>
            <a:r>
              <a:rPr lang="cs-CZ" dirty="0" smtClean="0"/>
              <a:t>, vyšší míra věcného realismu</a:t>
            </a:r>
          </a:p>
          <a:p>
            <a:r>
              <a:rPr lang="cs-CZ" dirty="0" smtClean="0"/>
              <a:t>Ekonomové: laboratoř, odměna za výkon v experimentu, míň práce se studenty, více interaktivní, testování formálních modelů, nízká míra realismu, opakované volby, </a:t>
            </a:r>
            <a:r>
              <a:rPr lang="cs-CZ" dirty="0" err="1" smtClean="0"/>
              <a:t>decepce</a:t>
            </a:r>
            <a:r>
              <a:rPr lang="cs-CZ" dirty="0" smtClean="0"/>
              <a:t> se nepřipouští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60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Experimentální </a:t>
            </a:r>
            <a:r>
              <a:rPr lang="cs-CZ" dirty="0" err="1" smtClean="0"/>
              <a:t>desig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(</a:t>
            </a:r>
            <a:r>
              <a:rPr lang="cs-CZ" dirty="0" err="1" smtClean="0"/>
              <a:t>mezisubjektový</a:t>
            </a:r>
            <a:r>
              <a:rPr lang="cs-CZ" dirty="0" smtClean="0"/>
              <a:t> experimentální design)</a:t>
            </a:r>
          </a:p>
          <a:p>
            <a:pPr lvl="1"/>
            <a:r>
              <a:rPr lang="cs-CZ" dirty="0" smtClean="0"/>
              <a:t>Řešíme náhodné přiřazení</a:t>
            </a:r>
          </a:p>
          <a:p>
            <a:pPr lvl="1"/>
            <a:r>
              <a:rPr lang="cs-CZ" dirty="0" smtClean="0"/>
              <a:t>Více skupin, kontrolní skupina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(</a:t>
            </a:r>
            <a:r>
              <a:rPr lang="cs-CZ" dirty="0" err="1" smtClean="0"/>
              <a:t>vnitrosubjektový</a:t>
            </a:r>
            <a:r>
              <a:rPr lang="cs-CZ" dirty="0" smtClean="0"/>
              <a:t> experimentální design)</a:t>
            </a:r>
          </a:p>
          <a:p>
            <a:pPr lvl="1"/>
            <a:r>
              <a:rPr lang="cs-CZ" dirty="0" smtClean="0"/>
              <a:t>Neřešíme náhodné přiřazení</a:t>
            </a:r>
          </a:p>
          <a:p>
            <a:pPr lvl="1"/>
            <a:r>
              <a:rPr lang="cs-CZ" dirty="0" smtClean="0"/>
              <a:t>Jedna skupina, všichni stejný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Subjekt činí rozhodnutí v různých stavech světa</a:t>
            </a:r>
          </a:p>
          <a:p>
            <a:pPr lvl="1"/>
            <a:r>
              <a:rPr lang="cs-CZ" dirty="0" smtClean="0"/>
              <a:t>Nehrozí zkreslení individuálními rozdíly</a:t>
            </a:r>
          </a:p>
          <a:p>
            <a:pPr lvl="1"/>
            <a:r>
              <a:rPr lang="cs-CZ" dirty="0" smtClean="0"/>
              <a:t>Může dojít k ovlivnění subjektů mezi </a:t>
            </a:r>
            <a:r>
              <a:rPr lang="cs-CZ" dirty="0" err="1" smtClean="0"/>
              <a:t>treatmenty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47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Diana </a:t>
            </a:r>
            <a:r>
              <a:rPr lang="cs-CZ" dirty="0" err="1" smtClean="0"/>
              <a:t>Mutz</a:t>
            </a:r>
            <a:r>
              <a:rPr lang="cs-CZ" dirty="0" smtClean="0"/>
              <a:t>, Byron </a:t>
            </a:r>
            <a:r>
              <a:rPr lang="cs-CZ" dirty="0" err="1" smtClean="0"/>
              <a:t>Reeves</a:t>
            </a:r>
            <a:r>
              <a:rPr lang="cs-CZ" dirty="0" smtClean="0"/>
              <a:t> 2005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292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Vliv neslušnosti politiků v TV na důvěru v politiku, </a:t>
            </a:r>
            <a:r>
              <a:rPr lang="cs-CZ" dirty="0" err="1" smtClean="0"/>
              <a:t>videomalaise</a:t>
            </a:r>
            <a:endParaRPr lang="cs-CZ" dirty="0" smtClean="0"/>
          </a:p>
          <a:p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experimenty</a:t>
            </a:r>
          </a:p>
          <a:p>
            <a:pPr lvl="1"/>
            <a:r>
              <a:rPr lang="cs-CZ" dirty="0" smtClean="0"/>
              <a:t>Politická debata dvou fiktivních kandidátů</a:t>
            </a:r>
          </a:p>
          <a:p>
            <a:pPr lvl="1"/>
            <a:r>
              <a:rPr lang="cs-CZ" dirty="0" smtClean="0"/>
              <a:t>Subjekty v různých skupinách mají buď zdvořilou nebo nezdvořilou verzi politické debaty</a:t>
            </a:r>
          </a:p>
          <a:p>
            <a:pPr lvl="1"/>
            <a:r>
              <a:rPr lang="cs-CZ" dirty="0" err="1" smtClean="0"/>
              <a:t>Manipulation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, </a:t>
            </a:r>
            <a:r>
              <a:rPr lang="cs-CZ" dirty="0" err="1" smtClean="0"/>
              <a:t>pretest</a:t>
            </a:r>
            <a:r>
              <a:rPr lang="cs-CZ" dirty="0" smtClean="0"/>
              <a:t> sympatií ke kandidátům (v experimentu 2)</a:t>
            </a:r>
          </a:p>
          <a:p>
            <a:pPr lvl="1"/>
            <a:r>
              <a:rPr lang="cs-CZ" dirty="0" smtClean="0"/>
              <a:t>Zdvořilá verze x Nezdvořilá verze (x Kontrolní skupina)</a:t>
            </a:r>
          </a:p>
          <a:p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experiment</a:t>
            </a:r>
          </a:p>
          <a:p>
            <a:pPr lvl="1"/>
            <a:r>
              <a:rPr lang="cs-CZ" dirty="0" smtClean="0"/>
              <a:t>Všichni sledují obě verze (náhodné pořadí)</a:t>
            </a:r>
          </a:p>
          <a:p>
            <a:pPr lvl="1"/>
            <a:r>
              <a:rPr lang="cs-CZ" dirty="0" smtClean="0"/>
              <a:t>Měření SCR během sledování TV</a:t>
            </a:r>
          </a:p>
          <a:p>
            <a:pPr lvl="1"/>
            <a:r>
              <a:rPr lang="cs-CZ" dirty="0" smtClean="0"/>
              <a:t>Fyziologická reakce na necivilní diskurz, jako by se nás to týkalo osobně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39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1874</Words>
  <Application>Microsoft Office PowerPoint</Application>
  <PresentationFormat>Širokoúhlá obrazovka</PresentationFormat>
  <Paragraphs>244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EXPERIMENTY</vt:lpstr>
      <vt:lpstr>Sociálně vědní metoda?</vt:lpstr>
      <vt:lpstr>Co je experiment?</vt:lpstr>
      <vt:lpstr>Experimentální kontrola</vt:lpstr>
      <vt:lpstr>Náhodné přiřazení</vt:lpstr>
      <vt:lpstr>Výhoda experimentu</vt:lpstr>
      <vt:lpstr>Psychologická vs. Ekonomická tradice</vt:lpstr>
      <vt:lpstr>Experimentální desig</vt:lpstr>
      <vt:lpstr>Diana Mutz, Byron Reeves 2005</vt:lpstr>
      <vt:lpstr>Lokace experimentu</vt:lpstr>
      <vt:lpstr>Laboratorní experiment</vt:lpstr>
      <vt:lpstr>Survey experiment</vt:lpstr>
      <vt:lpstr>Field experiment</vt:lpstr>
      <vt:lpstr>Gerber, Karlan and Bergan 2007</vt:lpstr>
      <vt:lpstr>Přírodní experiment</vt:lpstr>
      <vt:lpstr>Přírodní expeirment</vt:lpstr>
      <vt:lpstr>Subjekty</vt:lpstr>
      <vt:lpstr>Validita výzkumu</vt:lpstr>
      <vt:lpstr>Interní validita</vt:lpstr>
      <vt:lpstr>Interní validita</vt:lpstr>
      <vt:lpstr>Externí validita</vt:lpstr>
      <vt:lpstr>Realismus</vt:lpstr>
      <vt:lpstr>Studentské vzorky</vt:lpstr>
      <vt:lpstr>Co je víc? </vt:lpstr>
      <vt:lpstr>Motivace subjektů</vt:lpstr>
      <vt:lpstr>Motivace</vt:lpstr>
      <vt:lpstr>Etika</vt:lpstr>
      <vt:lpstr>Etika</vt:lpstr>
      <vt:lpstr>Etika</vt:lpstr>
      <vt:lpstr>Problémy s etikou</vt:lpstr>
      <vt:lpstr>Decepce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EXPERIMENTY</dc:title>
  <dc:creator>Lenka Hrbková</dc:creator>
  <cp:lastModifiedBy>Lenka Hrbková</cp:lastModifiedBy>
  <cp:revision>35</cp:revision>
  <dcterms:created xsi:type="dcterms:W3CDTF">2016-03-07T09:57:33Z</dcterms:created>
  <dcterms:modified xsi:type="dcterms:W3CDTF">2016-03-23T08:26:00Z</dcterms:modified>
</cp:coreProperties>
</file>