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66" r:id="rId6"/>
    <p:sldId id="257" r:id="rId7"/>
    <p:sldId id="259" r:id="rId8"/>
    <p:sldId id="260" r:id="rId9"/>
    <p:sldId id="267" r:id="rId10"/>
    <p:sldId id="276" r:id="rId11"/>
    <p:sldId id="275" r:id="rId12"/>
    <p:sldId id="261" r:id="rId13"/>
    <p:sldId id="258" r:id="rId14"/>
    <p:sldId id="273" r:id="rId15"/>
    <p:sldId id="262" r:id="rId16"/>
    <p:sldId id="263" r:id="rId17"/>
    <p:sldId id="264" r:id="rId18"/>
    <p:sldId id="265" r:id="rId19"/>
    <p:sldId id="279" r:id="rId20"/>
    <p:sldId id="280" r:id="rId21"/>
    <p:sldId id="277" r:id="rId22"/>
    <p:sldId id="278" r:id="rId23"/>
    <p:sldId id="274" r:id="rId24"/>
    <p:sldId id="283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BDF26-38BE-D14A-893B-1EDF711BD662}" type="doc">
      <dgm:prSet loTypeId="urn:microsoft.com/office/officeart/2005/8/layout/hProcess7#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A94C88-FAEC-224B-A2CF-FC46332C9F11}">
      <dgm:prSet phldrT="[Text]" phldr="1"/>
      <dgm:spPr/>
      <dgm:t>
        <a:bodyPr/>
        <a:lstStyle/>
        <a:p>
          <a:endParaRPr lang="en-US" dirty="0"/>
        </a:p>
      </dgm:t>
    </dgm:pt>
    <dgm:pt modelId="{53C86D48-1D3D-B544-800D-1862D38596E9}" type="parTrans" cxnId="{205047E2-7E08-1B41-883C-22F505E5AB29}">
      <dgm:prSet/>
      <dgm:spPr/>
      <dgm:t>
        <a:bodyPr/>
        <a:lstStyle/>
        <a:p>
          <a:endParaRPr lang="en-US"/>
        </a:p>
      </dgm:t>
    </dgm:pt>
    <dgm:pt modelId="{DB25F538-EDF9-604E-BCA2-F3A32AB9A9FB}" type="sibTrans" cxnId="{205047E2-7E08-1B41-883C-22F505E5AB29}">
      <dgm:prSet/>
      <dgm:spPr/>
      <dgm:t>
        <a:bodyPr/>
        <a:lstStyle/>
        <a:p>
          <a:endParaRPr lang="en-US"/>
        </a:p>
      </dgm:t>
    </dgm:pt>
    <dgm:pt modelId="{306829F8-94D4-1744-B88F-FE8AEF678C5D}">
      <dgm:prSet phldrT="[Text]" phldr="1"/>
      <dgm:spPr/>
      <dgm:t>
        <a:bodyPr/>
        <a:lstStyle/>
        <a:p>
          <a:endParaRPr lang="en-US" dirty="0"/>
        </a:p>
      </dgm:t>
    </dgm:pt>
    <dgm:pt modelId="{97D3A4CC-C7E5-ED46-99A1-F5DEB95FADBC}" type="parTrans" cxnId="{0EDFE8EE-7413-FF43-85D9-6EE6F7B5B667}">
      <dgm:prSet/>
      <dgm:spPr/>
      <dgm:t>
        <a:bodyPr/>
        <a:lstStyle/>
        <a:p>
          <a:endParaRPr lang="en-US"/>
        </a:p>
      </dgm:t>
    </dgm:pt>
    <dgm:pt modelId="{043DF7FD-630C-554D-84C3-80CE12B03913}" type="sibTrans" cxnId="{0EDFE8EE-7413-FF43-85D9-6EE6F7B5B667}">
      <dgm:prSet/>
      <dgm:spPr/>
      <dgm:t>
        <a:bodyPr/>
        <a:lstStyle/>
        <a:p>
          <a:endParaRPr lang="en-US"/>
        </a:p>
      </dgm:t>
    </dgm:pt>
    <dgm:pt modelId="{3A5EA450-2918-214E-AD42-67A4AEA57114}">
      <dgm:prSet phldrT="[Text]" phldr="1"/>
      <dgm:spPr/>
      <dgm:t>
        <a:bodyPr/>
        <a:lstStyle/>
        <a:p>
          <a:endParaRPr lang="en-US" dirty="0"/>
        </a:p>
      </dgm:t>
    </dgm:pt>
    <dgm:pt modelId="{AC76A331-9BD2-394C-B39A-33D3111B192C}" type="sibTrans" cxnId="{B66BF56E-4DD9-624F-9A71-DA0F8A093FF9}">
      <dgm:prSet/>
      <dgm:spPr/>
      <dgm:t>
        <a:bodyPr/>
        <a:lstStyle/>
        <a:p>
          <a:endParaRPr lang="en-US"/>
        </a:p>
      </dgm:t>
    </dgm:pt>
    <dgm:pt modelId="{A43D9041-8F48-4543-A8DA-9C9FC5FCDB2E}" type="parTrans" cxnId="{B66BF56E-4DD9-624F-9A71-DA0F8A093FF9}">
      <dgm:prSet/>
      <dgm:spPr/>
      <dgm:t>
        <a:bodyPr/>
        <a:lstStyle/>
        <a:p>
          <a:endParaRPr lang="en-US"/>
        </a:p>
      </dgm:t>
    </dgm:pt>
    <dgm:pt modelId="{D86C6623-E10F-FE41-852E-46A03E339FE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09B0ABA-EF3E-364E-B79B-2975C73BECF8}" type="sibTrans" cxnId="{02450E2B-232C-BF43-B22C-6D062392B050}">
      <dgm:prSet/>
      <dgm:spPr/>
      <dgm:t>
        <a:bodyPr/>
        <a:lstStyle/>
        <a:p>
          <a:endParaRPr lang="en-US"/>
        </a:p>
      </dgm:t>
    </dgm:pt>
    <dgm:pt modelId="{27750B98-8D82-7342-91F5-AC79E33CDE7D}" type="parTrans" cxnId="{02450E2B-232C-BF43-B22C-6D062392B050}">
      <dgm:prSet/>
      <dgm:spPr/>
      <dgm:t>
        <a:bodyPr/>
        <a:lstStyle/>
        <a:p>
          <a:endParaRPr lang="en-US"/>
        </a:p>
      </dgm:t>
    </dgm:pt>
    <dgm:pt modelId="{9F8AC763-CC21-634F-9CE6-82DE38AF1C2C}" type="pres">
      <dgm:prSet presAssocID="{80CBDF26-38BE-D14A-893B-1EDF711BD6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10A34-4AB2-BD48-AA3D-8ACDD30E1A45}" type="pres">
      <dgm:prSet presAssocID="{CBA94C88-FAEC-224B-A2CF-FC46332C9F11}" presName="compositeNode" presStyleCnt="0">
        <dgm:presLayoutVars>
          <dgm:bulletEnabled val="1"/>
        </dgm:presLayoutVars>
      </dgm:prSet>
      <dgm:spPr/>
    </dgm:pt>
    <dgm:pt modelId="{57C38B3C-B472-E541-8543-4C11D8978A56}" type="pres">
      <dgm:prSet presAssocID="{CBA94C88-FAEC-224B-A2CF-FC46332C9F11}" presName="bgRect" presStyleLbl="node1" presStyleIdx="0" presStyleCnt="4"/>
      <dgm:spPr/>
      <dgm:t>
        <a:bodyPr/>
        <a:lstStyle/>
        <a:p>
          <a:endParaRPr lang="ru-RU"/>
        </a:p>
      </dgm:t>
    </dgm:pt>
    <dgm:pt modelId="{FB66B1D5-E459-EF43-85D0-9F1265B46AFC}" type="pres">
      <dgm:prSet presAssocID="{CBA94C88-FAEC-224B-A2CF-FC46332C9F11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7F464-CE37-0741-BD67-A0D3655314CC}" type="pres">
      <dgm:prSet presAssocID="{DB25F538-EDF9-604E-BCA2-F3A32AB9A9FB}" presName="hSp" presStyleCnt="0"/>
      <dgm:spPr/>
    </dgm:pt>
    <dgm:pt modelId="{986E7F72-F1E0-0543-A160-8B9466B3F839}" type="pres">
      <dgm:prSet presAssocID="{DB25F538-EDF9-604E-BCA2-F3A32AB9A9FB}" presName="vProcSp" presStyleCnt="0"/>
      <dgm:spPr/>
    </dgm:pt>
    <dgm:pt modelId="{90F2995B-E299-5A46-BD61-DFBFFDE5DF15}" type="pres">
      <dgm:prSet presAssocID="{DB25F538-EDF9-604E-BCA2-F3A32AB9A9FB}" presName="vSp1" presStyleCnt="0"/>
      <dgm:spPr/>
    </dgm:pt>
    <dgm:pt modelId="{92832D3D-66D9-B745-B20D-AA36023AAD8F}" type="pres">
      <dgm:prSet presAssocID="{DB25F538-EDF9-604E-BCA2-F3A32AB9A9FB}" presName="simulatedConn" presStyleLbl="solidFgAcc1" presStyleIdx="0" presStyleCnt="3"/>
      <dgm:spPr/>
    </dgm:pt>
    <dgm:pt modelId="{F23B0F03-68C1-7745-B019-146A5DCEA7EA}" type="pres">
      <dgm:prSet presAssocID="{DB25F538-EDF9-604E-BCA2-F3A32AB9A9FB}" presName="vSp2" presStyleCnt="0"/>
      <dgm:spPr/>
    </dgm:pt>
    <dgm:pt modelId="{6A40BD92-88E3-9243-9C44-2F972FB851D8}" type="pres">
      <dgm:prSet presAssocID="{DB25F538-EDF9-604E-BCA2-F3A32AB9A9FB}" presName="sibTrans" presStyleCnt="0"/>
      <dgm:spPr/>
    </dgm:pt>
    <dgm:pt modelId="{4B20FC68-31E8-3042-B111-0FF4A9CC7807}" type="pres">
      <dgm:prSet presAssocID="{3A5EA450-2918-214E-AD42-67A4AEA57114}" presName="compositeNode" presStyleCnt="0">
        <dgm:presLayoutVars>
          <dgm:bulletEnabled val="1"/>
        </dgm:presLayoutVars>
      </dgm:prSet>
      <dgm:spPr/>
    </dgm:pt>
    <dgm:pt modelId="{7068EE53-72E9-D549-8009-05C31D6A0062}" type="pres">
      <dgm:prSet presAssocID="{3A5EA450-2918-214E-AD42-67A4AEA57114}" presName="bgRect" presStyleLbl="node1" presStyleIdx="1" presStyleCnt="4"/>
      <dgm:spPr/>
      <dgm:t>
        <a:bodyPr/>
        <a:lstStyle/>
        <a:p>
          <a:endParaRPr lang="ru-RU"/>
        </a:p>
      </dgm:t>
    </dgm:pt>
    <dgm:pt modelId="{3BFE15C3-4FD4-EE46-9116-BEF92E255C3E}" type="pres">
      <dgm:prSet presAssocID="{3A5EA450-2918-214E-AD42-67A4AEA57114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28328-CD7D-7248-A705-E40AA715D3AA}" type="pres">
      <dgm:prSet presAssocID="{AC76A331-9BD2-394C-B39A-33D3111B192C}" presName="hSp" presStyleCnt="0"/>
      <dgm:spPr/>
    </dgm:pt>
    <dgm:pt modelId="{FE67849C-20B3-3F49-9B55-FAF73AD4925A}" type="pres">
      <dgm:prSet presAssocID="{AC76A331-9BD2-394C-B39A-33D3111B192C}" presName="vProcSp" presStyleCnt="0"/>
      <dgm:spPr/>
    </dgm:pt>
    <dgm:pt modelId="{B3ACBBF2-1357-A546-A310-964669606CFB}" type="pres">
      <dgm:prSet presAssocID="{AC76A331-9BD2-394C-B39A-33D3111B192C}" presName="vSp1" presStyleCnt="0"/>
      <dgm:spPr/>
    </dgm:pt>
    <dgm:pt modelId="{C1CE4AA0-2E8B-4047-B40B-C63A678D56F1}" type="pres">
      <dgm:prSet presAssocID="{AC76A331-9BD2-394C-B39A-33D3111B192C}" presName="simulatedConn" presStyleLbl="solidFgAcc1" presStyleIdx="1" presStyleCnt="3"/>
      <dgm:spPr/>
    </dgm:pt>
    <dgm:pt modelId="{E4581C4D-CA45-9A43-AB31-7343E6E076E6}" type="pres">
      <dgm:prSet presAssocID="{AC76A331-9BD2-394C-B39A-33D3111B192C}" presName="vSp2" presStyleCnt="0"/>
      <dgm:spPr/>
    </dgm:pt>
    <dgm:pt modelId="{AC255A34-EC08-0B41-8174-FE036E836836}" type="pres">
      <dgm:prSet presAssocID="{AC76A331-9BD2-394C-B39A-33D3111B192C}" presName="sibTrans" presStyleCnt="0"/>
      <dgm:spPr/>
    </dgm:pt>
    <dgm:pt modelId="{B8844D73-0A28-1043-A273-DC514167F09A}" type="pres">
      <dgm:prSet presAssocID="{306829F8-94D4-1744-B88F-FE8AEF678C5D}" presName="compositeNode" presStyleCnt="0">
        <dgm:presLayoutVars>
          <dgm:bulletEnabled val="1"/>
        </dgm:presLayoutVars>
      </dgm:prSet>
      <dgm:spPr/>
    </dgm:pt>
    <dgm:pt modelId="{1A92D55B-E5D5-BB46-A125-F4A9F9FDA78D}" type="pres">
      <dgm:prSet presAssocID="{306829F8-94D4-1744-B88F-FE8AEF678C5D}" presName="bgRect" presStyleLbl="node1" presStyleIdx="2" presStyleCnt="4"/>
      <dgm:spPr/>
      <dgm:t>
        <a:bodyPr/>
        <a:lstStyle/>
        <a:p>
          <a:endParaRPr lang="ru-RU"/>
        </a:p>
      </dgm:t>
    </dgm:pt>
    <dgm:pt modelId="{27AB4241-469D-6444-95F2-C94D77347289}" type="pres">
      <dgm:prSet presAssocID="{306829F8-94D4-1744-B88F-FE8AEF678C5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208AE-65B9-6042-9EAC-5ECE0816C0D7}" type="pres">
      <dgm:prSet presAssocID="{043DF7FD-630C-554D-84C3-80CE12B03913}" presName="hSp" presStyleCnt="0"/>
      <dgm:spPr/>
    </dgm:pt>
    <dgm:pt modelId="{18D53006-86F3-2D49-A575-AB93B844CF54}" type="pres">
      <dgm:prSet presAssocID="{043DF7FD-630C-554D-84C3-80CE12B03913}" presName="vProcSp" presStyleCnt="0"/>
      <dgm:spPr/>
    </dgm:pt>
    <dgm:pt modelId="{ACBA74E4-FD08-194C-9C60-CC324D45BFC6}" type="pres">
      <dgm:prSet presAssocID="{043DF7FD-630C-554D-84C3-80CE12B03913}" presName="vSp1" presStyleCnt="0"/>
      <dgm:spPr/>
    </dgm:pt>
    <dgm:pt modelId="{2FD608B9-19E2-E249-A430-3C38D2E0CD21}" type="pres">
      <dgm:prSet presAssocID="{043DF7FD-630C-554D-84C3-80CE12B03913}" presName="simulatedConn" presStyleLbl="solidFgAcc1" presStyleIdx="2" presStyleCnt="3"/>
      <dgm:spPr/>
    </dgm:pt>
    <dgm:pt modelId="{F1AEEDF9-BA5C-E84F-9218-619962A4FD1E}" type="pres">
      <dgm:prSet presAssocID="{043DF7FD-630C-554D-84C3-80CE12B03913}" presName="vSp2" presStyleCnt="0"/>
      <dgm:spPr/>
    </dgm:pt>
    <dgm:pt modelId="{5AD3D28F-421D-E847-A82A-5BC03BED2774}" type="pres">
      <dgm:prSet presAssocID="{043DF7FD-630C-554D-84C3-80CE12B03913}" presName="sibTrans" presStyleCnt="0"/>
      <dgm:spPr/>
    </dgm:pt>
    <dgm:pt modelId="{4D590D21-1A8E-8D45-AF0D-190B9F20B637}" type="pres">
      <dgm:prSet presAssocID="{D86C6623-E10F-FE41-852E-46A03E339FE5}" presName="compositeNode" presStyleCnt="0">
        <dgm:presLayoutVars>
          <dgm:bulletEnabled val="1"/>
        </dgm:presLayoutVars>
      </dgm:prSet>
      <dgm:spPr/>
    </dgm:pt>
    <dgm:pt modelId="{E3D3D83B-0785-B04F-9C78-9F657D098C4C}" type="pres">
      <dgm:prSet presAssocID="{D86C6623-E10F-FE41-852E-46A03E339FE5}" presName="bgRect" presStyleLbl="node1" presStyleIdx="3" presStyleCnt="4" custScaleX="1658821" custScaleY="1824108" custLinFactX="-100000" custLinFactNeighborX="-194521" custLinFactNeighborY="58549"/>
      <dgm:spPr/>
      <dgm:t>
        <a:bodyPr/>
        <a:lstStyle/>
        <a:p>
          <a:endParaRPr lang="en-US"/>
        </a:p>
      </dgm:t>
    </dgm:pt>
    <dgm:pt modelId="{6B11AB1F-992D-034E-94B2-0CF427E5B998}" type="pres">
      <dgm:prSet presAssocID="{D86C6623-E10F-FE41-852E-46A03E339FE5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B7482-1794-4444-89C9-F9CCC32D84AD}" type="presOf" srcId="{D86C6623-E10F-FE41-852E-46A03E339FE5}" destId="{E3D3D83B-0785-B04F-9C78-9F657D098C4C}" srcOrd="0" destOrd="0" presId="urn:microsoft.com/office/officeart/2005/8/layout/hProcess7#1"/>
    <dgm:cxn modelId="{78656E32-08CE-4EEF-A2A4-1D0B020AAC67}" type="presOf" srcId="{3A5EA450-2918-214E-AD42-67A4AEA57114}" destId="{3BFE15C3-4FD4-EE46-9116-BEF92E255C3E}" srcOrd="1" destOrd="0" presId="urn:microsoft.com/office/officeart/2005/8/layout/hProcess7#1"/>
    <dgm:cxn modelId="{2261F426-130E-4E51-8CA0-C6FAA48440BF}" type="presOf" srcId="{80CBDF26-38BE-D14A-893B-1EDF711BD662}" destId="{9F8AC763-CC21-634F-9CE6-82DE38AF1C2C}" srcOrd="0" destOrd="0" presId="urn:microsoft.com/office/officeart/2005/8/layout/hProcess7#1"/>
    <dgm:cxn modelId="{86E87852-E06F-4747-AE3E-DC95FED824BF}" type="presOf" srcId="{306829F8-94D4-1744-B88F-FE8AEF678C5D}" destId="{1A92D55B-E5D5-BB46-A125-F4A9F9FDA78D}" srcOrd="0" destOrd="0" presId="urn:microsoft.com/office/officeart/2005/8/layout/hProcess7#1"/>
    <dgm:cxn modelId="{B66BF56E-4DD9-624F-9A71-DA0F8A093FF9}" srcId="{80CBDF26-38BE-D14A-893B-1EDF711BD662}" destId="{3A5EA450-2918-214E-AD42-67A4AEA57114}" srcOrd="1" destOrd="0" parTransId="{A43D9041-8F48-4543-A8DA-9C9FC5FCDB2E}" sibTransId="{AC76A331-9BD2-394C-B39A-33D3111B192C}"/>
    <dgm:cxn modelId="{205047E2-7E08-1B41-883C-22F505E5AB29}" srcId="{80CBDF26-38BE-D14A-893B-1EDF711BD662}" destId="{CBA94C88-FAEC-224B-A2CF-FC46332C9F11}" srcOrd="0" destOrd="0" parTransId="{53C86D48-1D3D-B544-800D-1862D38596E9}" sibTransId="{DB25F538-EDF9-604E-BCA2-F3A32AB9A9FB}"/>
    <dgm:cxn modelId="{85DE7EB3-7B00-4F2C-8C48-ECC3D8A820AD}" type="presOf" srcId="{CBA94C88-FAEC-224B-A2CF-FC46332C9F11}" destId="{FB66B1D5-E459-EF43-85D0-9F1265B46AFC}" srcOrd="1" destOrd="0" presId="urn:microsoft.com/office/officeart/2005/8/layout/hProcess7#1"/>
    <dgm:cxn modelId="{35E3F258-5E38-4EAA-B7C2-37ED12740F74}" type="presOf" srcId="{CBA94C88-FAEC-224B-A2CF-FC46332C9F11}" destId="{57C38B3C-B472-E541-8543-4C11D8978A56}" srcOrd="0" destOrd="0" presId="urn:microsoft.com/office/officeart/2005/8/layout/hProcess7#1"/>
    <dgm:cxn modelId="{02450E2B-232C-BF43-B22C-6D062392B050}" srcId="{80CBDF26-38BE-D14A-893B-1EDF711BD662}" destId="{D86C6623-E10F-FE41-852E-46A03E339FE5}" srcOrd="3" destOrd="0" parTransId="{27750B98-8D82-7342-91F5-AC79E33CDE7D}" sibTransId="{B09B0ABA-EF3E-364E-B79B-2975C73BECF8}"/>
    <dgm:cxn modelId="{0EDFE8EE-7413-FF43-85D9-6EE6F7B5B667}" srcId="{80CBDF26-38BE-D14A-893B-1EDF711BD662}" destId="{306829F8-94D4-1744-B88F-FE8AEF678C5D}" srcOrd="2" destOrd="0" parTransId="{97D3A4CC-C7E5-ED46-99A1-F5DEB95FADBC}" sibTransId="{043DF7FD-630C-554D-84C3-80CE12B03913}"/>
    <dgm:cxn modelId="{B0E0958B-9E0A-4432-B1D8-84F8D1649F8A}" type="presOf" srcId="{3A5EA450-2918-214E-AD42-67A4AEA57114}" destId="{7068EE53-72E9-D549-8009-05C31D6A0062}" srcOrd="0" destOrd="0" presId="urn:microsoft.com/office/officeart/2005/8/layout/hProcess7#1"/>
    <dgm:cxn modelId="{C7A88E49-B0C7-484C-AA82-7890608D3921}" type="presOf" srcId="{306829F8-94D4-1744-B88F-FE8AEF678C5D}" destId="{27AB4241-469D-6444-95F2-C94D77347289}" srcOrd="1" destOrd="0" presId="urn:microsoft.com/office/officeart/2005/8/layout/hProcess7#1"/>
    <dgm:cxn modelId="{DFA1040B-7AB8-480D-A4C7-489253A13846}" type="presOf" srcId="{D86C6623-E10F-FE41-852E-46A03E339FE5}" destId="{6B11AB1F-992D-034E-94B2-0CF427E5B998}" srcOrd="1" destOrd="0" presId="urn:microsoft.com/office/officeart/2005/8/layout/hProcess7#1"/>
    <dgm:cxn modelId="{63E7F613-38E0-4896-89C3-0619F8B8A67D}" type="presParOf" srcId="{9F8AC763-CC21-634F-9CE6-82DE38AF1C2C}" destId="{3EB10A34-4AB2-BD48-AA3D-8ACDD30E1A45}" srcOrd="0" destOrd="0" presId="urn:microsoft.com/office/officeart/2005/8/layout/hProcess7#1"/>
    <dgm:cxn modelId="{AF4B43C1-15A5-419A-9AD7-3ABC8B567374}" type="presParOf" srcId="{3EB10A34-4AB2-BD48-AA3D-8ACDD30E1A45}" destId="{57C38B3C-B472-E541-8543-4C11D8978A56}" srcOrd="0" destOrd="0" presId="urn:microsoft.com/office/officeart/2005/8/layout/hProcess7#1"/>
    <dgm:cxn modelId="{1A5F66F3-4DAB-400E-9629-89645D1C0392}" type="presParOf" srcId="{3EB10A34-4AB2-BD48-AA3D-8ACDD30E1A45}" destId="{FB66B1D5-E459-EF43-85D0-9F1265B46AFC}" srcOrd="1" destOrd="0" presId="urn:microsoft.com/office/officeart/2005/8/layout/hProcess7#1"/>
    <dgm:cxn modelId="{2C98A4FD-401B-4E54-872A-FE2375DAE509}" type="presParOf" srcId="{9F8AC763-CC21-634F-9CE6-82DE38AF1C2C}" destId="{0027F464-CE37-0741-BD67-A0D3655314CC}" srcOrd="1" destOrd="0" presId="urn:microsoft.com/office/officeart/2005/8/layout/hProcess7#1"/>
    <dgm:cxn modelId="{8628B334-EAAF-40B3-8127-28EAF30469F8}" type="presParOf" srcId="{9F8AC763-CC21-634F-9CE6-82DE38AF1C2C}" destId="{986E7F72-F1E0-0543-A160-8B9466B3F839}" srcOrd="2" destOrd="0" presId="urn:microsoft.com/office/officeart/2005/8/layout/hProcess7#1"/>
    <dgm:cxn modelId="{DF47D742-5672-4D20-B8DF-66387C616B82}" type="presParOf" srcId="{986E7F72-F1E0-0543-A160-8B9466B3F839}" destId="{90F2995B-E299-5A46-BD61-DFBFFDE5DF15}" srcOrd="0" destOrd="0" presId="urn:microsoft.com/office/officeart/2005/8/layout/hProcess7#1"/>
    <dgm:cxn modelId="{282B1A0E-76D7-4EF2-8CF4-29A0F660B70B}" type="presParOf" srcId="{986E7F72-F1E0-0543-A160-8B9466B3F839}" destId="{92832D3D-66D9-B745-B20D-AA36023AAD8F}" srcOrd="1" destOrd="0" presId="urn:microsoft.com/office/officeart/2005/8/layout/hProcess7#1"/>
    <dgm:cxn modelId="{4F7599CC-642C-45A2-8F91-1F02D3A52C09}" type="presParOf" srcId="{986E7F72-F1E0-0543-A160-8B9466B3F839}" destId="{F23B0F03-68C1-7745-B019-146A5DCEA7EA}" srcOrd="2" destOrd="0" presId="urn:microsoft.com/office/officeart/2005/8/layout/hProcess7#1"/>
    <dgm:cxn modelId="{D8405B81-1A73-4CA4-8852-B47E04AC23AF}" type="presParOf" srcId="{9F8AC763-CC21-634F-9CE6-82DE38AF1C2C}" destId="{6A40BD92-88E3-9243-9C44-2F972FB851D8}" srcOrd="3" destOrd="0" presId="urn:microsoft.com/office/officeart/2005/8/layout/hProcess7#1"/>
    <dgm:cxn modelId="{73B85DDA-52A9-4FB0-976F-A8270A8DFFCB}" type="presParOf" srcId="{9F8AC763-CC21-634F-9CE6-82DE38AF1C2C}" destId="{4B20FC68-31E8-3042-B111-0FF4A9CC7807}" srcOrd="4" destOrd="0" presId="urn:microsoft.com/office/officeart/2005/8/layout/hProcess7#1"/>
    <dgm:cxn modelId="{FA9CA37A-9BD0-42FE-97DB-0074830E756C}" type="presParOf" srcId="{4B20FC68-31E8-3042-B111-0FF4A9CC7807}" destId="{7068EE53-72E9-D549-8009-05C31D6A0062}" srcOrd="0" destOrd="0" presId="urn:microsoft.com/office/officeart/2005/8/layout/hProcess7#1"/>
    <dgm:cxn modelId="{FA9D0DA9-99E8-4BDE-A2AC-6B10C88DA754}" type="presParOf" srcId="{4B20FC68-31E8-3042-B111-0FF4A9CC7807}" destId="{3BFE15C3-4FD4-EE46-9116-BEF92E255C3E}" srcOrd="1" destOrd="0" presId="urn:microsoft.com/office/officeart/2005/8/layout/hProcess7#1"/>
    <dgm:cxn modelId="{B892F961-C705-49CB-BD71-EA3A2AB52849}" type="presParOf" srcId="{9F8AC763-CC21-634F-9CE6-82DE38AF1C2C}" destId="{09028328-CD7D-7248-A705-E40AA715D3AA}" srcOrd="5" destOrd="0" presId="urn:microsoft.com/office/officeart/2005/8/layout/hProcess7#1"/>
    <dgm:cxn modelId="{19DEC7BD-73FE-42E1-9712-CC9CDA7C3474}" type="presParOf" srcId="{9F8AC763-CC21-634F-9CE6-82DE38AF1C2C}" destId="{FE67849C-20B3-3F49-9B55-FAF73AD4925A}" srcOrd="6" destOrd="0" presId="urn:microsoft.com/office/officeart/2005/8/layout/hProcess7#1"/>
    <dgm:cxn modelId="{3AD015D2-0531-48F0-9AE3-51B3712138B4}" type="presParOf" srcId="{FE67849C-20B3-3F49-9B55-FAF73AD4925A}" destId="{B3ACBBF2-1357-A546-A310-964669606CFB}" srcOrd="0" destOrd="0" presId="urn:microsoft.com/office/officeart/2005/8/layout/hProcess7#1"/>
    <dgm:cxn modelId="{CF6CA040-6562-4849-94F1-66BC2AB19D21}" type="presParOf" srcId="{FE67849C-20B3-3F49-9B55-FAF73AD4925A}" destId="{C1CE4AA0-2E8B-4047-B40B-C63A678D56F1}" srcOrd="1" destOrd="0" presId="urn:microsoft.com/office/officeart/2005/8/layout/hProcess7#1"/>
    <dgm:cxn modelId="{E57CC284-8588-4603-8CAD-DAF97042465F}" type="presParOf" srcId="{FE67849C-20B3-3F49-9B55-FAF73AD4925A}" destId="{E4581C4D-CA45-9A43-AB31-7343E6E076E6}" srcOrd="2" destOrd="0" presId="urn:microsoft.com/office/officeart/2005/8/layout/hProcess7#1"/>
    <dgm:cxn modelId="{77F9DC19-5D5E-4DFF-B549-CE66E8CC37FA}" type="presParOf" srcId="{9F8AC763-CC21-634F-9CE6-82DE38AF1C2C}" destId="{AC255A34-EC08-0B41-8174-FE036E836836}" srcOrd="7" destOrd="0" presId="urn:microsoft.com/office/officeart/2005/8/layout/hProcess7#1"/>
    <dgm:cxn modelId="{AD4C3ED8-0B6F-48A1-8961-44239D2D7A06}" type="presParOf" srcId="{9F8AC763-CC21-634F-9CE6-82DE38AF1C2C}" destId="{B8844D73-0A28-1043-A273-DC514167F09A}" srcOrd="8" destOrd="0" presId="urn:microsoft.com/office/officeart/2005/8/layout/hProcess7#1"/>
    <dgm:cxn modelId="{7ED9A74F-089F-4E35-A803-8599A63A9591}" type="presParOf" srcId="{B8844D73-0A28-1043-A273-DC514167F09A}" destId="{1A92D55B-E5D5-BB46-A125-F4A9F9FDA78D}" srcOrd="0" destOrd="0" presId="urn:microsoft.com/office/officeart/2005/8/layout/hProcess7#1"/>
    <dgm:cxn modelId="{674E431B-0AD8-4087-86CF-DA8B518C2A1D}" type="presParOf" srcId="{B8844D73-0A28-1043-A273-DC514167F09A}" destId="{27AB4241-469D-6444-95F2-C94D77347289}" srcOrd="1" destOrd="0" presId="urn:microsoft.com/office/officeart/2005/8/layout/hProcess7#1"/>
    <dgm:cxn modelId="{BF5F33B9-EF32-4506-A89A-B4B8BD4CC3D9}" type="presParOf" srcId="{9F8AC763-CC21-634F-9CE6-82DE38AF1C2C}" destId="{90F208AE-65B9-6042-9EAC-5ECE0816C0D7}" srcOrd="9" destOrd="0" presId="urn:microsoft.com/office/officeart/2005/8/layout/hProcess7#1"/>
    <dgm:cxn modelId="{94B72689-3700-4F90-BD8C-14D1B808D2C3}" type="presParOf" srcId="{9F8AC763-CC21-634F-9CE6-82DE38AF1C2C}" destId="{18D53006-86F3-2D49-A575-AB93B844CF54}" srcOrd="10" destOrd="0" presId="urn:microsoft.com/office/officeart/2005/8/layout/hProcess7#1"/>
    <dgm:cxn modelId="{3B4352F0-9A63-4A50-A3CF-EE34B4F3CA83}" type="presParOf" srcId="{18D53006-86F3-2D49-A575-AB93B844CF54}" destId="{ACBA74E4-FD08-194C-9C60-CC324D45BFC6}" srcOrd="0" destOrd="0" presId="urn:microsoft.com/office/officeart/2005/8/layout/hProcess7#1"/>
    <dgm:cxn modelId="{AFE1AFAA-8B2C-4EC0-9B8D-234824887A62}" type="presParOf" srcId="{18D53006-86F3-2D49-A575-AB93B844CF54}" destId="{2FD608B9-19E2-E249-A430-3C38D2E0CD21}" srcOrd="1" destOrd="0" presId="urn:microsoft.com/office/officeart/2005/8/layout/hProcess7#1"/>
    <dgm:cxn modelId="{62CD8FB4-A9F2-4E39-BFB0-F2A602DB5C8B}" type="presParOf" srcId="{18D53006-86F3-2D49-A575-AB93B844CF54}" destId="{F1AEEDF9-BA5C-E84F-9218-619962A4FD1E}" srcOrd="2" destOrd="0" presId="urn:microsoft.com/office/officeart/2005/8/layout/hProcess7#1"/>
    <dgm:cxn modelId="{9F2CDDAB-8A0D-46A0-B7A5-0803862BC1EF}" type="presParOf" srcId="{9F8AC763-CC21-634F-9CE6-82DE38AF1C2C}" destId="{5AD3D28F-421D-E847-A82A-5BC03BED2774}" srcOrd="11" destOrd="0" presId="urn:microsoft.com/office/officeart/2005/8/layout/hProcess7#1"/>
    <dgm:cxn modelId="{E99EFF6E-D318-4F8D-A96D-C526994A1078}" type="presParOf" srcId="{9F8AC763-CC21-634F-9CE6-82DE38AF1C2C}" destId="{4D590D21-1A8E-8D45-AF0D-190B9F20B637}" srcOrd="12" destOrd="0" presId="urn:microsoft.com/office/officeart/2005/8/layout/hProcess7#1"/>
    <dgm:cxn modelId="{9B109257-49E6-49E9-AD99-BE84ADD4C2BD}" type="presParOf" srcId="{4D590D21-1A8E-8D45-AF0D-190B9F20B637}" destId="{E3D3D83B-0785-B04F-9C78-9F657D098C4C}" srcOrd="0" destOrd="0" presId="urn:microsoft.com/office/officeart/2005/8/layout/hProcess7#1"/>
    <dgm:cxn modelId="{C5D8EA6E-8847-4E89-A840-D9B4B8F2097F}" type="presParOf" srcId="{4D590D21-1A8E-8D45-AF0D-190B9F20B637}" destId="{6B11AB1F-992D-034E-94B2-0CF427E5B998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C38B3C-B472-E541-8543-4C11D8978A56}">
      <dsp:nvSpPr>
        <dsp:cNvPr id="0" name=""/>
        <dsp:cNvSpPr/>
      </dsp:nvSpPr>
      <dsp:spPr>
        <a:xfrm>
          <a:off x="4713" y="-2278173"/>
          <a:ext cx="413542" cy="496250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00000">
        <a:off x="-157395" y="-2116065"/>
        <a:ext cx="406925" cy="82708"/>
      </dsp:txXfrm>
    </dsp:sp>
    <dsp:sp modelId="{7068EE53-72E9-D549-8009-05C31D6A0062}">
      <dsp:nvSpPr>
        <dsp:cNvPr id="0" name=""/>
        <dsp:cNvSpPr/>
      </dsp:nvSpPr>
      <dsp:spPr>
        <a:xfrm>
          <a:off x="432729" y="-2278173"/>
          <a:ext cx="413542" cy="496250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00000">
        <a:off x="270620" y="-2116065"/>
        <a:ext cx="406925" cy="82708"/>
      </dsp:txXfrm>
    </dsp:sp>
    <dsp:sp modelId="{92832D3D-66D9-B745-B20D-AA36023AAD8F}">
      <dsp:nvSpPr>
        <dsp:cNvPr id="0" name=""/>
        <dsp:cNvSpPr/>
      </dsp:nvSpPr>
      <dsp:spPr>
        <a:xfrm rot="5400000">
          <a:off x="398314" y="-1883561"/>
          <a:ext cx="72964" cy="62031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2D55B-E5D5-BB46-A125-F4A9F9FDA78D}">
      <dsp:nvSpPr>
        <dsp:cNvPr id="0" name=""/>
        <dsp:cNvSpPr/>
      </dsp:nvSpPr>
      <dsp:spPr>
        <a:xfrm>
          <a:off x="860745" y="-2278173"/>
          <a:ext cx="413542" cy="496250"/>
        </a:xfrm>
        <a:prstGeom prst="roundRect">
          <a:avLst>
            <a:gd name="adj" fmla="val 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145" rIns="22225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00000">
        <a:off x="698637" y="-2116065"/>
        <a:ext cx="406925" cy="82708"/>
      </dsp:txXfrm>
    </dsp:sp>
    <dsp:sp modelId="{C1CE4AA0-2E8B-4047-B40B-C63A678D56F1}">
      <dsp:nvSpPr>
        <dsp:cNvPr id="0" name=""/>
        <dsp:cNvSpPr/>
      </dsp:nvSpPr>
      <dsp:spPr>
        <a:xfrm rot="5400000">
          <a:off x="826330" y="-1883561"/>
          <a:ext cx="72964" cy="62031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3D83B-0785-B04F-9C78-9F657D098C4C}">
      <dsp:nvSpPr>
        <dsp:cNvPr id="0" name=""/>
        <dsp:cNvSpPr/>
      </dsp:nvSpPr>
      <dsp:spPr>
        <a:xfrm>
          <a:off x="70793" y="-2278173"/>
          <a:ext cx="6859924" cy="9052147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9456" rIns="284480" bIns="0" numCol="1" spcCol="1270" anchor="t" anchorCtr="0">
          <a:noAutofit/>
        </a:bodyPr>
        <a:lstStyle/>
        <a:p>
          <a:pPr lvl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 rot="16200000">
        <a:off x="-2954594" y="747214"/>
        <a:ext cx="7422761" cy="1371984"/>
      </dsp:txXfrm>
    </dsp:sp>
    <dsp:sp modelId="{2FD608B9-19E2-E249-A430-3C38D2E0CD21}">
      <dsp:nvSpPr>
        <dsp:cNvPr id="0" name=""/>
        <dsp:cNvSpPr/>
      </dsp:nvSpPr>
      <dsp:spPr>
        <a:xfrm rot="5400000">
          <a:off x="1254347" y="-1883561"/>
          <a:ext cx="72964" cy="62031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411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411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8153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E4E7D3"/>
          </a:solidFill>
          <a:ln w="9525">
            <a:solidFill>
              <a:srgbClr val="CCCBA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4114800" cy="1143000"/>
          </a:xfrm>
          <a:prstGeom prst="rect">
            <a:avLst/>
          </a:prstGeom>
          <a:solidFill>
            <a:srgbClr val="CE421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dirty="0"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dirty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E4216"/>
          </a:solidFill>
          <a:ln w="9525">
            <a:solidFill>
              <a:srgbClr val="CE421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i="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fornian FB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plus.google.com/u/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ELECTIONS in 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68853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://www.ljplus.ru/img4/i/m/im_perec/290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09875" cy="2371726"/>
          </a:xfrm>
          <a:prstGeom prst="rect">
            <a:avLst/>
          </a:prstGeom>
          <a:noFill/>
        </p:spPr>
      </p:pic>
      <p:pic>
        <p:nvPicPr>
          <p:cNvPr id="21508" name="Picture 4" descr="http://www.rostov.izbirkom.ru/etc/itogi_golosovaniya_prezident_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6" y="4241024"/>
            <a:ext cx="3816424" cy="2616976"/>
          </a:xfrm>
          <a:prstGeom prst="rect">
            <a:avLst/>
          </a:prstGeom>
          <a:noFill/>
        </p:spPr>
      </p:pic>
      <p:pic>
        <p:nvPicPr>
          <p:cNvPr id="21510" name="Picture 6" descr="http://fb.ru/misc/i/gallery/19663/605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0"/>
            <a:ext cx="2880320" cy="2160240"/>
          </a:xfrm>
          <a:prstGeom prst="rect">
            <a:avLst/>
          </a:prstGeom>
          <a:noFill/>
        </p:spPr>
      </p:pic>
      <p:pic>
        <p:nvPicPr>
          <p:cNvPr id="21512" name="Picture 8" descr="http://kumertau.bezformata.ru/content/image15105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1130" y="0"/>
            <a:ext cx="3482870" cy="2066503"/>
          </a:xfrm>
          <a:prstGeom prst="rect">
            <a:avLst/>
          </a:prstGeom>
          <a:noFill/>
        </p:spPr>
      </p:pic>
      <p:pic>
        <p:nvPicPr>
          <p:cNvPr id="21514" name="Picture 10" descr="http://www.vm.ru/photo/vecherka/2012/03/file63ut2ljcmkgq3b7j9e6_800_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645024"/>
            <a:ext cx="3735568" cy="2736304"/>
          </a:xfrm>
          <a:prstGeom prst="rect">
            <a:avLst/>
          </a:prstGeom>
          <a:noFill/>
        </p:spPr>
      </p:pic>
      <p:pic>
        <p:nvPicPr>
          <p:cNvPr id="21516" name="Picture 12" descr="http://i1.r24.me/NPTnpfrehXl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132856"/>
            <a:ext cx="3024336" cy="1905962"/>
          </a:xfrm>
          <a:prstGeom prst="rect">
            <a:avLst/>
          </a:prstGeom>
          <a:noFill/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60848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Case#1 Solution   1996 </a:t>
            </a:r>
            <a:r>
              <a:rPr lang="en-US" dirty="0" smtClean="0"/>
              <a:t>VOTE or LOOSE!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STRATEGY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r>
              <a:rPr lang="en-US" dirty="0" smtClean="0"/>
              <a:t>YOUTH</a:t>
            </a:r>
          </a:p>
          <a:p>
            <a:r>
              <a:rPr lang="en-US" dirty="0" smtClean="0"/>
              <a:t>MUSIC</a:t>
            </a:r>
            <a:endParaRPr lang="ru-RU" dirty="0"/>
          </a:p>
        </p:txBody>
      </p:sp>
      <p:pic>
        <p:nvPicPr>
          <p:cNvPr id="38914" name="Picture 2" descr="Голосуй или проиграе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381250" cy="1657351"/>
          </a:xfrm>
          <a:prstGeom prst="rect">
            <a:avLst/>
          </a:prstGeom>
          <a:noFill/>
        </p:spPr>
      </p:pic>
      <p:pic>
        <p:nvPicPr>
          <p:cNvPr id="38916" name="Picture 4" descr="http://musicmp3spb.org/images/s/sergei_minaev/fgolosui_ila068045e139c22797e1b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659086" cy="3122712"/>
          </a:xfrm>
          <a:prstGeom prst="rect">
            <a:avLst/>
          </a:prstGeom>
          <a:noFill/>
        </p:spPr>
      </p:pic>
      <p:pic>
        <p:nvPicPr>
          <p:cNvPr id="38918" name="Picture 6" descr="http://antifashist.com/images/102015/roby-vybory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8760"/>
            <a:ext cx="3098274" cy="2170188"/>
          </a:xfrm>
          <a:prstGeom prst="rect">
            <a:avLst/>
          </a:prstGeom>
          <a:noFill/>
        </p:spPr>
      </p:pic>
      <p:pic>
        <p:nvPicPr>
          <p:cNvPr id="38920" name="Picture 8" descr="http://tf2.tomsk.ru/forum/uploads/822_4c714f6d1485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45024"/>
            <a:ext cx="3462177" cy="2924944"/>
          </a:xfrm>
          <a:prstGeom prst="rect">
            <a:avLst/>
          </a:prstGeom>
          <a:noFill/>
        </p:spPr>
      </p:pic>
      <p:pic>
        <p:nvPicPr>
          <p:cNvPr id="38922" name="Picture 10" descr="http://tltgorod.ru/pics/news6/a3b3c1145a8b_1n195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2428900" cy="1695854"/>
          </a:xfrm>
          <a:prstGeom prst="rect">
            <a:avLst/>
          </a:prstGeom>
          <a:noFill/>
        </p:spPr>
      </p:pic>
      <p:pic>
        <p:nvPicPr>
          <p:cNvPr id="38924" name="Picture 12" descr="http://www.sergeyminaev.ru/v5/content/img/covers/vote-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69776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Case#1 Solution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:/plus.google.com/u/0/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1266" name="Picture 2" descr="http://dematom.com/images/2011/02/18/183453-nas_naebali_rashodimsia_k_nachalu_1996_g_elitsin_poterial_byluiu_populiarnosti_i_ego_reiting_upal_d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1052735"/>
            <a:ext cx="7847345" cy="727280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PRESIDENCY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24001"/>
          <a:ext cx="9144000" cy="469391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443132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1991</a:t>
                      </a:r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1996(1)</a:t>
                      </a:r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1996(2)</a:t>
                      </a:r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2000</a:t>
                      </a:r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2004</a:t>
                      </a:r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2008</a:t>
                      </a:r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2012</a:t>
                      </a:r>
                    </a:p>
                  </a:txBody>
                  <a:tcPr marL="63305" marR="138479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YELTSYN</a:t>
                      </a:r>
                      <a:endParaRPr lang="ru-RU" sz="20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57,30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35,28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53,82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ZHIRINOVSKIY</a:t>
                      </a:r>
                      <a:endParaRPr lang="ru-RU" sz="20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7,81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5,70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2,70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9,35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6,22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ZUGANOV</a:t>
                      </a:r>
                      <a:endParaRPr lang="ru-RU" sz="20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32,03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40,31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29,24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17,72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17,18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YAVLINSKIY</a:t>
                      </a:r>
                      <a:endParaRPr lang="ru-RU" sz="20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7,34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5,80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PUTIN</a:t>
                      </a:r>
                      <a:endParaRPr lang="ru-RU" sz="20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52,99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71,31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63,60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MEDVEDEV</a:t>
                      </a:r>
                      <a:endParaRPr lang="ru-RU" sz="20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70,28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31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MIRONOV</a:t>
                      </a:r>
                      <a:endParaRPr lang="ru-RU" sz="2000" b="1" dirty="0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0,75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3,85</a:t>
                      </a: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2003-2006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2004</a:t>
            </a:r>
            <a:r>
              <a:rPr lang="en-US" sz="2400" dirty="0" smtClean="0"/>
              <a:t> - direct elections of region’s heads was abolished </a:t>
            </a:r>
          </a:p>
          <a:p>
            <a:r>
              <a:rPr lang="en-US" sz="2400" dirty="0" smtClean="0"/>
              <a:t>+ an obvious imposition on the heads of membership in UR</a:t>
            </a:r>
          </a:p>
          <a:p>
            <a:r>
              <a:rPr lang="en-US" sz="2400" dirty="0" smtClean="0"/>
              <a:t>totally proportional electoral system at the Federal level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2005 – </a:t>
            </a:r>
            <a:r>
              <a:rPr lang="en-US" sz="2400" dirty="0" smtClean="0"/>
              <a:t>all-Russian voting day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Sunday of March and September)</a:t>
            </a:r>
          </a:p>
          <a:p>
            <a:r>
              <a:rPr lang="en-US" sz="2400" dirty="0" smtClean="0"/>
              <a:t>from 5% to 7% exclusion threshold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2006</a:t>
            </a:r>
            <a:r>
              <a:rPr lang="en-US" sz="2400" dirty="0" smtClean="0"/>
              <a:t> - The line “against all” was abolished</a:t>
            </a:r>
          </a:p>
          <a:p>
            <a:r>
              <a:rPr lang="en-US" sz="2400" dirty="0" smtClean="0"/>
              <a:t>the party lost the right to nominate as a candidate a member of another party</a:t>
            </a:r>
          </a:p>
          <a:p>
            <a:r>
              <a:rPr lang="en-US" sz="2400" dirty="0" smtClean="0"/>
              <a:t>Out of faction – out of Deputy</a:t>
            </a:r>
          </a:p>
          <a:p>
            <a:r>
              <a:rPr lang="en-US" sz="2400" dirty="0" smtClean="0"/>
              <a:t>Early voting returns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5326360" cy="1143000"/>
          </a:xfrm>
        </p:spPr>
        <p:txBody>
          <a:bodyPr/>
          <a:lstStyle/>
          <a:p>
            <a:r>
              <a:rPr lang="en-US" dirty="0" smtClean="0"/>
              <a:t>Back direction – after 2012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5 % exclusion threshold</a:t>
            </a:r>
          </a:p>
          <a:p>
            <a:r>
              <a:rPr lang="en-US" dirty="0" smtClean="0"/>
              <a:t>??? Or abolish it at all?</a:t>
            </a:r>
          </a:p>
          <a:p>
            <a:r>
              <a:rPr lang="en-US" dirty="0" smtClean="0"/>
              <a:t>To direct voting for heads of regions</a:t>
            </a:r>
          </a:p>
          <a:p>
            <a:r>
              <a:rPr lang="en-US" dirty="0" smtClean="0"/>
              <a:t>Since 2015 – mixed system</a:t>
            </a:r>
          </a:p>
          <a:p>
            <a:r>
              <a:rPr lang="en-US" dirty="0" smtClean="0"/>
              <a:t>??? “against all”</a:t>
            </a:r>
          </a:p>
          <a:p>
            <a:r>
              <a:rPr lang="en-US" dirty="0" smtClean="0"/>
              <a:t>???Elections blocks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303168" cy="990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b="1" dirty="0" smtClean="0">
                <a:solidFill>
                  <a:srgbClr val="000000"/>
                </a:solidFill>
                <a:latin typeface="Andale Mono"/>
                <a:cs typeface="Andale Mono"/>
              </a:rPr>
              <a:t>PUTIN’s IMAGE</a:t>
            </a:r>
            <a: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endParaRPr lang="ru-RU" sz="18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5537" b="15537"/>
          <a:stretch>
            <a:fillRect/>
          </a:stretch>
        </p:blipFill>
        <p:spPr>
          <a:xfrm>
            <a:off x="179512" y="1556792"/>
            <a:ext cx="4319392" cy="2381721"/>
          </a:xfrm>
        </p:spPr>
      </p:pic>
      <p:sp>
        <p:nvSpPr>
          <p:cNvPr id="4" name="TextBox 3"/>
          <p:cNvSpPr txBox="1"/>
          <p:nvPr/>
        </p:nvSpPr>
        <p:spPr>
          <a:xfrm>
            <a:off x="5364088" y="13407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Annual press-conference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447" y="897118"/>
            <a:ext cx="142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media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21088"/>
            <a:ext cx="228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Twitter, Facebook …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645024"/>
            <a:ext cx="183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TV, newspapers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517232"/>
            <a:ext cx="2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I am, but He is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9888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Annual “direct line</a:t>
            </a:r>
            <a:r>
              <a:rPr lang="en-US" dirty="0" smtClean="0">
                <a:solidFill>
                  <a:srgbClr val="008000"/>
                </a:solidFill>
              </a:rPr>
              <a:t>”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5608" y="242088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Direct translation of message </a:t>
            </a:r>
            <a:r>
              <a:rPr lang="en-US" dirty="0" smtClean="0">
                <a:solidFill>
                  <a:srgbClr val="008000"/>
                </a:solidFill>
              </a:rPr>
              <a:t>to </a:t>
            </a:r>
            <a:r>
              <a:rPr lang="en-US" dirty="0">
                <a:solidFill>
                  <a:srgbClr val="008000"/>
                </a:solidFill>
              </a:rPr>
              <a:t>Federal </a:t>
            </a:r>
            <a:r>
              <a:rPr lang="en-US" dirty="0" smtClean="0">
                <a:solidFill>
                  <a:srgbClr val="008000"/>
                </a:solidFill>
              </a:rPr>
              <a:t>Assembly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21297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8000"/>
                </a:solidFill>
              </a:rPr>
              <a:t>News top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573016"/>
            <a:ext cx="2280253" cy="1710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861048"/>
            <a:ext cx="2016224" cy="1512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2793382" cy="231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1968" y="4400663"/>
            <a:ext cx="4352032" cy="24480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ndale Mono"/>
                <a:cs typeface="Andale Mono"/>
              </a:rPr>
              <a:t>POLITICAL </a:t>
            </a: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>SITUATION </a:t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  <a:t>in Russia</a:t>
            </a:r>
            <a:br>
              <a:rPr lang="en-US" sz="1800" b="1" dirty="0">
                <a:solidFill>
                  <a:srgbClr val="000000"/>
                </a:solidFill>
                <a:latin typeface="Andale Mono"/>
                <a:cs typeface="Andale Mono"/>
              </a:rPr>
            </a:br>
            <a:endParaRPr lang="ru-RU" sz="1800" dirty="0" smtClean="0"/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25231853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96404" y="0"/>
            <a:ext cx="5047596" cy="685800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107504" y="1700808"/>
            <a:ext cx="1395891" cy="1260761"/>
            <a:chOff x="0" y="28600"/>
            <a:chExt cx="1395891" cy="1260761"/>
          </a:xfrm>
        </p:grpSpPr>
        <p:sp>
          <p:nvSpPr>
            <p:cNvPr id="7" name="Rounded Rectangle 6"/>
            <p:cNvSpPr/>
            <p:nvPr/>
          </p:nvSpPr>
          <p:spPr>
            <a:xfrm>
              <a:off x="0" y="28600"/>
              <a:ext cx="1395891" cy="1260761"/>
            </a:xfrm>
            <a:prstGeom prst="roundRect">
              <a:avLst>
                <a:gd name="adj" fmla="val 5000"/>
              </a:avLst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 rot="16200000">
              <a:off x="-377323" y="405923"/>
              <a:ext cx="1033824" cy="279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7432" rIns="35560" bIns="0" numCol="1" spcCol="1270" anchor="t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2000-2008</a:t>
              </a:r>
              <a:endParaRPr lang="en-US" sz="800" kern="1200" dirty="0"/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107504" y="2996952"/>
            <a:ext cx="1667107" cy="1400061"/>
            <a:chOff x="2284535" y="-1"/>
            <a:chExt cx="1667107" cy="1400061"/>
          </a:xfrm>
        </p:grpSpPr>
        <p:sp>
          <p:nvSpPr>
            <p:cNvPr id="10" name="Rounded Rectangle 9"/>
            <p:cNvSpPr/>
            <p:nvPr/>
          </p:nvSpPr>
          <p:spPr>
            <a:xfrm>
              <a:off x="2284535" y="0"/>
              <a:ext cx="1667107" cy="1400060"/>
            </a:xfrm>
            <a:prstGeom prst="roundRect">
              <a:avLst>
                <a:gd name="adj" fmla="val 5000"/>
              </a:avLst>
            </a:prstGeom>
            <a:blipFill rotWithShape="0">
              <a:blip r:embed="rId9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 rot="16200000">
              <a:off x="1877221" y="407313"/>
              <a:ext cx="1148049" cy="333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44450" bIns="0" numCol="1" spcCol="1270" anchor="t" anchorCtr="0">
              <a:noAutofit/>
            </a:bodyPr>
            <a:lstStyle/>
            <a:p>
              <a:pPr lvl="0" algn="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2008-2012           </a:t>
              </a:r>
              <a:endParaRPr lang="en-US" sz="1000" kern="1200" dirty="0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179512" y="4437112"/>
            <a:ext cx="2070199" cy="1511490"/>
            <a:chOff x="3204815" y="0"/>
            <a:chExt cx="2070199" cy="1511490"/>
          </a:xfrm>
        </p:grpSpPr>
        <p:sp>
          <p:nvSpPr>
            <p:cNvPr id="13" name="Rounded Rectangle 12"/>
            <p:cNvSpPr/>
            <p:nvPr/>
          </p:nvSpPr>
          <p:spPr>
            <a:xfrm>
              <a:off x="3204815" y="0"/>
              <a:ext cx="2070199" cy="1511490"/>
            </a:xfrm>
            <a:prstGeom prst="roundRect">
              <a:avLst>
                <a:gd name="adj" fmla="val 5000"/>
              </a:avLst>
            </a:prstGeom>
            <a:blipFill rotWithShape="0">
              <a:blip r:embed="rId10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 rot="16200000">
              <a:off x="2792124" y="412691"/>
              <a:ext cx="1239422" cy="414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4577" rIns="57785" bIns="0" numCol="1" spcCol="1270" anchor="t" anchorCtr="0">
              <a:noAutofit/>
            </a:bodyPr>
            <a:lstStyle/>
            <a:p>
              <a:pPr lvl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2012-201</a:t>
              </a:r>
              <a:r>
                <a:rPr lang="en-US" sz="1300" kern="1200" dirty="0" smtClean="0"/>
                <a:t>8</a:t>
              </a:r>
              <a:r>
                <a:rPr lang="ru-RU" sz="1300" kern="1200" dirty="0" smtClean="0"/>
                <a:t>-20</a:t>
              </a:r>
              <a:r>
                <a:rPr lang="en-US" sz="1300" kern="1200" dirty="0" smtClean="0"/>
                <a:t>24</a:t>
              </a:r>
              <a:endParaRPr lang="en-US" sz="1300" kern="1200" dirty="0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2267744" y="4437112"/>
            <a:ext cx="1656184" cy="1512168"/>
            <a:chOff x="4744168" y="0"/>
            <a:chExt cx="2727090" cy="2169444"/>
          </a:xfrm>
        </p:grpSpPr>
        <p:sp>
          <p:nvSpPr>
            <p:cNvPr id="16" name="Rounded Rectangle 15"/>
            <p:cNvSpPr/>
            <p:nvPr/>
          </p:nvSpPr>
          <p:spPr>
            <a:xfrm>
              <a:off x="4744169" y="0"/>
              <a:ext cx="2727089" cy="2169444"/>
            </a:xfrm>
            <a:prstGeom prst="roundRect">
              <a:avLst>
                <a:gd name="adj" fmla="val 5000"/>
              </a:avLst>
            </a:prstGeom>
            <a:blipFill rotWithShape="0">
              <a:blip r:embed="rId11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 rot="16200000">
              <a:off x="4127405" y="616763"/>
              <a:ext cx="1778944" cy="545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6299" rIns="137795" bIns="0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kern="12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32" name="Picture 8" descr="http://omvesti.ru/wp-content/uploads/2012/02/debaty_ren1-300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212"/>
            <a:ext cx="9144000" cy="67056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30" name="Picture 6" descr="http://image.newsru.com/pict/id/large/1672201_201408051844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 POSITION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3.bp.blogspot.com/-_3rHZMoMxuY/VAKUkRn93VI/AAAAAAAAaiU/ZCD7yTFeW5U/s1600/Vladimir%2BJirinovsky%2Bdiscursa%2Bsob%2Bo%2Bolhar%2Bsimp%C3%A1tico%2Bde%2BPu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6480720" cy="49513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POPULAR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35-64%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THEY ARE NOT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315/450</a:t>
            </a:r>
          </a:p>
          <a:p>
            <a:r>
              <a:rPr lang="en-US" dirty="0" smtClean="0"/>
              <a:t>2007 “Putin’s plan – Russia’s victory”</a:t>
            </a:r>
          </a:p>
          <a:p>
            <a:endParaRPr lang="ru-RU" dirty="0"/>
          </a:p>
        </p:txBody>
      </p:sp>
      <p:pic>
        <p:nvPicPr>
          <p:cNvPr id="40962" name="Picture 2" descr="http://prokazan.ru/userfiles/picitem/img-20130612162958-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462094" cy="25138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51920" y="6088559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2011</a:t>
            </a:r>
            <a:endParaRPr lang="ru-RU" sz="4400" b="1" dirty="0"/>
          </a:p>
        </p:txBody>
      </p:sp>
      <p:pic>
        <p:nvPicPr>
          <p:cNvPr id="40964" name="Picture 4" descr="Логотип партии &quot;Единая Россия&quot;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1805186" cy="22889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92080" y="6211669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PARTY </a:t>
            </a:r>
            <a:endParaRPr lang="en-US" b="1" dirty="0" smtClean="0"/>
          </a:p>
          <a:p>
            <a:r>
              <a:rPr lang="en-US" b="1" dirty="0" smtClean="0"/>
              <a:t>OF </a:t>
            </a:r>
            <a:r>
              <a:rPr lang="en-US" b="1" dirty="0" smtClean="0"/>
              <a:t>THIEVES AND </a:t>
            </a:r>
            <a:r>
              <a:rPr lang="en-US" b="1" dirty="0" smtClean="0"/>
              <a:t>RASCALS</a:t>
            </a:r>
            <a:endParaRPr lang="ru-RU" b="1" dirty="0"/>
          </a:p>
        </p:txBody>
      </p:sp>
      <p:pic>
        <p:nvPicPr>
          <p:cNvPr id="40966" name="Picture 6" descr="http://sputniknews-uz.com/images/142/06/1420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69160"/>
            <a:ext cx="2061809" cy="1115439"/>
          </a:xfrm>
          <a:prstGeom prst="rect">
            <a:avLst/>
          </a:prstGeom>
          <a:noFill/>
        </p:spPr>
      </p:pic>
      <p:pic>
        <p:nvPicPr>
          <p:cNvPr id="40968" name="Picture 8" descr="http://mger2020.ru/sites/default/files/medv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273824"/>
            <a:ext cx="2655477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8630" cy="352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924" y="2924944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Case#2 Solution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radiovesti.ru/pics/b/648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416491" cy="3312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91880" y="6211669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238/450</a:t>
            </a:r>
            <a:endParaRPr lang="ru-RU" sz="3600" b="1" dirty="0"/>
          </a:p>
        </p:txBody>
      </p:sp>
      <p:pic>
        <p:nvPicPr>
          <p:cNvPr id="41988" name="Picture 4" descr="Onf-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100793" cy="34563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24128" y="6093296"/>
            <a:ext cx="3026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all-</a:t>
            </a:r>
            <a:r>
              <a:rPr lang="en-US" sz="2000" b="1" dirty="0" err="1" smtClean="0"/>
              <a:t>russia</a:t>
            </a:r>
            <a:r>
              <a:rPr lang="en-US" sz="2000" b="1" dirty="0" smtClean="0"/>
              <a:t> people's front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demotivation.me/images/20111017/8tbw48trc3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768752" cy="5962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THE PARTY </a:t>
            </a:r>
          </a:p>
          <a:p>
            <a:r>
              <a:rPr lang="en-US" b="1" dirty="0" smtClean="0"/>
              <a:t>OF THIEVES AND </a:t>
            </a:r>
            <a:r>
              <a:rPr lang="en-US" b="1" dirty="0" smtClean="0"/>
              <a:t>RASCALS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11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front of scammers and crooks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ura.ru/images/news/upload/0_5a460_fb83079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Case#3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to count?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4114800"/>
          </a:xfrm>
        </p:spPr>
        <p:txBody>
          <a:bodyPr/>
          <a:lstStyle/>
          <a:p>
            <a:r>
              <a:rPr lang="en-US" sz="2400" dirty="0" smtClean="0"/>
              <a:t>Methods of proportional </a:t>
            </a:r>
            <a:r>
              <a:rPr lang="en-US" sz="2400" dirty="0" err="1" smtClean="0"/>
              <a:t>mandat’s</a:t>
            </a:r>
            <a:r>
              <a:rPr lang="en-US" sz="2400" dirty="0" smtClean="0"/>
              <a:t> distribution:</a:t>
            </a:r>
          </a:p>
          <a:p>
            <a:r>
              <a:rPr lang="en-US" sz="2400" dirty="0" smtClean="0"/>
              <a:t>Hare-Niemeyer method (simple quotas)</a:t>
            </a:r>
          </a:p>
          <a:p>
            <a:pPr>
              <a:buNone/>
            </a:pPr>
            <a:r>
              <a:rPr lang="en-US" sz="2400" b="1" dirty="0" smtClean="0"/>
              <a:t>Hamilton’s</a:t>
            </a:r>
            <a:r>
              <a:rPr lang="en-US" sz="2400" dirty="0" smtClean="0"/>
              <a:t> method</a:t>
            </a:r>
          </a:p>
          <a:p>
            <a:r>
              <a:rPr lang="en-US" sz="2400" dirty="0" err="1" smtClean="0"/>
              <a:t>D'Hondt</a:t>
            </a:r>
            <a:r>
              <a:rPr lang="en-US" sz="2400" dirty="0" smtClean="0"/>
              <a:t> method (</a:t>
            </a:r>
            <a:r>
              <a:rPr lang="en-US" sz="2400" b="1" dirty="0" smtClean="0"/>
              <a:t>Jefferson</a:t>
            </a:r>
            <a:r>
              <a:rPr lang="en-US" sz="2400" dirty="0" smtClean="0"/>
              <a:t>'s method)</a:t>
            </a:r>
          </a:p>
          <a:p>
            <a:r>
              <a:rPr lang="en-US" sz="2400" dirty="0" smtClean="0"/>
              <a:t>Droop quota</a:t>
            </a:r>
          </a:p>
          <a:p>
            <a:endParaRPr lang="en-US" dirty="0" smtClean="0"/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Imperiali</a:t>
            </a:r>
            <a:r>
              <a:rPr lang="en-US" b="1" dirty="0" smtClean="0"/>
              <a:t> quota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0"/>
            <a:ext cx="4283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Ex: 2006 </a:t>
            </a:r>
            <a:r>
              <a:rPr lang="en-US" sz="2800" dirty="0" smtClean="0"/>
              <a:t>– UR got </a:t>
            </a:r>
            <a:r>
              <a:rPr lang="en-US" sz="2800" b="1" dirty="0" smtClean="0"/>
              <a:t>38%</a:t>
            </a:r>
            <a:r>
              <a:rPr lang="en-US" sz="2800" dirty="0" smtClean="0"/>
              <a:t> and took </a:t>
            </a:r>
            <a:r>
              <a:rPr lang="en-US" sz="2800" b="1" dirty="0" smtClean="0"/>
              <a:t>qualified majority</a:t>
            </a:r>
          </a:p>
        </p:txBody>
      </p:sp>
      <p:pic>
        <p:nvPicPr>
          <p:cNvPr id="5122" name="Picture 2" descr="\frac{\mbox{total} \; \mbox{votes}}{\mbox{total} \; \mbox{seats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2016224" cy="940905"/>
          </a:xfrm>
          <a:prstGeom prst="rect">
            <a:avLst/>
          </a:prstGeom>
          <a:noFill/>
        </p:spPr>
      </p:pic>
      <p:pic>
        <p:nvPicPr>
          <p:cNvPr id="5124" name="Picture 4" descr="\left( \frac{\mbox{Total Valid Poll}}{\left(\mbox{Seats}+1 \right)} \right) +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04" y="4797152"/>
            <a:ext cx="3320840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6027003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5126" name="Picture 6" descr="\frac{\mbox{total} \; \mbox{votes}}{\mbox{total} \; \mbox{seats}+2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48880"/>
            <a:ext cx="3849917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Case#3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pics.top.rbc.ru/top_pics/uniora/54/1323077023_0254.250x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7211"/>
            <a:ext cx="4355976" cy="3484781"/>
          </a:xfrm>
          <a:prstGeom prst="rect">
            <a:avLst/>
          </a:prstGeom>
          <a:noFill/>
        </p:spPr>
      </p:pic>
      <p:pic>
        <p:nvPicPr>
          <p:cNvPr id="45060" name="Picture 4" descr="http://tnu.podelise.ru/pars_docs/refs/305/304078/304078_html_49744e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430503" cy="33253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minchenko.ru/netcat_files/Image/Politburo%20eng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6534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ura.ru/images/docs/upload/192/898/1052192898/orbiti%20vl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94" y="0"/>
            <a:ext cx="9156294" cy="61475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75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114800" cy="1143000"/>
          </a:xfrm>
        </p:spPr>
        <p:txBody>
          <a:bodyPr/>
          <a:lstStyle/>
          <a:p>
            <a:r>
              <a:rPr lang="en-US" dirty="0" smtClean="0"/>
              <a:t>NO! </a:t>
            </a:r>
            <a:br>
              <a:rPr lang="en-US" dirty="0" smtClean="0"/>
            </a:br>
            <a:r>
              <a:rPr lang="en-US" dirty="0" smtClean="0"/>
              <a:t>Stay home, we’ll fill!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829000" cy="3717032"/>
          </a:xfrm>
        </p:spPr>
        <p:txBody>
          <a:bodyPr/>
          <a:lstStyle/>
          <a:p>
            <a:r>
              <a:rPr lang="en-US" sz="3600" dirty="0" smtClean="0"/>
              <a:t>Having heard that son and daughter in law voted for UR </a:t>
            </a:r>
            <a:br>
              <a:rPr lang="en-US" sz="3600" dirty="0" smtClean="0"/>
            </a:br>
            <a:r>
              <a:rPr lang="en-US" sz="3600" dirty="0" smtClean="0"/>
              <a:t>rewrote my will, leaving flat to cat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3284984"/>
            <a:ext cx="7772400" cy="4114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650" y="0"/>
            <a:ext cx="4858350" cy="646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WIN 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popular?</a:t>
            </a:r>
          </a:p>
          <a:p>
            <a:r>
              <a:rPr lang="en-US" dirty="0" smtClean="0"/>
              <a:t>Clear slogan?</a:t>
            </a:r>
          </a:p>
          <a:p>
            <a:r>
              <a:rPr lang="en-US" dirty="0" smtClean="0"/>
              <a:t>Skillful team?</a:t>
            </a:r>
          </a:p>
          <a:p>
            <a:r>
              <a:rPr lang="en-US" dirty="0" smtClean="0"/>
              <a:t>Headquarters ?</a:t>
            </a:r>
          </a:p>
          <a:p>
            <a:r>
              <a:rPr lang="en-US" dirty="0" smtClean="0"/>
              <a:t>Charisma?</a:t>
            </a:r>
          </a:p>
          <a:p>
            <a:r>
              <a:rPr lang="en-US" dirty="0" smtClean="0"/>
              <a:t>Money?</a:t>
            </a:r>
          </a:p>
          <a:p>
            <a:r>
              <a:rPr lang="en-US" dirty="0" smtClean="0"/>
              <a:t>Actual agenda?</a:t>
            </a:r>
          </a:p>
          <a:p>
            <a:r>
              <a:rPr lang="en-US" dirty="0" smtClean="0"/>
              <a:t>…..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620688"/>
            <a:ext cx="4427984" cy="6237312"/>
          </a:xfrm>
        </p:spPr>
        <p:txBody>
          <a:bodyPr/>
          <a:lstStyle/>
          <a:p>
            <a:r>
              <a:rPr lang="en-US" sz="4400" b="1" dirty="0" smtClean="0"/>
              <a:t>Administrative</a:t>
            </a:r>
            <a:r>
              <a:rPr lang="en-US" sz="4800" b="1" dirty="0" smtClean="0"/>
              <a:t> </a:t>
            </a:r>
            <a:r>
              <a:rPr lang="en-US" sz="4400" b="1" dirty="0" smtClean="0"/>
              <a:t>resources</a:t>
            </a:r>
          </a:p>
          <a:p>
            <a:r>
              <a:rPr lang="en-US" sz="4400" b="1" dirty="0" smtClean="0"/>
              <a:t>Elite’s support</a:t>
            </a:r>
          </a:p>
          <a:p>
            <a:r>
              <a:rPr lang="en-US" sz="4400" b="1" dirty="0" smtClean="0"/>
              <a:t>RULES – law frameworks</a:t>
            </a:r>
          </a:p>
          <a:p>
            <a:r>
              <a:rPr lang="en-US" sz="4400" b="1" dirty="0" smtClean="0"/>
              <a:t>How to count?</a:t>
            </a:r>
          </a:p>
          <a:p>
            <a:r>
              <a:rPr lang="en-US" b="1" dirty="0" smtClean="0"/>
              <a:t>(and it’s NOT about falsifications or fraud!)</a:t>
            </a:r>
          </a:p>
          <a:p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administrative resources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intervention of Executive authorities in the electoral process on the side of certain candidates and parties</a:t>
            </a:r>
          </a:p>
          <a:p>
            <a:r>
              <a:rPr lang="en-US" dirty="0" smtClean="0"/>
              <a:t>Till 2000 – </a:t>
            </a:r>
            <a:r>
              <a:rPr lang="en-US" dirty="0" err="1" smtClean="0"/>
              <a:t>disconcentrated</a:t>
            </a:r>
            <a:endParaRPr lang="en-US" dirty="0" smtClean="0"/>
          </a:p>
          <a:p>
            <a:r>
              <a:rPr lang="en-US" dirty="0" smtClean="0"/>
              <a:t>From 2003 - concentrated with increasing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unchoiced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ushome.com/vb/attachment.php?attachmentid=14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504974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 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PRESIDENT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1991 </a:t>
            </a:r>
            <a:endParaRPr lang="en-US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1996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• 2000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2004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2008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2012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? 2018 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STATE DUMA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1990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1993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1995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• 1999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2003 </a:t>
            </a:r>
            <a:r>
              <a:rPr lang="en-US" dirty="0" smtClean="0"/>
              <a:t>UR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2007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>
                <a:solidFill>
                  <a:srgbClr val="002060"/>
                </a:solidFill>
              </a:rPr>
              <a:t>2011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en-US" b="1" dirty="0" smtClean="0">
                <a:solidFill>
                  <a:srgbClr val="FF0000"/>
                </a:solidFill>
              </a:rPr>
              <a:t> 2016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static.comicvine.com/uploads/scale_small/1/15776/2801649-yelt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5"/>
            <a:ext cx="799153" cy="1224136"/>
          </a:xfrm>
          <a:prstGeom prst="rect">
            <a:avLst/>
          </a:prstGeom>
          <a:noFill/>
        </p:spPr>
      </p:pic>
      <p:pic>
        <p:nvPicPr>
          <p:cNvPr id="25606" name="Picture 6" descr="http://all-biography.ru/wp-content/uploads/2014/08/Elcin-Boris-Nikolae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1200200" cy="1200200"/>
          </a:xfrm>
          <a:prstGeom prst="rect">
            <a:avLst/>
          </a:prstGeom>
          <a:noFill/>
        </p:spPr>
      </p:pic>
      <p:pic>
        <p:nvPicPr>
          <p:cNvPr id="25608" name="Picture 8" descr="http://www.pics-zone.ru/img.php?url=http://upload.wikimedia.org/wikipedia/commons/a/a9/Vladimir_Putin_official_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068959"/>
            <a:ext cx="1152128" cy="1476853"/>
          </a:xfrm>
          <a:prstGeom prst="rect">
            <a:avLst/>
          </a:prstGeom>
          <a:noFill/>
        </p:spPr>
      </p:pic>
      <p:pic>
        <p:nvPicPr>
          <p:cNvPr id="25612" name="Picture 12" descr="http://faces-pca.googlecode.com/svn/trunk/MasterThesis/images/russia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1008112" cy="1189276"/>
          </a:xfrm>
          <a:prstGeom prst="rect">
            <a:avLst/>
          </a:prstGeom>
          <a:noFill/>
        </p:spPr>
      </p:pic>
      <p:pic>
        <p:nvPicPr>
          <p:cNvPr id="25610" name="Picture 10" descr="http://zvetnoe.ru/wp-content/uploads/2015/09/mg20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437112"/>
            <a:ext cx="1907704" cy="140407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Constitutional amendment  2008</a:t>
            </a:r>
          </a:p>
          <a:p>
            <a:r>
              <a:rPr lang="en-US" dirty="0" smtClean="0"/>
              <a:t>to increase term of presidential powers till </a:t>
            </a:r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b="1" dirty="0" smtClean="0"/>
              <a:t>years</a:t>
            </a:r>
            <a:r>
              <a:rPr lang="en-US" dirty="0" smtClean="0"/>
              <a:t> and the State </a:t>
            </a:r>
            <a:r>
              <a:rPr lang="en-US" dirty="0" err="1" smtClean="0"/>
              <a:t>Duma</a:t>
            </a:r>
            <a:r>
              <a:rPr lang="en-US" dirty="0" smtClean="0"/>
              <a:t> to </a:t>
            </a:r>
            <a:r>
              <a:rPr lang="en-US" b="1" dirty="0" smtClean="0"/>
              <a:t>5 years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ru-RU" dirty="0" smtClean="0"/>
              <a:t>%</a:t>
            </a:r>
          </a:p>
          <a:p>
            <a:r>
              <a:rPr lang="en-US" dirty="0" smtClean="0"/>
              <a:t>? </a:t>
            </a:r>
            <a:r>
              <a:rPr lang="ru-RU" dirty="0" smtClean="0"/>
              <a:t>97</a:t>
            </a:r>
            <a:r>
              <a:rPr lang="en-US" dirty="0" smtClean="0"/>
              <a:t>%</a:t>
            </a:r>
          </a:p>
          <a:p>
            <a:r>
              <a:rPr lang="en-US" dirty="0" smtClean="0"/>
              <a:t>108 </a:t>
            </a:r>
            <a:r>
              <a:rPr lang="en-US" dirty="0" err="1" smtClean="0"/>
              <a:t>mln</a:t>
            </a:r>
            <a:endParaRPr lang="en-US" dirty="0" smtClean="0"/>
          </a:p>
          <a:p>
            <a:r>
              <a:rPr lang="ru-RU" dirty="0" smtClean="0"/>
              <a:t> 2012- </a:t>
            </a:r>
            <a:r>
              <a:rPr lang="en-US" dirty="0" smtClean="0"/>
              <a:t>65</a:t>
            </a:r>
            <a:r>
              <a:rPr lang="ru-RU" dirty="0" smtClean="0"/>
              <a:t>,</a:t>
            </a:r>
            <a:r>
              <a:rPr lang="en-US" dirty="0" smtClean="0"/>
              <a:t>3%</a:t>
            </a:r>
            <a:endParaRPr lang="ru-RU" dirty="0" smtClean="0"/>
          </a:p>
          <a:p>
            <a:r>
              <a:rPr lang="en-US" dirty="0" smtClean="0"/>
              <a:t>???</a:t>
            </a:r>
          </a:p>
          <a:p>
            <a:r>
              <a:rPr lang="en-US" dirty="0" smtClean="0"/>
              <a:t>The rest DO </a:t>
            </a:r>
          </a:p>
          <a:p>
            <a:pPr>
              <a:buNone/>
            </a:pPr>
            <a:r>
              <a:rPr lang="en-US" dirty="0" smtClean="0"/>
              <a:t>know who you are!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32%</a:t>
            </a:r>
            <a:endParaRPr lang="ru-RU" dirty="0"/>
          </a:p>
        </p:txBody>
      </p:sp>
      <p:pic>
        <p:nvPicPr>
          <p:cNvPr id="13314" name="Picture 2" descr="http://www.gossipsdiary.com/Images/avat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1905000" cy="1905000"/>
          </a:xfrm>
          <a:prstGeom prst="rect">
            <a:avLst/>
          </a:prstGeom>
          <a:noFill/>
        </p:spPr>
      </p:pic>
      <p:pic>
        <p:nvPicPr>
          <p:cNvPr id="13318" name="Picture 6" descr="http://bike-at-briegel.com/images/avatar/emp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088232" cy="20882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3968" y="6381328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1996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alifornian FB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CivicInitiativeArgentina2014</Template>
  <TotalTime>2904</TotalTime>
  <Words>476</Words>
  <Application>Microsoft Office PowerPoint</Application>
  <PresentationFormat>Экран (4:3)</PresentationFormat>
  <Paragraphs>153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1_Default Design</vt:lpstr>
      <vt:lpstr>ELECTIONS in RUSSIA</vt:lpstr>
      <vt:lpstr>Слайд 2</vt:lpstr>
      <vt:lpstr>NO!  Stay home, we’ll fill! </vt:lpstr>
      <vt:lpstr>Having heard that son and daughter in law voted for UR  rewrote my will, leaving flat to cat</vt:lpstr>
      <vt:lpstr>HOW TO WIN ?</vt:lpstr>
      <vt:lpstr>administrative resources</vt:lpstr>
      <vt:lpstr>unchoiced</vt:lpstr>
      <vt:lpstr>FEDERAL   LEVEL</vt:lpstr>
      <vt:lpstr>CASE #1</vt:lpstr>
      <vt:lpstr>Case#1 Solution   1996 VOTE or LOOSE!</vt:lpstr>
      <vt:lpstr>Case#1 Solution</vt:lpstr>
      <vt:lpstr>For PRESIDENCY</vt:lpstr>
      <vt:lpstr>2003-2006</vt:lpstr>
      <vt:lpstr>Back direction – after 2012</vt:lpstr>
      <vt:lpstr>  PUTIN’s IMAGE   </vt:lpstr>
      <vt:lpstr>    POLITICAL  SITUATION  in Russia </vt:lpstr>
      <vt:lpstr>Слайд 17</vt:lpstr>
      <vt:lpstr>ABOVE POSITION</vt:lpstr>
      <vt:lpstr>Case#2</vt:lpstr>
      <vt:lpstr>Case#2 Solution </vt:lpstr>
      <vt:lpstr>Слайд 21</vt:lpstr>
      <vt:lpstr>Слайд 22</vt:lpstr>
      <vt:lpstr>Case#3 How to count? </vt:lpstr>
      <vt:lpstr>Case#3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 in RUSSIA</dc:title>
  <dc:creator>Forum0ru</dc:creator>
  <cp:lastModifiedBy>Forum0ru</cp:lastModifiedBy>
  <cp:revision>12</cp:revision>
  <dcterms:created xsi:type="dcterms:W3CDTF">2016-03-19T12:34:39Z</dcterms:created>
  <dcterms:modified xsi:type="dcterms:W3CDTF">2016-03-22T13:38:21Z</dcterms:modified>
</cp:coreProperties>
</file>