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86" r:id="rId3"/>
    <p:sldId id="264" r:id="rId4"/>
    <p:sldId id="279" r:id="rId5"/>
    <p:sldId id="257" r:id="rId6"/>
    <p:sldId id="278" r:id="rId7"/>
    <p:sldId id="277" r:id="rId8"/>
    <p:sldId id="265" r:id="rId9"/>
    <p:sldId id="287" r:id="rId10"/>
    <p:sldId id="266" r:id="rId11"/>
    <p:sldId id="270" r:id="rId12"/>
    <p:sldId id="258" r:id="rId13"/>
    <p:sldId id="259" r:id="rId14"/>
    <p:sldId id="272" r:id="rId15"/>
    <p:sldId id="274" r:id="rId16"/>
    <p:sldId id="275" r:id="rId17"/>
    <p:sldId id="283" r:id="rId18"/>
    <p:sldId id="284" r:id="rId19"/>
    <p:sldId id="276" r:id="rId20"/>
    <p:sldId id="280" r:id="rId21"/>
    <p:sldId id="281" r:id="rId22"/>
    <p:sldId id="282" r:id="rId23"/>
    <p:sldId id="267" r:id="rId24"/>
    <p:sldId id="285" r:id="rId25"/>
    <p:sldId id="271" r:id="rId26"/>
    <p:sldId id="260" r:id="rId27"/>
    <p:sldId id="262" r:id="rId28"/>
    <p:sldId id="261" r:id="rId29"/>
    <p:sldId id="269" r:id="rId30"/>
    <p:sldId id="268" r:id="rId31"/>
    <p:sldId id="263" r:id="rId32"/>
    <p:sldId id="273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966521-BE89-47B0-BAD3-004DE048F40D}" type="datetimeFigureOut">
              <a:rPr lang="cs-CZ" smtClean="0"/>
              <a:pPr/>
              <a:t>23.3.2016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0322E-E609-4588-800B-FCA80CCB8E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452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39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558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25431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81624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711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23.3.2016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23.3.2016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23.3.2016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23.3.2016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23.3.2016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23.3.2016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91D77-7521-4B1D-8E38-545F2E144275}" type="datetimeFigureOut">
              <a:rPr lang="cs-CZ" smtClean="0"/>
              <a:pPr/>
              <a:t>23.3.2016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url?sa=i&amp;rct=j&amp;q=&amp;esrc=s&amp;frm=1&amp;source=images&amp;cd=&amp;cad=rja&amp;docid=qwX14FeAqCWgQM&amp;tbnid=w0gAhF3W1j1JJM:&amp;ved=0CAUQjRw&amp;url=http://tidsskrift.dk/index.php/scandinavian_political_studies/article/view/12711/24251&amp;ei=WyxAUezlH8aSswb7_oHwBA&amp;bvm=bv.43287494,d.bGE&amp;psig=AFQjCNHb4IqlP_yIRrFsxIFl49vQSUy7Tw&amp;ust=1363246352979108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„Logiky vysvětlení“ a teorie v sociálních vědách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 494, 23.3. 2016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Kritéria pro hodnocení deskriptivní inference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Nevychýlenost závěrů </a:t>
            </a:r>
            <a:r>
              <a:rPr lang="cs-CZ" dirty="0" smtClean="0"/>
              <a:t>(vyhnutí se systematické chybě při opakovaném </a:t>
            </a:r>
            <a:r>
              <a:rPr lang="cs-CZ" dirty="0" smtClean="0"/>
              <a:t>odhadu- </a:t>
            </a:r>
            <a:r>
              <a:rPr lang="cs-CZ" b="1" dirty="0" smtClean="0"/>
              <a:t>statistická</a:t>
            </a:r>
            <a:r>
              <a:rPr lang="cs-CZ" dirty="0" smtClean="0"/>
              <a:t> vs. </a:t>
            </a:r>
            <a:r>
              <a:rPr lang="cs-CZ" b="1" dirty="0" smtClean="0"/>
              <a:t>substantivní</a:t>
            </a:r>
            <a:r>
              <a:rPr lang="cs-CZ" dirty="0" smtClean="0"/>
              <a:t> </a:t>
            </a:r>
            <a:r>
              <a:rPr lang="cs-CZ" dirty="0" err="1" smtClean="0"/>
              <a:t>vychýlenost</a:t>
            </a:r>
            <a:r>
              <a:rPr lang="cs-CZ" dirty="0" smtClean="0"/>
              <a:t>)</a:t>
            </a:r>
            <a:endParaRPr lang="cs-CZ" dirty="0" smtClean="0"/>
          </a:p>
          <a:p>
            <a:endParaRPr lang="cs-CZ" b="1" dirty="0" smtClean="0"/>
          </a:p>
          <a:p>
            <a:r>
              <a:rPr lang="cs-CZ" b="1" dirty="0" smtClean="0"/>
              <a:t>Efektivita </a:t>
            </a:r>
            <a:r>
              <a:rPr lang="cs-CZ" dirty="0" smtClean="0"/>
              <a:t>(snažíme se buďto o intenzivní studium mála případů nebo naopak co nejvíce </a:t>
            </a:r>
            <a:r>
              <a:rPr lang="cs-CZ" dirty="0" smtClean="0"/>
              <a:t>případů. Někdy je lepší první možnost, někdy druhá. </a:t>
            </a:r>
            <a:r>
              <a:rPr lang="cs-CZ" dirty="0" smtClean="0"/>
              <a:t>Cíl je zmenšit vliv náhodných faktorů, zvyšujících variabilitu).</a:t>
            </a:r>
          </a:p>
          <a:p>
            <a:pPr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Je popis méně hodnotný než vysvětlení?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Popis může existovat bez vysvětlení, vysvětlení bez popisu nikoliv</a:t>
            </a:r>
          </a:p>
          <a:p>
            <a:endParaRPr lang="cs-CZ" dirty="0"/>
          </a:p>
          <a:p>
            <a:r>
              <a:rPr lang="cs-CZ" dirty="0" smtClean="0"/>
              <a:t>Dobrý popis </a:t>
            </a:r>
            <a:r>
              <a:rPr lang="cs-CZ" b="1" dirty="0" smtClean="0"/>
              <a:t>navádí</a:t>
            </a:r>
            <a:r>
              <a:rPr lang="cs-CZ" dirty="0" smtClean="0"/>
              <a:t> k vysvětlení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ještě popis: Chytilek-Eibl 2011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Otázka</a:t>
            </a:r>
            <a:r>
              <a:rPr lang="cs-CZ" dirty="0" smtClean="0"/>
              <a:t>: Jaká je dimenzionální struktura témat v českém politickém prostoru?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Zkoumalo se: prostřednictvím panelu expertů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 smtClean="0"/>
              <a:t>Odpověď</a:t>
            </a:r>
            <a:r>
              <a:rPr lang="cs-CZ" dirty="0" smtClean="0"/>
              <a:t>: Můžeme provést dimenzionální redukci na zhruba čtyři dimenze, zdaleka nejsilnější je „ekonomická + vztah k minulému režimu“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Jde o </a:t>
            </a:r>
            <a:r>
              <a:rPr lang="cs-CZ" u="sng" dirty="0" smtClean="0"/>
              <a:t>popis: </a:t>
            </a:r>
            <a:r>
              <a:rPr lang="cs-CZ" dirty="0" smtClean="0"/>
              <a:t>nevysvětlujeme, proč zrovna čtyři dimenze ani proč je jejich podoba taková, jaká je, ani proč je ekonomická dimenze nejsilnější.</a:t>
            </a:r>
            <a:endParaRPr lang="cs-CZ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Explanace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Zajímá nás vysvětlení toho, proč to, co pozorujeme, nabývá různých hodnot: „něco to způsobuje“</a:t>
            </a:r>
          </a:p>
          <a:p>
            <a:r>
              <a:rPr lang="cs-CZ" dirty="0" smtClean="0"/>
              <a:t>„Něco“ = rozdíl mezi hodnotami nezávislé proměnné</a:t>
            </a:r>
          </a:p>
          <a:p>
            <a:r>
              <a:rPr lang="cs-CZ" dirty="0" smtClean="0"/>
              <a:t>Rozdíl mezi hodnotami naší závislé proměnné, pokud sledovaná nezávislá proměnná nabude různých hodnot, se nazývá </a:t>
            </a:r>
            <a:r>
              <a:rPr lang="cs-CZ" b="1" dirty="0" smtClean="0"/>
              <a:t>kauzální efekt</a:t>
            </a:r>
            <a:r>
              <a:rPr lang="cs-CZ" dirty="0" smtClean="0"/>
              <a:t>.</a:t>
            </a:r>
          </a:p>
          <a:p>
            <a:r>
              <a:rPr lang="cs-CZ" dirty="0" smtClean="0"/>
              <a:t>Kauzální efekt je příkladem explanace, kde nás zajímá velikost příčinného efektu (jak moc nezávislá proměnná ovlivňuje závislou).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kauzality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</a:pPr>
            <a:r>
              <a:rPr lang="cs-CZ" b="1" dirty="0" smtClean="0"/>
              <a:t>Abychom mohli mezi dvěma proměnnými konstatovat kauzální vztah </a:t>
            </a:r>
            <a:r>
              <a:rPr lang="cs-CZ" dirty="0" smtClean="0"/>
              <a:t>(nezávislá proměnná X ovlivňuje závislou Y):</a:t>
            </a:r>
          </a:p>
          <a:p>
            <a:pPr>
              <a:buFont typeface="Wingdings" pitchFamily="2" charset="2"/>
              <a:buAutoNum type="arabicPeriod"/>
            </a:pPr>
            <a:r>
              <a:rPr lang="cs-CZ" dirty="0" smtClean="0"/>
              <a:t>Musí existovat věrohodný mechanismus, který spojuje X a Y.</a:t>
            </a:r>
          </a:p>
          <a:p>
            <a:pPr>
              <a:buFont typeface="Wingdings" pitchFamily="2" charset="2"/>
              <a:buAutoNum type="arabicPeriod"/>
            </a:pPr>
            <a:r>
              <a:rPr lang="cs-CZ" dirty="0" smtClean="0"/>
              <a:t>Musíme si být jisti, že to není naopak a Y neovlivňuje X</a:t>
            </a:r>
          </a:p>
          <a:p>
            <a:pPr>
              <a:buFont typeface="Wingdings" pitchFamily="2" charset="2"/>
              <a:buAutoNum type="arabicPeriod"/>
            </a:pPr>
            <a:r>
              <a:rPr lang="cs-CZ" dirty="0" smtClean="0"/>
              <a:t>Mění se Y s tím, jak se mění X (kovariance).</a:t>
            </a:r>
          </a:p>
          <a:p>
            <a:pPr>
              <a:buFont typeface="Wingdings" pitchFamily="2" charset="2"/>
              <a:buAutoNum type="arabicPeriod"/>
            </a:pPr>
            <a:r>
              <a:rPr lang="cs-CZ" dirty="0" smtClean="0"/>
              <a:t>Neexistuje nějaká proměnná Z (resp. Více proměnných), která zároveň ovlivňuje X a Y.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(KKV)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Zkoumáme, jaký vliv na spokojenost s politikou má forma vlády (</a:t>
            </a:r>
            <a:r>
              <a:rPr lang="cs-CZ" b="1" dirty="0" smtClean="0"/>
              <a:t>prezidentská x parlamentní</a:t>
            </a:r>
            <a:r>
              <a:rPr lang="cs-CZ" dirty="0" smtClean="0"/>
              <a:t>).</a:t>
            </a:r>
          </a:p>
          <a:p>
            <a:r>
              <a:rPr lang="cs-CZ" dirty="0" smtClean="0"/>
              <a:t>Čistý kauzální efekt z parlamentní formy vlády v jedné zemi by byl rozdíl mezi spokojeností s politikou v parlamentarismu a spokojeností v prezidencialismu, </a:t>
            </a:r>
            <a:r>
              <a:rPr lang="cs-CZ" b="1" dirty="0" smtClean="0"/>
              <a:t>pokud by bylo ostatní všechno stejné </a:t>
            </a:r>
            <a:r>
              <a:rPr lang="cs-CZ" dirty="0" smtClean="0"/>
              <a:t>= </a:t>
            </a:r>
            <a:r>
              <a:rPr lang="cs-CZ" b="1" dirty="0" smtClean="0"/>
              <a:t>NELZE</a:t>
            </a:r>
          </a:p>
          <a:p>
            <a:r>
              <a:rPr lang="cs-CZ" dirty="0" smtClean="0"/>
              <a:t>A i kdyby to šlo, v čem je další problém?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si pomáháme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Průměrný kauzální efekt </a:t>
            </a:r>
            <a:r>
              <a:rPr lang="cs-CZ" dirty="0" smtClean="0"/>
              <a:t>(více pozorování, odfiltrovává náhodnou složku)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Maximální a minimální kauzální efekt </a:t>
            </a:r>
            <a:r>
              <a:rPr lang="cs-CZ" dirty="0" smtClean="0"/>
              <a:t>(zajímá nás rozptyl výsledků, chceme například řešení s nejméně špatným nejhorším výsledkem)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Příklady průměrných kauzálních efektů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„S každými investovanými sto dolary získává kandidát v obvodu 3 hlasy navíc.“</a:t>
            </a:r>
          </a:p>
          <a:p>
            <a:endParaRPr lang="cs-CZ" dirty="0" smtClean="0"/>
          </a:p>
          <a:p>
            <a:r>
              <a:rPr lang="cs-CZ" dirty="0" smtClean="0"/>
              <a:t>„Pokud se v TRS zvýší rozdíl mezi kandidáty po prvním kole o jedno procento, investují do kampaně o 300 dolarů méně.“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rozptylu kauzálního efektu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Předchozí výkon politického úřadu, o který kandidát usiluje (incumbency) má z hlediska hlasů nejvyšší  efekt... a nejnižší efekt ....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přístupy ke kauzalitě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Klíčové není změřit </a:t>
            </a:r>
            <a:r>
              <a:rPr lang="cs-CZ" dirty="0" smtClean="0"/>
              <a:t>velikost efektu</a:t>
            </a:r>
            <a:r>
              <a:rPr lang="cs-CZ" dirty="0" smtClean="0"/>
              <a:t>, ale objasnit </a:t>
            </a:r>
            <a:r>
              <a:rPr lang="cs-CZ" b="1" dirty="0" smtClean="0"/>
              <a:t>kauzální mechanismus </a:t>
            </a:r>
            <a:r>
              <a:rPr lang="cs-CZ" dirty="0" smtClean="0"/>
              <a:t>(process tracing, hluboká případová studie), nezbavuje nás ale nutnosti změřit kauzální efekt.</a:t>
            </a:r>
          </a:p>
          <a:p>
            <a:r>
              <a:rPr lang="cs-CZ" b="1" dirty="0" smtClean="0"/>
              <a:t>Vícenásobná kauzalita</a:t>
            </a:r>
            <a:r>
              <a:rPr lang="cs-CZ" dirty="0" smtClean="0"/>
              <a:t> (snažíme se najít všechny nezávislé proměnné, které způsobují změny v závislé proměnné a popsat vztahy mezi nimi- strategie pro diplomky s malým i velkým N)</a:t>
            </a:r>
          </a:p>
          <a:p>
            <a:r>
              <a:rPr lang="cs-CZ" b="1" dirty="0" smtClean="0"/>
              <a:t>Nutné a postačující podmínky (málo případů, viz např. disertace Kouba 2011)</a:t>
            </a:r>
            <a:endParaRPr lang="cs-CZ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pPr algn="ctr">
              <a:buNone/>
            </a:pPr>
            <a:r>
              <a:rPr lang="cs-CZ" dirty="0" smtClean="0"/>
              <a:t>   </a:t>
            </a:r>
            <a:r>
              <a:rPr lang="cs-CZ" sz="5400" dirty="0" smtClean="0"/>
              <a:t>O co se ve vědě (i v diplomce) pokoušíme?</a:t>
            </a:r>
            <a:endParaRPr lang="cs-CZ" sz="5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Nutné podmínky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„Svoboda (X) je nutnou podmínkou demokracie (Y)“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3065916"/>
          <a:ext cx="6096000" cy="1667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66127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X=0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X=1</a:t>
                      </a:r>
                      <a:endParaRPr lang="cs-CZ" dirty="0"/>
                    </a:p>
                  </a:txBody>
                  <a:tcPr/>
                </a:tc>
              </a:tr>
              <a:tr h="256226">
                <a:tc>
                  <a:txBody>
                    <a:bodyPr/>
                    <a:lstStyle/>
                    <a:p>
                      <a:r>
                        <a:rPr lang="cs-CZ" dirty="0" smtClean="0"/>
                        <a:t>Y=0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Nezajímá nás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Nezajímá nás</a:t>
                      </a:r>
                      <a:endParaRPr lang="cs-CZ" dirty="0"/>
                    </a:p>
                  </a:txBody>
                  <a:tcPr/>
                </a:tc>
              </a:tr>
              <a:tr h="256226">
                <a:tc>
                  <a:txBody>
                    <a:bodyPr/>
                    <a:lstStyle/>
                    <a:p>
                      <a:r>
                        <a:rPr lang="cs-CZ" dirty="0" smtClean="0"/>
                        <a:t>Y=1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Vyvracející případy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Zde by měly být případy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Postačující podmínky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„Svoboda (X) je postačující podmínkou demokracie (Y)“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75655" y="3067123"/>
          <a:ext cx="6144345" cy="1665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8115"/>
                <a:gridCol w="2048115"/>
                <a:gridCol w="2048115"/>
              </a:tblGrid>
              <a:tr h="66006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X=0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X=1</a:t>
                      </a:r>
                      <a:endParaRPr lang="cs-CZ" dirty="0"/>
                    </a:p>
                  </a:txBody>
                  <a:tcPr/>
                </a:tc>
              </a:tr>
              <a:tr h="365092">
                <a:tc>
                  <a:txBody>
                    <a:bodyPr/>
                    <a:lstStyle/>
                    <a:p>
                      <a:r>
                        <a:rPr lang="cs-CZ" dirty="0" smtClean="0"/>
                        <a:t>Y=0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Nezajímá nás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Vyvracející případy</a:t>
                      </a:r>
                      <a:endParaRPr lang="cs-CZ" dirty="0"/>
                    </a:p>
                  </a:txBody>
                  <a:tcPr/>
                </a:tc>
              </a:tr>
              <a:tr h="638911">
                <a:tc>
                  <a:txBody>
                    <a:bodyPr/>
                    <a:lstStyle/>
                    <a:p>
                      <a:r>
                        <a:rPr lang="cs-CZ" dirty="0" smtClean="0"/>
                        <a:t>Y=1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Nezajímá nás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Zde by měly být případy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Nutné a postačující podmínky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„Svoboda (X) je nutnou a zároveň postačující podmínkou demokracie (Y)“</a:t>
            </a: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75655" y="3067123"/>
          <a:ext cx="6144345" cy="1940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8115"/>
                <a:gridCol w="2048115"/>
                <a:gridCol w="2048115"/>
              </a:tblGrid>
              <a:tr h="66006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X=0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X=1</a:t>
                      </a:r>
                      <a:endParaRPr lang="cs-CZ" dirty="0"/>
                    </a:p>
                  </a:txBody>
                  <a:tcPr/>
                </a:tc>
              </a:tr>
              <a:tr h="365092">
                <a:tc>
                  <a:txBody>
                    <a:bodyPr/>
                    <a:lstStyle/>
                    <a:p>
                      <a:r>
                        <a:rPr lang="cs-CZ" dirty="0" smtClean="0"/>
                        <a:t>Y=0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Zde by</a:t>
                      </a:r>
                      <a:r>
                        <a:rPr lang="cs-CZ" baseline="0" dirty="0" smtClean="0"/>
                        <a:t> měly být případy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Vyvracející případy</a:t>
                      </a:r>
                      <a:endParaRPr lang="cs-CZ" dirty="0"/>
                    </a:p>
                  </a:txBody>
                  <a:tcPr/>
                </a:tc>
              </a:tr>
              <a:tr h="638911">
                <a:tc>
                  <a:txBody>
                    <a:bodyPr/>
                    <a:lstStyle/>
                    <a:p>
                      <a:r>
                        <a:rPr lang="cs-CZ" dirty="0" smtClean="0"/>
                        <a:t>Y=1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Vyvracející</a:t>
                      </a:r>
                      <a:r>
                        <a:rPr lang="cs-CZ" baseline="0" dirty="0" smtClean="0"/>
                        <a:t> případy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Zde by měly být případy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Klíčový postup v explanačním výzkumu- kontrola alternativních vysvětlení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Kauzalita často složitá (příklad: skandinávská kvantitativní studie o vztahu pohlaví a politické participace)</a:t>
            </a:r>
            <a:endParaRPr lang="cs-CZ" dirty="0"/>
          </a:p>
        </p:txBody>
      </p:sp>
      <p:pic>
        <p:nvPicPr>
          <p:cNvPr id="9218" name="Picture 2" descr="http://e-tidsskrifter.dk/ojs/tidsskrift-dk/scan-poli/sc_po_stimg/spso_ns_0002_0398_1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3140968"/>
            <a:ext cx="6317534" cy="3240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Příklady komplikovaných kauzálních vztahů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 descr="http://upload.wikimedia.org/wikipedia/commons/4/4d/Medi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00808"/>
            <a:ext cx="4133850" cy="1162050"/>
          </a:xfrm>
          <a:prstGeom prst="rect">
            <a:avLst/>
          </a:prstGeom>
          <a:noFill/>
        </p:spPr>
      </p:pic>
      <p:pic>
        <p:nvPicPr>
          <p:cNvPr id="1028" name="Picture 4" descr="http://myweb.stedwards.edu/brianws/3328fa09/sec1/lectur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3068960"/>
            <a:ext cx="3561252" cy="31204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už je vysvětlení (Chytilek-Eibl)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Výzkumná otázka: jak (jakou nezávislou proměnnou) vysvětlit, o kterých stranách mluví experti (politologové) jako o pravicových či levicových (co ovlivňuje umístění strany na ose pravice-levice v jejich myslích?)</a:t>
            </a:r>
          </a:p>
          <a:p>
            <a:endParaRPr lang="cs-CZ" dirty="0"/>
          </a:p>
          <a:p>
            <a:r>
              <a:rPr lang="cs-CZ" dirty="0" smtClean="0"/>
              <a:t>Klíčová vysvětlující proměnná: pozice strany v ekonomických otázkách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(van </a:t>
            </a:r>
            <a:r>
              <a:rPr lang="cs-CZ" dirty="0" err="1" smtClean="0"/>
              <a:t>Evera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Obecné výpovědi, vysvětlující přičiny jevů. Obvykle mají dvě komponenty: 1.popis kauzálního vztahu a 2. vysvětlení jeho mechanismu.</a:t>
            </a:r>
          </a:p>
          <a:p>
            <a:endParaRPr lang="cs-CZ" dirty="0" smtClean="0"/>
          </a:p>
          <a:p>
            <a:r>
              <a:rPr lang="cs-CZ" dirty="0" smtClean="0"/>
              <a:t>Každá teorie je „obecnější“, „obecné“ teorie jsou nejobecnější.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teorie (van Evera)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Můžeme doplnit, například: Stav ekonomiky (nezávislá proměnná) ovlivňuje vnímání vládních stran voliči (q), což ovlivňuje jejich ochotu dostavit se k volbám (r), což ovlivňuje jejich volební zisk (B, závislá proměnná).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484784"/>
            <a:ext cx="42481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Testování teorie vs. Tvorba teorie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Testování teorie- testuje hypotézy, odvozené z existující teorie (predikce o tom, co nalezneme v datech)</a:t>
            </a:r>
          </a:p>
          <a:p>
            <a:r>
              <a:rPr lang="cs-CZ" dirty="0" smtClean="0"/>
              <a:t>Teorie se testují dvěma způsoby: experimentálně a observačně </a:t>
            </a:r>
            <a:r>
              <a:rPr lang="cs-CZ" b="1" dirty="0" smtClean="0"/>
              <a:t>(samostatná přednáška)</a:t>
            </a:r>
          </a:p>
          <a:p>
            <a:endParaRPr lang="cs-CZ" dirty="0"/>
          </a:p>
          <a:p>
            <a:r>
              <a:rPr lang="cs-CZ" dirty="0" smtClean="0"/>
              <a:t>Tvorba teorie- snaží se navrhnout teorii, která by vysvětlila otázky či fenomény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Vhodné situace/příležitosti pro formulaci teorie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Studium odlehlých případů </a:t>
            </a:r>
            <a:r>
              <a:rPr lang="cs-CZ" dirty="0" smtClean="0"/>
              <a:t>(neznáme příčiny)</a:t>
            </a:r>
          </a:p>
          <a:p>
            <a:r>
              <a:rPr lang="cs-CZ" b="1" dirty="0" smtClean="0"/>
              <a:t>Metoda rozdílu a shody </a:t>
            </a:r>
            <a:r>
              <a:rPr lang="cs-CZ" dirty="0" smtClean="0"/>
              <a:t>(podobné vstupní podmínky, různé hodnoty toho, co chceme vysvětlit, nebo naopak různé vstupní podmínky a podobné hodnoty toho, co chceme vysvětlit)</a:t>
            </a:r>
          </a:p>
          <a:p>
            <a:r>
              <a:rPr lang="cs-CZ" b="1" dirty="0" smtClean="0"/>
              <a:t>Studium případů s velmi vysokou nebo nízkou hodnotou sledované proměnné</a:t>
            </a:r>
          </a:p>
          <a:p>
            <a:r>
              <a:rPr lang="cs-CZ" b="1" dirty="0" smtClean="0"/>
              <a:t>Studium souboru s velkou variancí hodnoty vysvětlované proměnné</a:t>
            </a:r>
          </a:p>
          <a:p>
            <a:r>
              <a:rPr lang="cs-CZ" b="1" dirty="0" smtClean="0"/>
              <a:t>Kontrafaktuální analýza</a:t>
            </a:r>
          </a:p>
          <a:p>
            <a:r>
              <a:rPr lang="cs-CZ" b="1" dirty="0" smtClean="0"/>
              <a:t>Politický život (výpovědi politiků)</a:t>
            </a:r>
          </a:p>
          <a:p>
            <a:r>
              <a:rPr lang="cs-CZ" b="1" dirty="0" smtClean="0"/>
              <a:t>Data v souborech s velkým N</a:t>
            </a:r>
          </a:p>
          <a:p>
            <a:r>
              <a:rPr lang="cs-CZ" b="1" dirty="0" smtClean="0"/>
              <a:t>Jiná oblast vědy</a:t>
            </a:r>
          </a:p>
          <a:p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KKV: </a:t>
            </a:r>
            <a:r>
              <a:rPr lang="cs-CZ" i="1" dirty="0" smtClean="0"/>
              <a:t>The goal is inference</a:t>
            </a:r>
            <a:endParaRPr lang="cs-CZ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Vědecký výzkum je založen na tom, že o světě děláme </a:t>
            </a:r>
            <a:r>
              <a:rPr lang="cs-CZ" u="sng" dirty="0" smtClean="0"/>
              <a:t>popisné</a:t>
            </a:r>
            <a:r>
              <a:rPr lang="cs-CZ" dirty="0" smtClean="0"/>
              <a:t> nebo </a:t>
            </a:r>
            <a:r>
              <a:rPr lang="cs-CZ" u="sng" dirty="0" smtClean="0"/>
              <a:t>vysvětlující</a:t>
            </a:r>
            <a:r>
              <a:rPr lang="cs-CZ" dirty="0" smtClean="0"/>
              <a:t> závěry na základě empirických dat, které máme k dispozici.</a:t>
            </a:r>
          </a:p>
          <a:p>
            <a:r>
              <a:rPr lang="cs-CZ" dirty="0" smtClean="0"/>
              <a:t>Základem výzkumu je to, že jak popisný, tak vysvětlující závěr </a:t>
            </a:r>
            <a:r>
              <a:rPr lang="cs-CZ" b="1" dirty="0" smtClean="0"/>
              <a:t>překračuje</a:t>
            </a:r>
            <a:r>
              <a:rPr lang="cs-CZ" dirty="0" smtClean="0"/>
              <a:t> sesbíraná fakta.</a:t>
            </a:r>
          </a:p>
          <a:p>
            <a:r>
              <a:rPr lang="cs-CZ" dirty="0" smtClean="0"/>
              <a:t>V jedné práci můžeme dělat obojí (popisovat i vysvětlovat).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Dobrá teorie (van Evera)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Vysvětlovací síla </a:t>
            </a:r>
            <a:r>
              <a:rPr lang="cs-CZ" dirty="0" smtClean="0"/>
              <a:t>(kolik případů můžeme zahrnout, význam NP v reálném světě, jak moc nezávislá proměnná vysvětluje závislou x špatná teorie, založená na studiu izolovaných jevů)</a:t>
            </a:r>
          </a:p>
          <a:p>
            <a:r>
              <a:rPr lang="cs-CZ" b="1" dirty="0" smtClean="0"/>
              <a:t>Strohost</a:t>
            </a:r>
          </a:p>
          <a:p>
            <a:r>
              <a:rPr lang="cs-CZ" b="1" dirty="0" smtClean="0"/>
              <a:t>Uspokojivost</a:t>
            </a:r>
            <a:r>
              <a:rPr lang="cs-CZ" dirty="0" smtClean="0"/>
              <a:t> (příklad s ekonomickým hlasováním) </a:t>
            </a:r>
          </a:p>
          <a:p>
            <a:r>
              <a:rPr lang="cs-CZ" b="1" dirty="0" smtClean="0"/>
              <a:t>Jasný popis kauzálního mechanismu</a:t>
            </a:r>
          </a:p>
          <a:p>
            <a:r>
              <a:rPr lang="cs-CZ" b="1" dirty="0" smtClean="0"/>
              <a:t>Otevřená falzifikaci</a:t>
            </a:r>
          </a:p>
          <a:p>
            <a:r>
              <a:rPr lang="cs-CZ" b="1" dirty="0" smtClean="0"/>
              <a:t>Vysvětluje důležité věci</a:t>
            </a:r>
          </a:p>
          <a:p>
            <a:r>
              <a:rPr lang="cs-CZ" b="1" dirty="0" smtClean="0"/>
              <a:t>Umožňuje předvídat</a:t>
            </a:r>
            <a:endParaRPr lang="cs-CZ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teorie v diplomové práci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Začněte s ní</a:t>
            </a:r>
          </a:p>
          <a:p>
            <a:pPr>
              <a:buFontTx/>
              <a:buChar char="-"/>
            </a:pPr>
            <a:r>
              <a:rPr lang="cs-CZ" dirty="0" smtClean="0"/>
              <a:t>S její pomocí rozpracujete výzkumný problém, který jste definovali</a:t>
            </a:r>
          </a:p>
          <a:p>
            <a:pPr>
              <a:buFontTx/>
              <a:buChar char="-"/>
            </a:pPr>
            <a:r>
              <a:rPr lang="cs-CZ" dirty="0" smtClean="0"/>
              <a:t>Zaměříte se na vaše výzkumné otázky, shrnete dosavadní výzkum k nim, kriticky ho reflektujete</a:t>
            </a:r>
          </a:p>
          <a:p>
            <a:pPr>
              <a:buFontTx/>
              <a:buChar char="-"/>
            </a:pPr>
            <a:r>
              <a:rPr lang="cs-CZ" dirty="0" smtClean="0"/>
              <a:t>Pomocí teorie ukážete, že řešíte skutečně významný problém</a:t>
            </a:r>
          </a:p>
          <a:p>
            <a:pPr>
              <a:buFontTx/>
              <a:buChar char="-"/>
            </a:pPr>
            <a:r>
              <a:rPr lang="cs-CZ" dirty="0" smtClean="0"/>
              <a:t>Zajistěte, že v DP nebude žádná další „teorie“, která se nevztahuje k výzkumným otázkám („zaměřenost“, selektivita)</a:t>
            </a:r>
          </a:p>
          <a:p>
            <a:pPr>
              <a:buFontTx/>
              <a:buChar char="-"/>
            </a:pPr>
            <a:r>
              <a:rPr lang="cs-CZ" dirty="0" smtClean="0"/>
              <a:t>V „teorii“ má místo i jiná, než čistě akademická produkce</a:t>
            </a:r>
          </a:p>
          <a:p>
            <a:pPr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Nerole teorie v diplomové práci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Zabírat místo</a:t>
            </a:r>
          </a:p>
          <a:p>
            <a:r>
              <a:rPr lang="cs-CZ" dirty="0" smtClean="0"/>
              <a:t>Shrnutí všeho, co jste načetli, slyšeli  v přednáškách</a:t>
            </a:r>
          </a:p>
          <a:p>
            <a:r>
              <a:rPr lang="cs-CZ" dirty="0" smtClean="0"/>
              <a:t>Být úvodem práce</a:t>
            </a:r>
          </a:p>
          <a:p>
            <a:r>
              <a:rPr lang="cs-CZ" dirty="0" smtClean="0"/>
              <a:t>Jmenovat se Teorie a metody (jde o úplně jiné oblasti)</a:t>
            </a:r>
          </a:p>
          <a:p>
            <a:r>
              <a:rPr lang="cs-CZ" dirty="0" smtClean="0"/>
              <a:t>Něco, co nesouvisí s dalšími částmi práce</a:t>
            </a:r>
          </a:p>
          <a:p>
            <a:r>
              <a:rPr lang="cs-CZ" dirty="0" smtClean="0"/>
              <a:t>Text bez vašeho vlastního vkladu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vs. Explanace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Popis: „Copak to tady máme</a:t>
            </a:r>
            <a:r>
              <a:rPr lang="cs-CZ" dirty="0" smtClean="0"/>
              <a:t>?“ „Jaké něco je?“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Vysvětlení: „Proč nastal/jak vznikl tento případ/situace?“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„Sběr, organizování, kategorizace dat o dané oblasti.“</a:t>
            </a:r>
          </a:p>
          <a:p>
            <a:r>
              <a:rPr lang="cs-CZ" dirty="0" smtClean="0"/>
              <a:t>„Vykresluje se obraz“ (co se stalo, jak se věci dějí, jak vypadá situace, osoba, událost, v jakém vztahu jsou věci a osoby)</a:t>
            </a:r>
          </a:p>
          <a:p>
            <a:r>
              <a:rPr lang="cs-CZ" dirty="0" smtClean="0"/>
              <a:t>Zjednodušuje se a shrnuje (ve studii orientované na zobecnění).</a:t>
            </a:r>
          </a:p>
          <a:p>
            <a:endParaRPr lang="cs-CZ" dirty="0" smtClean="0"/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Popisné závěry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Zjednodušení často velmi složitých pozorování do jednodušších kategorií</a:t>
            </a:r>
            <a:r>
              <a:rPr lang="cs-CZ" dirty="0" smtClean="0"/>
              <a:t>, vytváření typologií, nové koncepty (pokud je zkoumaných případů </a:t>
            </a:r>
            <a:r>
              <a:rPr lang="cs-CZ" b="1" dirty="0" smtClean="0"/>
              <a:t>více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Shrnutí detailů událostí </a:t>
            </a:r>
            <a:r>
              <a:rPr lang="cs-CZ" dirty="0" smtClean="0"/>
              <a:t>(případů, procesů- pokud je zkoumaných případů </a:t>
            </a:r>
            <a:r>
              <a:rPr lang="cs-CZ" b="1" dirty="0" smtClean="0"/>
              <a:t>jeden nebo málo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Popisné závěry tedy obvykle </a:t>
            </a:r>
            <a:r>
              <a:rPr lang="cs-CZ" b="1" dirty="0" smtClean="0"/>
              <a:t>nejsou</a:t>
            </a:r>
            <a:r>
              <a:rPr lang="cs-CZ" dirty="0" smtClean="0"/>
              <a:t> to, co přímo pozorujeme, to jen využijeme k tomu, abychom se dozvěděli o </a:t>
            </a:r>
            <a:r>
              <a:rPr lang="cs-CZ" b="1" dirty="0" smtClean="0"/>
              <a:t>nepozorovatelných</a:t>
            </a:r>
            <a:r>
              <a:rPr lang="cs-CZ" dirty="0" smtClean="0"/>
              <a:t> faktech.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Typologie euroskepticismu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Popisujeme chování euroskeptických stran, všímáme si, že některé se podobají, vytvoříme typologii euroskeptických stran.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Jde o popis nebo vysvětlení? </a:t>
            </a:r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Popisné závěry: </a:t>
            </a:r>
            <a:r>
              <a:rPr lang="cs-CZ" b="1" dirty="0" smtClean="0"/>
              <a:t>systematická</a:t>
            </a:r>
            <a:r>
              <a:rPr lang="cs-CZ" dirty="0" smtClean="0"/>
              <a:t> a </a:t>
            </a:r>
            <a:r>
              <a:rPr lang="cs-CZ" b="1" dirty="0" smtClean="0"/>
              <a:t>nahodilá</a:t>
            </a:r>
            <a:r>
              <a:rPr lang="cs-CZ" dirty="0" smtClean="0"/>
              <a:t> složka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Při popisných závěrech obvykle sledujeme rozdíly ve sledovaném jevu u jednotlivých případů (volební zisk, počet teroristických útoků atd.). </a:t>
            </a:r>
          </a:p>
          <a:p>
            <a:r>
              <a:rPr lang="cs-CZ" dirty="0" smtClean="0"/>
              <a:t>Snažíme se vždy rozlišit systematickou a náhodnou složku těchto rozdílů (neboli ptáme se, zda před sebou máme typické situace nebo „ulítlé případy“, co se bude v čase –někdy prostoru- opakovat a co je nahodilé).</a:t>
            </a:r>
          </a:p>
          <a:p>
            <a:r>
              <a:rPr lang="cs-CZ" dirty="0" smtClean="0"/>
              <a:t>Často obtížné rozlišit, co je systematická složka a co náhodná.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Chceme popsat, jak je kde </a:t>
            </a:r>
            <a:r>
              <a:rPr lang="cs-CZ" b="1" dirty="0" smtClean="0"/>
              <a:t>silná strana ODS </a:t>
            </a:r>
            <a:r>
              <a:rPr lang="cs-CZ" dirty="0" smtClean="0"/>
              <a:t>a pozorujeme výsledky senátních voleb. Zjistíme, že nejlepší má v  v Teplicích, Plzni.</a:t>
            </a:r>
          </a:p>
          <a:p>
            <a:endParaRPr lang="cs-CZ" dirty="0" smtClean="0"/>
          </a:p>
          <a:p>
            <a:r>
              <a:rPr lang="cs-CZ" dirty="0" smtClean="0"/>
              <a:t>Systematická složka: sociodemografické faktory</a:t>
            </a:r>
          </a:p>
          <a:p>
            <a:r>
              <a:rPr lang="cs-CZ" dirty="0" smtClean="0"/>
              <a:t>Náhodná složka: kandidáti, jejich soupeři, kampaň a další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2371</TotalTime>
  <Words>1492</Words>
  <Application>Microsoft Office PowerPoint</Application>
  <PresentationFormat>Předvádění na obrazovce (4:3)</PresentationFormat>
  <Paragraphs>178</Paragraphs>
  <Slides>32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Office Theme</vt:lpstr>
      <vt:lpstr>„Logiky vysvětlení“ a teorie v sociálních vědách</vt:lpstr>
      <vt:lpstr>Prezentace aplikace PowerPoint</vt:lpstr>
      <vt:lpstr>KKV: The goal is inference</vt:lpstr>
      <vt:lpstr>Popis vs. Explanace</vt:lpstr>
      <vt:lpstr>Popis</vt:lpstr>
      <vt:lpstr>Popisné závěry</vt:lpstr>
      <vt:lpstr>Příklad: Typologie euroskepticismu</vt:lpstr>
      <vt:lpstr>Popisné závěry: systematická a nahodilá složka</vt:lpstr>
      <vt:lpstr>Příklad</vt:lpstr>
      <vt:lpstr>Kritéria pro hodnocení deskriptivní inference</vt:lpstr>
      <vt:lpstr>Je popis méně hodnotný než vysvětlení?</vt:lpstr>
      <vt:lpstr>Co je ještě popis: Chytilek-Eibl 2011</vt:lpstr>
      <vt:lpstr>Explanace</vt:lpstr>
      <vt:lpstr>Podmínky kauzality</vt:lpstr>
      <vt:lpstr>Příklad (KKV)</vt:lpstr>
      <vt:lpstr>Jak si pomáháme</vt:lpstr>
      <vt:lpstr>Příklady průměrných kauzálních efektů</vt:lpstr>
      <vt:lpstr>Příklad rozptylu kauzálního efektu</vt:lpstr>
      <vt:lpstr>Alternativní přístupy ke kauzalitě</vt:lpstr>
      <vt:lpstr>Nutné podmínky</vt:lpstr>
      <vt:lpstr>Postačující podmínky</vt:lpstr>
      <vt:lpstr>Nutné a postačující podmínky</vt:lpstr>
      <vt:lpstr>Klíčový postup v explanačním výzkumu- kontrola alternativních vysvětlení</vt:lpstr>
      <vt:lpstr>Příklady komplikovaných kauzálních vztahů</vt:lpstr>
      <vt:lpstr>Co už je vysvětlení (Chytilek-Eibl)</vt:lpstr>
      <vt:lpstr>Teorie (van Evera)</vt:lpstr>
      <vt:lpstr>Příklad teorie (van Evera)</vt:lpstr>
      <vt:lpstr>Testování teorie vs. Tvorba teorie</vt:lpstr>
      <vt:lpstr>Vhodné situace/příležitosti pro formulaci teorie</vt:lpstr>
      <vt:lpstr>Dobrá teorie (van Evera)</vt:lpstr>
      <vt:lpstr>Role teorie v diplomové práci</vt:lpstr>
      <vt:lpstr>Nerole teorie v diplomové práci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Logika vysvětlení a „logiky vysvětlení“ v sociálních vědách</dc:title>
  <dc:creator>Roman Chytilek</dc:creator>
  <cp:lastModifiedBy>Roman Chytilek</cp:lastModifiedBy>
  <cp:revision>150</cp:revision>
  <dcterms:created xsi:type="dcterms:W3CDTF">2013-03-11T22:02:07Z</dcterms:created>
  <dcterms:modified xsi:type="dcterms:W3CDTF">2016-03-23T08:41:14Z</dcterms:modified>
</cp:coreProperties>
</file>