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0" r:id="rId3"/>
    <p:sldId id="282" r:id="rId4"/>
    <p:sldId id="280" r:id="rId5"/>
    <p:sldId id="281" r:id="rId6"/>
    <p:sldId id="283" r:id="rId7"/>
    <p:sldId id="284" r:id="rId8"/>
    <p:sldId id="285" r:id="rId9"/>
    <p:sldId id="286" r:id="rId10"/>
    <p:sldId id="287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8" r:id="rId19"/>
    <p:sldId id="268" r:id="rId20"/>
    <p:sldId id="288" r:id="rId21"/>
    <p:sldId id="269" r:id="rId22"/>
    <p:sldId id="271" r:id="rId23"/>
    <p:sldId id="276" r:id="rId24"/>
    <p:sldId id="272" r:id="rId25"/>
    <p:sldId id="273" r:id="rId26"/>
    <p:sldId id="279" r:id="rId27"/>
    <p:sldId id="275" r:id="rId28"/>
    <p:sldId id="258" r:id="rId29"/>
    <p:sldId id="259" r:id="rId30"/>
    <p:sldId id="277" r:id="rId31"/>
    <p:sldId id="257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29" autoAdjust="0"/>
  </p:normalViewPr>
  <p:slideViewPr>
    <p:cSldViewPr>
      <p:cViewPr varScale="1">
        <p:scale>
          <a:sx n="125" d="100"/>
          <a:sy n="125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30E4D-5F90-4EB0-A3A2-96C59428C26F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ADC56-BEAD-4D8A-B048-D1213EB773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92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165CE-1135-466B-9B56-0FE3F37DE65A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Výzkum začíná otázkou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 494, 9.3. 2016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Dokáži na ni zodpovědět?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Časové omezení</a:t>
            </a:r>
          </a:p>
          <a:p>
            <a:r>
              <a:rPr lang="cs-CZ" dirty="0" smtClean="0"/>
              <a:t>Finanční</a:t>
            </a:r>
          </a:p>
          <a:p>
            <a:r>
              <a:rPr lang="cs-CZ" dirty="0" smtClean="0"/>
              <a:t>Nedostatek vědomostí</a:t>
            </a:r>
          </a:p>
          <a:p>
            <a:r>
              <a:rPr lang="cs-CZ" dirty="0" smtClean="0"/>
              <a:t>Není možné získat data</a:t>
            </a:r>
          </a:p>
          <a:p>
            <a:r>
              <a:rPr lang="cs-CZ" dirty="0" smtClean="0"/>
              <a:t>Etické problémy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Hierarchie výzkumných otázek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Váš výzkum můžete (měli byste</a:t>
            </a:r>
            <a:r>
              <a:rPr lang="cs-CZ" dirty="0" smtClean="0">
                <a:sym typeface="Wingdings" pitchFamily="2" charset="2"/>
              </a:rPr>
              <a:t>) uchopit na pěti úrovních: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Výzkumná oblast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Výzkumné téma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Obecná výzkumná otázka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Specifická výzkumná otázka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Otázky při sběru dat</a:t>
            </a:r>
          </a:p>
          <a:p>
            <a:pPr marL="514350" indent="-514350" algn="ctr">
              <a:buNone/>
            </a:pPr>
            <a:r>
              <a:rPr lang="cs-CZ" b="1" dirty="0" smtClean="0">
                <a:sym typeface="Wingdings" pitchFamily="2" charset="2"/>
              </a:rPr>
              <a:t>HIERARCHIE! Postupujeme mnohem častěji shora dolů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oblasti a témata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Oblast výzkumu: </a:t>
            </a:r>
            <a:r>
              <a:rPr lang="cs-CZ" dirty="0" smtClean="0"/>
              <a:t>to, co nás zajímá (neproblematické)</a:t>
            </a:r>
          </a:p>
          <a:p>
            <a:endParaRPr lang="cs-CZ" dirty="0" smtClean="0"/>
          </a:p>
          <a:p>
            <a:r>
              <a:rPr lang="cs-CZ" b="1" dirty="0" smtClean="0"/>
              <a:t>Témata výzkumu</a:t>
            </a:r>
            <a:r>
              <a:rPr lang="cs-CZ" dirty="0" smtClean="0"/>
              <a:t>: složitější (musíte se něčeho vzdát, zároveň limituje literaturu, kterou je potřeba posoudit).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Oblasti:</a:t>
            </a:r>
          </a:p>
          <a:p>
            <a:r>
              <a:rPr lang="cs-CZ" dirty="0" smtClean="0"/>
              <a:t>Česká politika, Demokratizace, Antikomunismus, Emoce v politice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Témata:</a:t>
            </a:r>
          </a:p>
          <a:p>
            <a:pPr>
              <a:buNone/>
            </a:pPr>
            <a:r>
              <a:rPr lang="cs-CZ" dirty="0" smtClean="0"/>
              <a:t>Opoziční smlouva, Institucionalizace demokratických pravidel, Rozšíření antikomistických postojů v populaci, Emoce a politická participace.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a specifické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Dále omezují téma. Obecná otázka je obvykle příliš „obecná“, je nutné ji dále specifikovat ve specifických otázkách (nejčastěji několika).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Výzkumné téma: Emoce a politická participace</a:t>
            </a:r>
          </a:p>
          <a:p>
            <a:endParaRPr lang="cs-CZ" dirty="0" smtClean="0"/>
          </a:p>
          <a:p>
            <a:r>
              <a:rPr lang="cs-CZ" b="1" dirty="0" smtClean="0"/>
              <a:t>Obecná otázka: </a:t>
            </a:r>
            <a:r>
              <a:rPr lang="cs-CZ" dirty="0" smtClean="0"/>
              <a:t>Liší se nějak jednotlivé emoce v tom, jak ovlivňují ochotu politicky participovat?</a:t>
            </a:r>
          </a:p>
          <a:p>
            <a:r>
              <a:rPr lang="cs-CZ" dirty="0" smtClean="0"/>
              <a:t>Specifická otázka: Ovlivňují vztek a sklíčenost ochotu politicky participovat stejně nebo různě?</a:t>
            </a:r>
          </a:p>
          <a:p>
            <a:pPr>
              <a:buNone/>
            </a:pPr>
            <a:r>
              <a:rPr lang="cs-CZ" dirty="0" smtClean="0"/>
              <a:t>NEBO</a:t>
            </a:r>
          </a:p>
          <a:p>
            <a:r>
              <a:rPr lang="cs-CZ" b="1" dirty="0" smtClean="0"/>
              <a:t>Obecná otázka: </a:t>
            </a:r>
            <a:r>
              <a:rPr lang="cs-CZ" dirty="0" smtClean="0"/>
              <a:t>Jaké emoce vyvolává politická participace?</a:t>
            </a:r>
          </a:p>
          <a:p>
            <a:r>
              <a:rPr lang="cs-CZ" b="1" dirty="0" smtClean="0"/>
              <a:t>Specifická otázka: </a:t>
            </a:r>
            <a:r>
              <a:rPr lang="cs-CZ" dirty="0" smtClean="0"/>
              <a:t>Vnímají emociálně (svou) politickou participaci různé věkové skupiny stejně nebo různě?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Specifičnost otázky a úroveň sběru dat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Dostatečně specifickou otázku máme v případě, pokud jsme již schopni jednoznačně určit, jaká </a:t>
            </a:r>
            <a:r>
              <a:rPr lang="cs-CZ" b="1" dirty="0" smtClean="0"/>
              <a:t>data</a:t>
            </a:r>
            <a:r>
              <a:rPr lang="cs-CZ" dirty="0" smtClean="0"/>
              <a:t> potřebujeme k jejímu zodpovězení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neboli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zaměřte se na pozorovatelné (</a:t>
            </a:r>
            <a:r>
              <a:rPr lang="cs-CZ" dirty="0" smtClean="0"/>
              <a:t>klaďte si otázky jako „Jaké jsou pozorovatelné důsledky této teorie?“, ale také „Mají tato data význam pro mou teorii?“)</a:t>
            </a:r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Empirické kritérium pro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Problém s některými </a:t>
            </a:r>
            <a:r>
              <a:rPr lang="cs-CZ" b="1" dirty="0" smtClean="0"/>
              <a:t>normativními</a:t>
            </a:r>
            <a:r>
              <a:rPr lang="cs-CZ" dirty="0" smtClean="0"/>
              <a:t> otázkami (na vstupu): „Jaká má být dobrá internetová kampaň?“, „Má ČR provést volební reformu?“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(je nutné přeformulovat, aby bylo jasné, jaká data potřebujeme)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minimaxu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Snažte se na snažit co nejvíce rozšířit oblast, kterou vysvětlujete (= učinit teorii co nejvlivnější, </a:t>
            </a:r>
            <a:r>
              <a:rPr lang="cs-CZ" i="1" dirty="0" smtClean="0"/>
              <a:t>maximum leverage- KKV</a:t>
            </a:r>
            <a:r>
              <a:rPr lang="cs-CZ" dirty="0" smtClean="0"/>
              <a:t>). V momentě, kdy se omezíte výběrem problému, tak </a:t>
            </a:r>
            <a:r>
              <a:rPr lang="cs-CZ" b="1" dirty="0" smtClean="0"/>
              <a:t>musíte toho, co Vám zůstalo, maximálně využít</a:t>
            </a:r>
            <a:r>
              <a:rPr lang="cs-CZ" dirty="0" smtClean="0"/>
              <a:t>.</a:t>
            </a:r>
            <a:endParaRPr lang="cs-CZ" b="1" dirty="0" smtClean="0"/>
          </a:p>
          <a:p>
            <a:r>
              <a:rPr lang="cs-CZ" dirty="0" smtClean="0"/>
              <a:t>Př1:  designujete experiment, v němž prověřujete, zda využívání sportovních metafor v projevech politika zvyšuje ochotu voličů podpořit ho- ptáte se dále, zda to platí i podle pohlaví a věku </a:t>
            </a:r>
            <a:r>
              <a:rPr lang="cs-CZ" b="1" dirty="0" smtClean="0"/>
              <a:t>(vyčerpání informace v datech)</a:t>
            </a:r>
          </a:p>
          <a:p>
            <a:r>
              <a:rPr lang="cs-CZ" dirty="0" smtClean="0"/>
              <a:t>Př2: Zjistíme, že v Asii je silný vztah mezi vývojem HDP a politickou stabilitou, snažíme se rozšířit výzkum i na Latinskou Ameriku/všechny rozvíjející se země </a:t>
            </a:r>
            <a:r>
              <a:rPr lang="cs-CZ" b="1" dirty="0" smtClean="0"/>
              <a:t>(více případů)</a:t>
            </a:r>
          </a:p>
          <a:p>
            <a:r>
              <a:rPr lang="cs-CZ" dirty="0" smtClean="0"/>
              <a:t>Př3: Máme teorii, že dvojkolový většinový systém má reduktivní účinek na stranický systém. Ptáme se nejen, jak funguje reduktivní účinek na národní úrovni, ale i na úrovni volebního obvodu nebo v prezidentských volbách </a:t>
            </a:r>
            <a:r>
              <a:rPr lang="cs-CZ" b="1" dirty="0" smtClean="0"/>
              <a:t>(jiná úroveň analýzy)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Výzkumné otázky a hypotézy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NENÍ TOTÉŽ!</a:t>
            </a:r>
          </a:p>
          <a:p>
            <a:endParaRPr lang="cs-CZ" dirty="0" smtClean="0"/>
          </a:p>
          <a:p>
            <a:r>
              <a:rPr lang="cs-CZ" dirty="0" smtClean="0"/>
              <a:t>Hypotézy by měl výzkum obsahovat, pokud je to vhodné</a:t>
            </a:r>
          </a:p>
          <a:p>
            <a:endParaRPr lang="cs-CZ" dirty="0" smtClean="0"/>
          </a:p>
          <a:p>
            <a:r>
              <a:rPr lang="cs-CZ" dirty="0" smtClean="0"/>
              <a:t>Vhodné to je, pokud:</a:t>
            </a:r>
          </a:p>
          <a:p>
            <a:r>
              <a:rPr lang="cs-CZ" b="1" dirty="0" smtClean="0"/>
              <a:t>Jsem schopen navrhnout mezi jednotlivými komponentami (závislou a nezávislou proměnnou) výzkumných otázek vztah kovariance </a:t>
            </a:r>
          </a:p>
          <a:p>
            <a:r>
              <a:rPr lang="cs-CZ" b="1" dirty="0" smtClean="0"/>
              <a:t>Jsem schopen ho podložit existující teorií</a:t>
            </a:r>
          </a:p>
          <a:p>
            <a:r>
              <a:rPr lang="cs-CZ" b="1" dirty="0" smtClean="0"/>
              <a:t>JINAK SE HYPOTÉZÁM (I VEDOUCÍMU) SPÍŠ BRAŇTE!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rada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Stavte „co“ před „jak“</a:t>
            </a:r>
          </a:p>
          <a:p>
            <a:endParaRPr lang="cs-CZ" dirty="0" smtClean="0"/>
          </a:p>
          <a:p>
            <a:r>
              <a:rPr lang="cs-CZ" dirty="0" smtClean="0"/>
              <a:t>Téma, teorie, celý výzkum </a:t>
            </a:r>
            <a:r>
              <a:rPr lang="cs-CZ" u="sng" dirty="0" smtClean="0"/>
              <a:t>se nesmí </a:t>
            </a:r>
            <a:r>
              <a:rPr lang="cs-CZ" dirty="0" smtClean="0"/>
              <a:t>podřizovat metodám</a:t>
            </a:r>
          </a:p>
          <a:p>
            <a:endParaRPr lang="cs-CZ" u="sng" dirty="0" smtClean="0"/>
          </a:p>
          <a:p>
            <a:r>
              <a:rPr lang="cs-CZ" u="sng" dirty="0" smtClean="0"/>
              <a:t>Nesmí!</a:t>
            </a:r>
            <a:endParaRPr lang="cs-CZ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</a:t>
            </a:r>
            <a:r>
              <a:rPr lang="cs-CZ" b="1" dirty="0" smtClean="0"/>
              <a:t>nemít</a:t>
            </a:r>
            <a:r>
              <a:rPr lang="cs-CZ" dirty="0" smtClean="0"/>
              <a:t> 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Nevíte toho dost (chcete například studovat postoje Trumpových podporovatelů)</a:t>
            </a:r>
          </a:p>
          <a:p>
            <a:r>
              <a:rPr lang="cs-CZ" dirty="0" smtClean="0"/>
              <a:t>Nemáte ohraničenou sadu </a:t>
            </a:r>
            <a:r>
              <a:rPr lang="cs-CZ" b="1" dirty="0" smtClean="0"/>
              <a:t>nezávislých proměnných</a:t>
            </a:r>
            <a:r>
              <a:rPr lang="cs-CZ" dirty="0" smtClean="0"/>
              <a:t>, které by vysvětlovaly závislou</a:t>
            </a:r>
          </a:p>
          <a:p>
            <a:r>
              <a:rPr lang="cs-CZ" dirty="0" smtClean="0"/>
              <a:t>Zajímá vás </a:t>
            </a:r>
            <a:r>
              <a:rPr lang="cs-CZ" b="1" dirty="0" smtClean="0"/>
              <a:t>fenomenologická</a:t>
            </a:r>
            <a:r>
              <a:rPr lang="cs-CZ" dirty="0" smtClean="0"/>
              <a:t> otázka („Co cítí </a:t>
            </a:r>
            <a:r>
              <a:rPr lang="cs-CZ" dirty="0" err="1" smtClean="0"/>
              <a:t>Trumpovi</a:t>
            </a:r>
            <a:r>
              <a:rPr lang="cs-CZ" dirty="0" smtClean="0"/>
              <a:t> příznivci po návštěvě jeho volebního shromáždění?“)</a:t>
            </a:r>
          </a:p>
          <a:p>
            <a:r>
              <a:rPr lang="cs-CZ" b="1" dirty="0" smtClean="0"/>
              <a:t>Etnografická</a:t>
            </a:r>
            <a:r>
              <a:rPr lang="cs-CZ" dirty="0" smtClean="0"/>
              <a:t> studie, hypotézy omezují možnost hlubokého porozumění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729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Specifická otázka: Ovlivňují vztek a sklíčenost ochotu politicky participovat stejně nebo různě?</a:t>
            </a:r>
          </a:p>
          <a:p>
            <a:endParaRPr lang="cs-CZ" b="1" dirty="0" smtClean="0"/>
          </a:p>
          <a:p>
            <a:r>
              <a:rPr lang="cs-CZ" b="1" dirty="0" smtClean="0"/>
              <a:t>Hypotéza</a:t>
            </a:r>
            <a:r>
              <a:rPr lang="cs-CZ" dirty="0" smtClean="0"/>
              <a:t>: Existuje významný rozdíl mezi tím, jak vztek a úzkost ovlivňují politickou participaci, vztek zvyšuje ochotu participovat, úzkost snižuje (Weber 2012).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Teoretická a sociální relevance výzkumné otázky</a:t>
            </a:r>
            <a:endParaRPr lang="cs-CZ" b="1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dirty="0" smtClean="0"/>
              <a:t>Důležité kritérium pro posouzení hodnoty výzkumu</a:t>
            </a:r>
          </a:p>
          <a:p>
            <a:pPr eaLnBrk="1" hangingPunct="1"/>
            <a:r>
              <a:rPr lang="cs-CZ" dirty="0" smtClean="0"/>
              <a:t>Nemusí být nutně kompromisem</a:t>
            </a:r>
          </a:p>
          <a:p>
            <a:pPr eaLnBrk="1" hangingPunct="1"/>
            <a:r>
              <a:rPr lang="cs-CZ" b="1" dirty="0" smtClean="0"/>
              <a:t>Teoretická relevance</a:t>
            </a:r>
            <a:r>
              <a:rPr lang="cs-CZ" dirty="0" smtClean="0"/>
              <a:t>: výsledek výzkumu pomáhá lépe porozumět fenoménu, který je teoreticky nebo empiricky studován</a:t>
            </a:r>
          </a:p>
          <a:p>
            <a:pPr eaLnBrk="1" hangingPunct="1"/>
            <a:r>
              <a:rPr lang="cs-CZ" b="1" dirty="0" smtClean="0"/>
              <a:t>Sociální relevance: </a:t>
            </a:r>
            <a:r>
              <a:rPr lang="cs-CZ" dirty="0" smtClean="0"/>
              <a:t>výsledek výzkumu má 1.sociální dopad, neboť 2. je možné určit, že některé (sociální) výsledky jsou lepší než jiné a prakticky ho tak využít.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Výzkumná relevance: dva klíčové úkoly (KKV)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 „teoreticky relevantní“ výzkum by se měl týkat důležitých problémů v reálném světě, ne výhradně problémů vědecké disciplíny (např. otázka „Je SPOZ sociálně-demokratická strana?“)!</a:t>
            </a:r>
          </a:p>
          <a:p>
            <a:r>
              <a:rPr lang="cs-CZ" dirty="0" smtClean="0"/>
              <a:t>Dobrý výzkum by měl rozšiřovat možnosti politologického porozumění tomuto reálnému světu, či vysvětlení některých jeho fenoménů (ne nutně vždy nové hypotézy, někdy stačí i nový popis, ale nutné je přinášet nové věci).</a:t>
            </a:r>
          </a:p>
          <a:p>
            <a:r>
              <a:rPr lang="cs-CZ" dirty="0" smtClean="0"/>
              <a:t>Někdy těžké dodržet oboje....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cs-CZ" smtClean="0"/>
              <a:t>Teoretická relevance (způsoby)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Empirické testování dosud netestovaných hypotéz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Identifikace logických inkonzistencí v doposud platné teorii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Identifikace empirických případů, které není stávající teorie schopná vysvětlit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Návrh teoretických konceptů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Formulace alternativního vysvětlení (vlastního nebo syntéza stávajících přístupů)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Aplikace teorie do nové oblasti (např. geografické)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Syntéza různých teorií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Sociální relevance (kritéria)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Koho se výzkumná otázka potenciálně týká a jak?</a:t>
            </a:r>
          </a:p>
          <a:p>
            <a:pPr eaLnBrk="1" hangingPunct="1"/>
            <a:r>
              <a:rPr lang="cs-CZ" sz="2800" dirty="0" smtClean="0"/>
              <a:t>Jaké jsou zabudovány ve výzkumu hodnotící mechanismy (jak na jeho základě můžeme hodnotit, co je lepší a co horší)?</a:t>
            </a:r>
          </a:p>
          <a:p>
            <a:pPr eaLnBrk="1" hangingPunct="1"/>
            <a:r>
              <a:rPr lang="cs-CZ" sz="2800" dirty="0" smtClean="0"/>
              <a:t>Jakou praktickou aplikaci výzkum nabízí?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Příklad potenciálně sociálně i teoreticky relevantní práce, Lijphart: </a:t>
            </a:r>
            <a:r>
              <a:rPr lang="cs-CZ" sz="3200" b="1" i="1" dirty="0" smtClean="0"/>
              <a:t>Patterns of Democracy (1999)</a:t>
            </a:r>
            <a:br>
              <a:rPr lang="cs-CZ" sz="3200" b="1" i="1" dirty="0" smtClean="0"/>
            </a:b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 smtClean="0"/>
              <a:t>Existuje univerzální vztah mezi institucionálním uspořádáním a výkonností ekonomiky, jistá institucionální konfigurace vede k lepším výsledkům ekonomiky (teoretická relevance)</a:t>
            </a:r>
          </a:p>
          <a:p>
            <a:endParaRPr lang="cs-CZ" dirty="0"/>
          </a:p>
          <a:p>
            <a:r>
              <a:rPr lang="cs-CZ" dirty="0" smtClean="0"/>
              <a:t>Toto institucionální uspořádání může být přeneseno i do zemí, kde zatím není (sociální relevance)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130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Banalita vs. Zkoumatelnost výzkumných otázek: OK koncept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587046"/>
              </p:ext>
            </p:extLst>
          </p:nvPr>
        </p:nvGraphicFramePr>
        <p:xfrm>
          <a:off x="1475656" y="3140968"/>
          <a:ext cx="6096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Banální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Zajímavé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Dobře </a:t>
                      </a:r>
                      <a:r>
                        <a:rPr lang="cs-CZ" dirty="0" err="1" smtClean="0"/>
                        <a:t>zkoumatelné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Nejčastější, potřeba se vyhnout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IDEÁL (neexistuje?)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Špatně </a:t>
                      </a:r>
                      <a:r>
                        <a:rPr lang="cs-CZ" dirty="0" err="1" smtClean="0"/>
                        <a:t>zkoumatelné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ym typeface="Wingdings" pitchFamily="2" charset="2"/>
                        </a:rPr>
                        <a:t>:-)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Nejčastější, proto je teorie</a:t>
                      </a:r>
                      <a:r>
                        <a:rPr lang="cs-CZ" baseline="0" dirty="0" smtClean="0"/>
                        <a:t> výzkumné praxe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 jakým závěrům mají vést výzkumné otázky (Shively)?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„jednoduchým“ </a:t>
            </a:r>
            <a:r>
              <a:rPr lang="cs-CZ" dirty="0" smtClean="0"/>
              <a:t>(ne banálním, ale srozumitelným reprezentacím toho, co zkoumáme, KKV nesouhlasí!)</a:t>
            </a:r>
          </a:p>
          <a:p>
            <a:pPr>
              <a:buNone/>
            </a:pPr>
            <a:r>
              <a:rPr lang="cs-CZ" b="1" dirty="0" smtClean="0"/>
              <a:t>„hodnotným“</a:t>
            </a:r>
            <a:r>
              <a:rPr lang="cs-CZ" dirty="0" smtClean="0"/>
              <a:t> (mají přesvědčivě něco nového říkat o zkoumané oblasti, musíme se dozvědět výrazně víc, než kdybychom hádali)</a:t>
            </a:r>
          </a:p>
          <a:p>
            <a:pPr>
              <a:buNone/>
            </a:pPr>
            <a:r>
              <a:rPr lang="cs-CZ" b="1" dirty="0" smtClean="0"/>
              <a:t>„důležitým“ </a:t>
            </a:r>
            <a:r>
              <a:rPr lang="cs-CZ" dirty="0" smtClean="0"/>
              <a:t>(liší se podle zaměření výzkumu)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Důležitost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 „inženýrském“/aplikačním výzkumu je </a:t>
            </a:r>
            <a:r>
              <a:rPr lang="cs-CZ" u="sng" dirty="0" smtClean="0"/>
              <a:t>důležitý</a:t>
            </a:r>
            <a:r>
              <a:rPr lang="cs-CZ" dirty="0" smtClean="0"/>
              <a:t> závěr k aktuálně palčivému problému, který má okamžité aplikace (je potřeba zaměřit se na co nejvíce možných aplikací a formulaci závěrů, srozumitelných i mimo politologii)</a:t>
            </a:r>
          </a:p>
          <a:p>
            <a:r>
              <a:rPr lang="cs-CZ" dirty="0" smtClean="0"/>
              <a:t>V teoretickém výzkumu důležitost posuzujeme podle toho, jak </a:t>
            </a:r>
            <a:r>
              <a:rPr lang="cs-CZ" u="sng" dirty="0" smtClean="0"/>
              <a:t>obecná a široce uplatnitelná teorie je</a:t>
            </a:r>
            <a:r>
              <a:rPr lang="cs-CZ" dirty="0" smtClean="0"/>
              <a:t> (nejen vzhledem ke zkoumanému univerzu, ale i k předchozím teoriím).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Příklad- Jak to nedělat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Máte „rádi“ obsahovou analýzu, metodu ekologické inference, koncept polarizace....</a:t>
            </a:r>
          </a:p>
          <a:p>
            <a:endParaRPr lang="cs-CZ" dirty="0" smtClean="0"/>
          </a:p>
          <a:p>
            <a:r>
              <a:rPr lang="cs-CZ" dirty="0" smtClean="0"/>
              <a:t>„Když jediné, co máme v ruce, je kladivo, po čase nám všechno začne připomínat hřebík“.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Příklad „dobrého“ výsledku: P. Converse (</a:t>
            </a:r>
            <a:r>
              <a:rPr lang="cs-CZ" sz="3200" b="1" i="1" dirty="0" smtClean="0"/>
              <a:t>Of Time and Partisan Stability, 1969</a:t>
            </a:r>
            <a:r>
              <a:rPr lang="cs-CZ" sz="3200" dirty="0" smtClean="0"/>
              <a:t>)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Výzkumná otázka: Jaké faktory vysvětlují různou stranickou identifikaci v různých zemích (vyšší naměřena v USA a GB, nižší v Itálii, Francii, Německu)?</a:t>
            </a:r>
          </a:p>
          <a:p>
            <a:r>
              <a:rPr lang="cs-CZ" dirty="0" smtClean="0"/>
              <a:t>Zjištění: pravděpodobnosti stranické identifikace jedince lze skoro kompletně vysvětlit 1. pravděpodobností, že stranicky identifikován byl jeho otec a 2.dobou, jak dlouho již mohl nepřerušovaně volit.</a:t>
            </a:r>
          </a:p>
          <a:p>
            <a:r>
              <a:rPr lang="cs-CZ" dirty="0" smtClean="0"/>
              <a:t>Co z toho (např.) plyne: 1. V prvních volbách je identifikace mladých a starých stejná, 2. pokud jsou volby přerušeny, sníží se míra identifikace předvídatelným způsobem 3. v případě opakování voleb a známých vstupních hodnot můžeme odhadnout vývoj stranické identifikace v </a:t>
            </a:r>
            <a:r>
              <a:rPr lang="cs-CZ" dirty="0" smtClean="0"/>
              <a:t>jednotlivých zemích, </a:t>
            </a:r>
            <a:r>
              <a:rPr lang="cs-CZ" dirty="0" smtClean="0"/>
              <a:t>4. míra stranické identifikace se spíše sbližuje.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„Machiavellistická“ pravidla pro výzkumné otázky (Shively)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měly by připouštět možnost, že budou učiněny </a:t>
            </a:r>
            <a:r>
              <a:rPr lang="cs-CZ" b="1" dirty="0" smtClean="0"/>
              <a:t>co nejširší závěry</a:t>
            </a:r>
          </a:p>
          <a:p>
            <a:pPr marL="514350" indent="-514350">
              <a:buNone/>
            </a:pPr>
            <a:r>
              <a:rPr lang="cs-CZ" dirty="0" smtClean="0"/>
              <a:t>	(příklad: prezidentství- politická biografie vs. srovnání prvního a druhého období např. v otázce využívání pravomocí a otázka, jaké faktory ovlivňují rozdíly mezi nimi)</a:t>
            </a:r>
          </a:p>
          <a:p>
            <a:pPr marL="514350" indent="-514350">
              <a:buNone/>
            </a:pPr>
            <a:r>
              <a:rPr lang="cs-CZ" dirty="0" smtClean="0"/>
              <a:t>2. striktně dodržovat kritéria teoretické relevance (zaměřovat se na teoretické anomálie, nově aplikovat geograficky).</a:t>
            </a:r>
          </a:p>
          <a:p>
            <a:pPr marL="514350" indent="-514350">
              <a:buNone/>
            </a:pPr>
            <a:r>
              <a:rPr lang="cs-CZ" dirty="0" smtClean="0"/>
              <a:t>3. pište o nich co nejpoutavěji- dobrá otázka musí zaujmout nejen vás</a:t>
            </a:r>
          </a:p>
          <a:p>
            <a:pPr marL="514350" indent="-51435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rada 2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Přemýšlejte, jaké budou možné odpovědi na vaši otázku (co se stane, až výzkum dokončíte):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Budou dost hodnotné?</a:t>
            </a:r>
          </a:p>
          <a:p>
            <a:r>
              <a:rPr lang="cs-CZ" dirty="0" smtClean="0"/>
              <a:t>Co z nich bude plynout vzhledem ke stávajícímu stavu zkoumání?</a:t>
            </a:r>
          </a:p>
          <a:p>
            <a:r>
              <a:rPr lang="cs-CZ" dirty="0" smtClean="0"/>
              <a:t>Budou se dát nějak dál využít?</a:t>
            </a:r>
          </a:p>
          <a:p>
            <a:r>
              <a:rPr lang="cs-CZ" dirty="0" smtClean="0"/>
              <a:t>Rozvinou nějak vaši kariéru?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rada 3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mtClean="0"/>
              <a:t>Mějte nejdřív otázku a až pak odpověď.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 co si odpovídat při výběru otázku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Pasuje mi?</a:t>
            </a:r>
          </a:p>
          <a:p>
            <a:r>
              <a:rPr lang="cs-CZ" dirty="0" smtClean="0"/>
              <a:t>Bude z ní mít něco politologie?</a:t>
            </a:r>
          </a:p>
          <a:p>
            <a:r>
              <a:rPr lang="cs-CZ" dirty="0" smtClean="0"/>
              <a:t>Kladu si ji nejlepším možným způsobem?</a:t>
            </a:r>
          </a:p>
          <a:p>
            <a:r>
              <a:rPr lang="cs-CZ" dirty="0" smtClean="0"/>
              <a:t>Dokáži na ni zodpovědět?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Pasuje mi?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Zhodnoťte, jestli se takové otázce jste schopni věnovat dostatečně dlouho</a:t>
            </a:r>
          </a:p>
          <a:p>
            <a:r>
              <a:rPr lang="cs-CZ" dirty="0" smtClean="0"/>
              <a:t>Zhodnoťte typ motivace (problém s otázkami, kde máte nějaké angažmá)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 dobrá pro politologii?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Zaujme něčím širší publikum?</a:t>
            </a:r>
          </a:p>
          <a:p>
            <a:r>
              <a:rPr lang="cs-CZ" dirty="0" smtClean="0"/>
              <a:t>Proč je důležitá?</a:t>
            </a:r>
          </a:p>
          <a:p>
            <a:r>
              <a:rPr lang="cs-CZ" dirty="0" smtClean="0"/>
              <a:t>Má sociální význam?</a:t>
            </a:r>
          </a:p>
          <a:p>
            <a:r>
              <a:rPr lang="cs-CZ" dirty="0" smtClean="0"/>
              <a:t>Může z ní být nějaké politické doporučení?</a:t>
            </a:r>
          </a:p>
          <a:p>
            <a:r>
              <a:rPr lang="cs-CZ" dirty="0" smtClean="0"/>
              <a:t>Má vliv na stav poznání v oboru?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Kladu si ji dobře?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Jasně konceptuálně vymezená, navádějící k tomu, jaká data potřebuji.</a:t>
            </a:r>
          </a:p>
          <a:p>
            <a:endParaRPr lang="cs-CZ" dirty="0" smtClean="0"/>
          </a:p>
          <a:p>
            <a:r>
              <a:rPr lang="cs-CZ" dirty="0" smtClean="0"/>
              <a:t>Př. problematické otázky: „Je Babiš problém“?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1474</Words>
  <Application>Microsoft Office PowerPoint</Application>
  <PresentationFormat>Předvádění na obrazovce (4:3)</PresentationFormat>
  <Paragraphs>173</Paragraphs>
  <Slides>31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Office Theme</vt:lpstr>
      <vt:lpstr>Výzkum začíná otázkou</vt:lpstr>
      <vt:lpstr>Klíčová rada</vt:lpstr>
      <vt:lpstr>Příklad- Jak to nedělat</vt:lpstr>
      <vt:lpstr>Klíčová rada 2</vt:lpstr>
      <vt:lpstr>Klíčová rada 3</vt:lpstr>
      <vt:lpstr>Na co si odpovídat při výběru otázku</vt:lpstr>
      <vt:lpstr>Pasuje mi?</vt:lpstr>
      <vt:lpstr>Je dobrá pro politologii?</vt:lpstr>
      <vt:lpstr>Kladu si ji dobře?</vt:lpstr>
      <vt:lpstr>Dokáži na ni zodpovědět?</vt:lpstr>
      <vt:lpstr>Hierarchie výzkumných otázek</vt:lpstr>
      <vt:lpstr>Výzkumné oblasti a témata</vt:lpstr>
      <vt:lpstr>Příklady</vt:lpstr>
      <vt:lpstr>Obecné a specifické otázky</vt:lpstr>
      <vt:lpstr>Příklad:</vt:lpstr>
      <vt:lpstr>Specifičnost otázky a úroveň sběru dat</vt:lpstr>
      <vt:lpstr>Empirické kritérium pro otázky</vt:lpstr>
      <vt:lpstr>Princip minimaxu</vt:lpstr>
      <vt:lpstr>Výzkumné otázky a hypotézy</vt:lpstr>
      <vt:lpstr>Kdy nemít hypotézy</vt:lpstr>
      <vt:lpstr>Příklad:</vt:lpstr>
      <vt:lpstr>Teoretická a sociální relevance výzkumné otázky</vt:lpstr>
      <vt:lpstr>Výzkumná relevance: dva klíčové úkoly (KKV)</vt:lpstr>
      <vt:lpstr>Teoretická relevance (způsoby)</vt:lpstr>
      <vt:lpstr>Sociální relevance (kritéria)</vt:lpstr>
      <vt:lpstr>Příklad potenciálně sociálně i teoreticky relevantní práce, Lijphart: Patterns of Democracy (1999) </vt:lpstr>
      <vt:lpstr>Banalita vs. Zkoumatelnost výzkumných otázek: OK koncept </vt:lpstr>
      <vt:lpstr>K jakým závěrům mají vést výzkumné otázky (Shively)?</vt:lpstr>
      <vt:lpstr>Důležitost</vt:lpstr>
      <vt:lpstr>Příklad „dobrého“ výsledku: P. Converse (Of Time and Partisan Stability, 1969)</vt:lpstr>
      <vt:lpstr>„Machiavellistická“ pravidla pro výzkumné otázky (Shively)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začíná otázkou</dc:title>
  <dc:creator>Roman Chytilek</dc:creator>
  <cp:lastModifiedBy>Roman Chytilek</cp:lastModifiedBy>
  <cp:revision>85</cp:revision>
  <dcterms:created xsi:type="dcterms:W3CDTF">2013-03-03T18:41:40Z</dcterms:created>
  <dcterms:modified xsi:type="dcterms:W3CDTF">2016-03-09T08:39:07Z</dcterms:modified>
</cp:coreProperties>
</file>