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6" r:id="rId11"/>
    <p:sldId id="265" r:id="rId12"/>
    <p:sldId id="274" r:id="rId13"/>
    <p:sldId id="268" r:id="rId14"/>
    <p:sldId id="267" r:id="rId15"/>
    <p:sldId id="269" r:id="rId16"/>
    <p:sldId id="270" r:id="rId17"/>
    <p:sldId id="275" r:id="rId18"/>
    <p:sldId id="276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9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22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19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47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6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6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83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50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5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96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04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5CF47-D53C-4CDE-9240-4F1BFBA45008}" type="datetimeFigureOut">
              <a:rPr lang="cs-CZ" smtClean="0"/>
              <a:t>14.4.2016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89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Prostorová analýza – Seminář  2</a:t>
            </a:r>
            <a:br>
              <a:rPr lang="cs-CZ" dirty="0" smtClean="0"/>
            </a:br>
            <a:r>
              <a:rPr lang="cs-CZ" dirty="0" smtClean="0"/>
              <a:t>popisné statistiky,</a:t>
            </a:r>
            <a:br>
              <a:rPr lang="cs-CZ" dirty="0" smtClean="0"/>
            </a:br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43400" y="5949280"/>
            <a:ext cx="5000600" cy="841648"/>
          </a:xfrm>
        </p:spPr>
        <p:txBody>
          <a:bodyPr/>
          <a:lstStyle/>
          <a:p>
            <a:r>
              <a:rPr lang="cs-CZ" dirty="0" smtClean="0"/>
              <a:t>14. 4. 2015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3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" y="1268760"/>
            <a:ext cx="72199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0525"/>
            <a:ext cx="89439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7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silně koncentrovaný voličský </a:t>
            </a:r>
            <a:r>
              <a:rPr lang="cs-CZ" dirty="0" smtClean="0"/>
              <a:t>elektorát</a:t>
            </a:r>
          </a:p>
          <a:p>
            <a:r>
              <a:rPr lang="cs-CZ" dirty="0"/>
              <a:t>nejblíže absolutně koncentrovanému rozložení oproti jiným stranám byla SOS a USZ, nicméně ani tyto strany nedosahují ideálu</a:t>
            </a:r>
          </a:p>
        </p:txBody>
      </p:sp>
    </p:spTree>
    <p:extLst>
      <p:ext uri="{BB962C8B-B14F-4D97-AF65-F5344CB8AC3E}">
        <p14:creationId xmlns:p14="http://schemas.microsoft.com/office/powerpoint/2010/main" val="28748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vývoje volební podpory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6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vývoje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Bazické a řetězové indexy</a:t>
            </a:r>
          </a:p>
          <a:p>
            <a:r>
              <a:rPr lang="cs-CZ" dirty="0" smtClean="0"/>
              <a:t>Korelační koeficient</a:t>
            </a:r>
          </a:p>
          <a:p>
            <a:r>
              <a:rPr lang="cs-CZ" dirty="0" smtClean="0"/>
              <a:t>Území stabilní volební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Přehlednost, zohlednění populační velikosti</a:t>
            </a:r>
          </a:p>
          <a:p>
            <a:r>
              <a:rPr lang="cs-CZ" dirty="0" smtClean="0"/>
              <a:t>Nevhodné pro lokální strany (např. SMK na Slovensku)</a:t>
            </a:r>
          </a:p>
          <a:p>
            <a:endParaRPr lang="cs-CZ" dirty="0" smtClean="0"/>
          </a:p>
          <a:p>
            <a:r>
              <a:rPr lang="cs-CZ" dirty="0" smtClean="0"/>
              <a:t>Doplňující indikátory</a:t>
            </a:r>
          </a:p>
          <a:p>
            <a:pPr lvl="1"/>
            <a:r>
              <a:rPr lang="cs-CZ" dirty="0" smtClean="0"/>
              <a:t>Míra úspěšnosti: kolikrát je podpora strany vyšší v (jádru) území volební podpory oproti zbytku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9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Bazické a řetězové indexy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Řetězový index</a:t>
            </a:r>
          </a:p>
          <a:p>
            <a:pPr lvl="1"/>
            <a:r>
              <a:rPr lang="cs-CZ" dirty="0" smtClean="0"/>
              <a:t>Volby 2013/volby 2010; volby2010/volby2006 …</a:t>
            </a:r>
          </a:p>
          <a:p>
            <a:pPr lvl="1"/>
            <a:r>
              <a:rPr lang="cs-CZ" dirty="0" smtClean="0"/>
              <a:t>Ukazuje postupný vývoj</a:t>
            </a:r>
          </a:p>
          <a:p>
            <a:r>
              <a:rPr lang="cs-CZ" dirty="0" smtClean="0"/>
              <a:t>Bazický index</a:t>
            </a:r>
          </a:p>
          <a:p>
            <a:pPr lvl="1"/>
            <a:r>
              <a:rPr lang="cs-CZ" dirty="0" smtClean="0"/>
              <a:t>Volby 2013/volby2002, volby2010/volby 2002</a:t>
            </a:r>
          </a:p>
          <a:p>
            <a:pPr lvl="1"/>
            <a:r>
              <a:rPr lang="cs-CZ" dirty="0" smtClean="0"/>
              <a:t>Ukazuje změnu stav oproti stanovenému základu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Index volební úspěšnosti </a:t>
            </a:r>
          </a:p>
          <a:p>
            <a:pPr lvl="2"/>
            <a:r>
              <a:rPr lang="cs-CZ" dirty="0" smtClean="0"/>
              <a:t>=krajské volby 2012/poslanecké volby 2010 * 100</a:t>
            </a:r>
          </a:p>
          <a:p>
            <a:pPr lvl="1"/>
            <a:r>
              <a:rPr lang="cs-CZ" dirty="0" smtClean="0"/>
              <a:t>Index volební stability</a:t>
            </a:r>
          </a:p>
          <a:p>
            <a:pPr lvl="2"/>
            <a:r>
              <a:rPr lang="cs-CZ" dirty="0" smtClean="0"/>
              <a:t>Krajské volby 2012/ krajské 2008 * 100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9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Míra souvislosti mezi dvěma proměnnými</a:t>
            </a:r>
          </a:p>
          <a:p>
            <a:r>
              <a:rPr lang="cs-CZ" dirty="0" smtClean="0"/>
              <a:t>Lineární </a:t>
            </a:r>
            <a:r>
              <a:rPr lang="cs-CZ" dirty="0" smtClean="0"/>
              <a:t>vztah</a:t>
            </a:r>
          </a:p>
          <a:p>
            <a:r>
              <a:rPr lang="cs-CZ" dirty="0" smtClean="0"/>
              <a:t>Nárůst </a:t>
            </a:r>
            <a:r>
              <a:rPr lang="cs-CZ" dirty="0"/>
              <a:t>hodnot jedné proměnné je spojený s nárůstem / poklesem hodnot druhé proměnné</a:t>
            </a:r>
          </a:p>
          <a:p>
            <a:r>
              <a:rPr lang="cs-CZ" dirty="0" smtClean="0"/>
              <a:t>Korelace </a:t>
            </a:r>
            <a:r>
              <a:rPr lang="cs-CZ" dirty="0"/>
              <a:t>neimplikuje kauzalitu</a:t>
            </a:r>
          </a:p>
          <a:p>
            <a:r>
              <a:rPr lang="cs-CZ" dirty="0" smtClean="0"/>
              <a:t>Možnost </a:t>
            </a:r>
            <a:r>
              <a:rPr lang="cs-CZ" dirty="0" smtClean="0"/>
              <a:t>vytvořit (libovolně) velkou matici</a:t>
            </a:r>
          </a:p>
          <a:p>
            <a:pPr lvl="1"/>
            <a:r>
              <a:rPr lang="cs-CZ" dirty="0" smtClean="0"/>
              <a:t>Souvislost následujících voleb i souvislost vzdálených voleb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8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pPr lvl="2"/>
            <a:r>
              <a:rPr lang="pl-PL" dirty="0" smtClean="0"/>
              <a:t>V prostorové analýze obvykle není důvod zabývat se signifikancí</a:t>
            </a:r>
          </a:p>
          <a:p>
            <a:r>
              <a:rPr lang="pl-PL" dirty="0" smtClean="0"/>
              <a:t>Hodnoty </a:t>
            </a:r>
            <a:r>
              <a:rPr lang="pl-PL" dirty="0"/>
              <a:t>koeficientu</a:t>
            </a:r>
            <a:r>
              <a:rPr lang="pl-PL" dirty="0" smtClean="0"/>
              <a:t>: Rozsah </a:t>
            </a:r>
            <a:r>
              <a:rPr lang="pl-PL" dirty="0"/>
              <a:t>od -1 po </a:t>
            </a:r>
            <a:r>
              <a:rPr lang="pl-PL" dirty="0" smtClean="0"/>
              <a:t>1</a:t>
            </a:r>
          </a:p>
          <a:p>
            <a:r>
              <a:rPr lang="pl-PL" dirty="0"/>
              <a:t>Čím více je hodnota vzdálena od nuly, tím je souvislost silnější</a:t>
            </a:r>
          </a:p>
          <a:p>
            <a:r>
              <a:rPr lang="pl-PL" dirty="0" smtClean="0"/>
              <a:t>Existují různé návody jak označovat různě silné korelace</a:t>
            </a:r>
          </a:p>
          <a:p>
            <a:pPr lvl="1"/>
            <a:r>
              <a:rPr lang="pl-PL" dirty="0" smtClean="0"/>
              <a:t>NEDĚLEJTE TO !!!</a:t>
            </a:r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9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souvislosti</a:t>
            </a:r>
          </a:p>
          <a:p>
            <a:r>
              <a:rPr lang="cs-CZ" dirty="0" smtClean="0"/>
              <a:t>Neukazuje kauzalitu</a:t>
            </a:r>
          </a:p>
          <a:p>
            <a:r>
              <a:rPr lang="cs-CZ" dirty="0" smtClean="0"/>
              <a:t>Přímo lze hodnoty srovnávat, jen pokud jsou spočítány na stejném počtu případů (- to se týká především signifikance)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stabilní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Strany s koncentrovanou stabilní podporou X strany s nekoncentrovanou stabilní podporou</a:t>
            </a:r>
          </a:p>
          <a:p>
            <a:r>
              <a:rPr lang="cs-CZ" dirty="0" smtClean="0"/>
              <a:t>Výpočet procenta hlasů přítomných v ÚSVP v každých volbách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1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Průměr, medián, směrodatná odchylka</a:t>
            </a:r>
          </a:p>
          <a:p>
            <a:r>
              <a:rPr lang="cs-CZ" dirty="0" smtClean="0"/>
              <a:t>Variační koeficient</a:t>
            </a:r>
          </a:p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</a:p>
          <a:p>
            <a:endParaRPr lang="cs-CZ" dirty="0"/>
          </a:p>
          <a:p>
            <a:r>
              <a:rPr lang="cs-CZ" dirty="0" smtClean="0"/>
              <a:t>Vizuálně přívětivé tabulky !!!</a:t>
            </a:r>
          </a:p>
          <a:p>
            <a:r>
              <a:rPr lang="cs-CZ" dirty="0" smtClean="0"/>
              <a:t>Česky!!!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8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normálního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Průměr, medián</a:t>
            </a:r>
          </a:p>
          <a:p>
            <a:r>
              <a:rPr lang="cs-CZ" dirty="0" smtClean="0"/>
              <a:t>Směrodatná odchylka</a:t>
            </a:r>
          </a:p>
          <a:p>
            <a:r>
              <a:rPr lang="cs-CZ" dirty="0" err="1" smtClean="0"/>
              <a:t>Kvartily</a:t>
            </a:r>
            <a:endParaRPr lang="cs-CZ" dirty="0" smtClean="0"/>
          </a:p>
          <a:p>
            <a:r>
              <a:rPr lang="cs-CZ" dirty="0" smtClean="0"/>
              <a:t>Šikmost, strmost</a:t>
            </a:r>
          </a:p>
          <a:p>
            <a:endParaRPr lang="cs-CZ" dirty="0"/>
          </a:p>
          <a:p>
            <a:r>
              <a:rPr lang="cs-CZ" dirty="0" smtClean="0"/>
              <a:t>testy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Můžeme použit proměnné v další analýze?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4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Interpretace neznamená jen přepis hodnot z tabulky do textu</a:t>
            </a:r>
          </a:p>
          <a:p>
            <a:r>
              <a:rPr lang="cs-CZ" dirty="0" smtClean="0"/>
              <a:t>Možnosti</a:t>
            </a:r>
          </a:p>
          <a:p>
            <a:pPr lvl="1"/>
            <a:r>
              <a:rPr lang="cs-CZ" dirty="0" smtClean="0"/>
              <a:t>Srovnání hodnot mezi stranami v rámci voleb</a:t>
            </a:r>
          </a:p>
          <a:p>
            <a:pPr lvl="1"/>
            <a:r>
              <a:rPr lang="cs-CZ" dirty="0" smtClean="0"/>
              <a:t>Srovnání se stejnou stranou v jiných volbách</a:t>
            </a:r>
          </a:p>
          <a:p>
            <a:pPr lvl="1"/>
            <a:r>
              <a:rPr lang="cs-CZ" dirty="0" smtClean="0"/>
              <a:t>Srovnání s jinými ukazateli (srovnání průměru a mediánu, srovnání </a:t>
            </a:r>
            <a:r>
              <a:rPr lang="cs-CZ" dirty="0" err="1" smtClean="0"/>
              <a:t>giniho</a:t>
            </a:r>
            <a:r>
              <a:rPr lang="cs-CZ" dirty="0" smtClean="0"/>
              <a:t> koeficientu a variačního koeficientu)</a:t>
            </a:r>
          </a:p>
          <a:p>
            <a:pPr lvl="1"/>
            <a:r>
              <a:rPr lang="cs-CZ" dirty="0" smtClean="0"/>
              <a:t>Jít zpět do dat (bude vysvětleno na příkladu)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4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dobré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62225"/>
            <a:ext cx="64008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2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Srovnat s mediánem</a:t>
            </a:r>
          </a:p>
          <a:p>
            <a:r>
              <a:rPr lang="cs-CZ" dirty="0" smtClean="0"/>
              <a:t>Vhodné srovnat také s reálnou </a:t>
            </a:r>
            <a:r>
              <a:rPr lang="cs-CZ" dirty="0" err="1" smtClean="0"/>
              <a:t>podporouv</a:t>
            </a:r>
            <a:r>
              <a:rPr lang="cs-CZ" dirty="0" smtClean="0"/>
              <a:t> rámci kraje (např. Jihočeši 14,5 x 12,  ODS 12,5 x 13,5) – vliv velikosti obce</a:t>
            </a:r>
          </a:p>
          <a:p>
            <a:r>
              <a:rPr lang="cs-CZ" dirty="0"/>
              <a:t>KDUČSL má výrazně vyšší průměr, než medián, což je </a:t>
            </a:r>
            <a:r>
              <a:rPr lang="cs-CZ" dirty="0" smtClean="0"/>
              <a:t>zapříčiněno </a:t>
            </a:r>
            <a:r>
              <a:rPr lang="cs-CZ" dirty="0"/>
              <a:t>odlehlými hodnotami</a:t>
            </a:r>
            <a:r>
              <a:rPr lang="cs-CZ" dirty="0" smtClean="0"/>
              <a:t>.</a:t>
            </a:r>
          </a:p>
          <a:p>
            <a:r>
              <a:rPr lang="cs-CZ" dirty="0"/>
              <a:t>Při porovnání průměru s mediánem tak můžeme zjistit mezi kterými hodnotami se vyskytuje více extrémních hodnot. Z tabulky tak vidíme, že například KSČM v roce 2013 má prakticky stejný průměr jako medián, což znamená, že se pravděpodobně vyskytovalo málo extrémních hodnot. Naopak u ČSSD v roce 2012 vidíme rozdíl až 2,5 procent. </a:t>
            </a:r>
          </a:p>
        </p:txBody>
      </p:sp>
    </p:spTree>
    <p:extLst>
      <p:ext uri="{BB962C8B-B14F-4D97-AF65-F5344CB8AC3E}">
        <p14:creationId xmlns:p14="http://schemas.microsoft.com/office/powerpoint/2010/main" val="32219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05"/>
            <a:ext cx="8229600" cy="1143000"/>
          </a:xfrm>
        </p:spPr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Podpora strany se </a:t>
            </a:r>
            <a:r>
              <a:rPr lang="cs-CZ" dirty="0" smtClean="0"/>
              <a:t>mezi</a:t>
            </a:r>
            <a:r>
              <a:rPr lang="cs-CZ" dirty="0"/>
              <a:t> </a:t>
            </a:r>
            <a:r>
              <a:rPr lang="cs-CZ" dirty="0" smtClean="0"/>
              <a:t>jednotlivými obcemi </a:t>
            </a:r>
            <a:r>
              <a:rPr lang="cs-CZ" dirty="0"/>
              <a:t>příliš nelišila, jelikož variační koeficient, jehož hodnoty </a:t>
            </a:r>
            <a:r>
              <a:rPr lang="cs-CZ" dirty="0" smtClean="0"/>
              <a:t>ukazují </a:t>
            </a:r>
            <a:r>
              <a:rPr lang="cs-CZ" dirty="0"/>
              <a:t>variaci podpory dané strany v jednotlivých obcích, je pouze 0,36 a blíží se více 0 než </a:t>
            </a:r>
            <a:r>
              <a:rPr lang="cs-CZ" dirty="0" smtClean="0"/>
              <a:t>1 (ta by </a:t>
            </a:r>
            <a:r>
              <a:rPr lang="cs-CZ" dirty="0"/>
              <a:t>ukazovala na velké rozdíly mezi </a:t>
            </a:r>
            <a:r>
              <a:rPr lang="cs-CZ" dirty="0" smtClean="0"/>
              <a:t>obcemi).</a:t>
            </a:r>
          </a:p>
          <a:p>
            <a:r>
              <a:rPr lang="cs-CZ" dirty="0"/>
              <a:t>Volby do Poslanecké sněmovny 2013 vyhrála </a:t>
            </a:r>
            <a:r>
              <a:rPr lang="cs-CZ" dirty="0" smtClean="0"/>
              <a:t>ČSSD</a:t>
            </a:r>
            <a:r>
              <a:rPr lang="cs-CZ" dirty="0"/>
              <a:t>. Její hodnota variačního koeficientu je </a:t>
            </a:r>
            <a:r>
              <a:rPr lang="cs-CZ" dirty="0" smtClean="0"/>
              <a:t>oproti volbám do PS </a:t>
            </a:r>
            <a:r>
              <a:rPr lang="cs-CZ" dirty="0"/>
              <a:t>velmi vysoká (0,96</a:t>
            </a:r>
            <a:r>
              <a:rPr lang="cs-CZ" dirty="0" smtClean="0"/>
              <a:t>). Podpora </a:t>
            </a:r>
            <a:r>
              <a:rPr lang="cs-CZ" dirty="0"/>
              <a:t>v jednotlivých obcích se </a:t>
            </a:r>
            <a:r>
              <a:rPr lang="cs-CZ" dirty="0" smtClean="0"/>
              <a:t>tedy výrazně </a:t>
            </a:r>
            <a:r>
              <a:rPr lang="cs-CZ" dirty="0"/>
              <a:t>liší, což </a:t>
            </a:r>
            <a:r>
              <a:rPr lang="cs-CZ" dirty="0" smtClean="0"/>
              <a:t>naznačuje, že se </a:t>
            </a:r>
            <a:r>
              <a:rPr lang="cs-CZ" dirty="0"/>
              <a:t>může lišit elektorát mezi jednotlivými úrovněmi voleb.</a:t>
            </a:r>
          </a:p>
        </p:txBody>
      </p:sp>
    </p:spTree>
    <p:extLst>
      <p:ext uri="{BB962C8B-B14F-4D97-AF65-F5344CB8AC3E}">
        <p14:creationId xmlns:p14="http://schemas.microsoft.com/office/powerpoint/2010/main" val="22392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Nejvíce koncentrovanou podporu má v těchto volbách dle </a:t>
            </a:r>
            <a:r>
              <a:rPr lang="cs-CZ" dirty="0" err="1"/>
              <a:t>Giniho</a:t>
            </a:r>
            <a:r>
              <a:rPr lang="cs-CZ" dirty="0"/>
              <a:t> koeficientu strana TOP 09 (0,57</a:t>
            </a:r>
            <a:r>
              <a:rPr lang="cs-CZ" dirty="0" smtClean="0"/>
              <a:t>). Tato situace je zapříčiněna tím, že strana získává vysokou podporu spíše ve velkých městech v rámci kraje a  v menších obcích dosahuje obvykle nízkých zisků.</a:t>
            </a:r>
          </a:p>
          <a:p>
            <a:r>
              <a:rPr lang="cs-CZ" dirty="0" smtClean="0"/>
              <a:t>Tato </a:t>
            </a:r>
            <a:r>
              <a:rPr lang="cs-CZ" dirty="0"/>
              <a:t>strana měla velmi koncentrovanou volební podporu, </a:t>
            </a:r>
            <a:r>
              <a:rPr lang="cs-CZ" dirty="0" smtClean="0"/>
              <a:t>tedy </a:t>
            </a:r>
            <a:r>
              <a:rPr lang="cs-CZ" dirty="0"/>
              <a:t>byla volena někde hodně a někde vůbec.</a:t>
            </a:r>
          </a:p>
        </p:txBody>
      </p:sp>
    </p:spTree>
    <p:extLst>
      <p:ext uri="{BB962C8B-B14F-4D97-AF65-F5344CB8AC3E}">
        <p14:creationId xmlns:p14="http://schemas.microsoft.com/office/powerpoint/2010/main" val="30963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variační koeficient x </a:t>
            </a:r>
            <a:r>
              <a:rPr lang="cs-CZ" dirty="0" err="1" smtClean="0"/>
              <a:t>Gini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KDU-ČSL má podle hodnoty variačního koeficientu nejvíce odlišnou podporu mezi obcemi. </a:t>
            </a:r>
            <a:r>
              <a:rPr lang="cs-CZ" dirty="0" err="1" smtClean="0"/>
              <a:t>Giniho</a:t>
            </a:r>
            <a:r>
              <a:rPr lang="cs-CZ" dirty="0" smtClean="0"/>
              <a:t> koeficient má však v tomto případě spíše nižší hodnotu. Ačkoli jsou tedy výsledky značně různorodé, tak nedochází k významnější koncentraci podpory. To je dáno především tím, že obce s velmi nízkou i velmi vysokou podporou strany jsou spíše menší a nemají tedy na koncentraci volební podpory velký vliv.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8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 úplně dobrá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Směrodatná odchylka nám ukazuje o kolik procent od průměru se může v jednotlivých  obcích lišit konkrétní hodnota od průměrného zisku hlasů strany</a:t>
            </a:r>
            <a:r>
              <a:rPr lang="cs-CZ" dirty="0" smtClean="0"/>
              <a:t>. </a:t>
            </a:r>
            <a:r>
              <a:rPr lang="cs-CZ" dirty="0"/>
              <a:t>Zde vidíme, že největší odchylky až 11% procent dosáhla ČSSD </a:t>
            </a:r>
            <a:r>
              <a:rPr lang="cs-CZ" dirty="0" smtClean="0"/>
              <a:t>.</a:t>
            </a:r>
          </a:p>
          <a:p>
            <a:r>
              <a:rPr lang="cs-CZ" dirty="0"/>
              <a:t>Díváme-li se na hodnoty variačního koeficientu, které jsou v procentuálním </a:t>
            </a:r>
            <a:r>
              <a:rPr lang="cs-CZ" dirty="0" smtClean="0"/>
              <a:t>zobrazení …</a:t>
            </a:r>
          </a:p>
          <a:p>
            <a:r>
              <a:rPr lang="cs-CZ" dirty="0"/>
              <a:t>Variační koeficient, který nám ukazuje podíl variability vzhledem k průměru, je u všech stran v pořádku; je v rozmezí hodnot 0-1.</a:t>
            </a:r>
            <a:endParaRPr lang="cs-CZ" dirty="0" smtClean="0"/>
          </a:p>
          <a:p>
            <a:r>
              <a:rPr lang="cs-CZ" dirty="0" err="1" smtClean="0"/>
              <a:t>Giniho</a:t>
            </a:r>
            <a:r>
              <a:rPr lang="cs-CZ" dirty="0" smtClean="0"/>
              <a:t> </a:t>
            </a:r>
            <a:r>
              <a:rPr lang="cs-CZ" dirty="0"/>
              <a:t>koeficient u ČSSD dosahuje středních hodnot</a:t>
            </a:r>
          </a:p>
        </p:txBody>
      </p:sp>
    </p:spTree>
    <p:extLst>
      <p:ext uri="{BB962C8B-B14F-4D97-AF65-F5344CB8AC3E}">
        <p14:creationId xmlns:p14="http://schemas.microsoft.com/office/powerpoint/2010/main" val="21820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643</Words>
  <Application>Microsoft Office PowerPoint</Application>
  <PresentationFormat>Předvádění na obrazovce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Prostorová analýza – Seminář  2 popisné statistiky, korelace</vt:lpstr>
      <vt:lpstr>Úkol č. 1</vt:lpstr>
      <vt:lpstr>Možnosti interpretace</vt:lpstr>
      <vt:lpstr>Příklady dobré praxe</vt:lpstr>
      <vt:lpstr>Průměr</vt:lpstr>
      <vt:lpstr>Variační koeficient</vt:lpstr>
      <vt:lpstr>Giniho koeficient</vt:lpstr>
      <vt:lpstr>Srovnání variační koeficient x Gini</vt:lpstr>
      <vt:lpstr>Ne úplně dobrá praxe</vt:lpstr>
      <vt:lpstr>Prezentace aplikace PowerPoint</vt:lpstr>
      <vt:lpstr>Prezentace aplikace PowerPoint</vt:lpstr>
      <vt:lpstr>Popis vývoje volební podpory</vt:lpstr>
      <vt:lpstr>Popis vývoje volební podpory</vt:lpstr>
      <vt:lpstr>Území volební podpory</vt:lpstr>
      <vt:lpstr>Bazické a řetězové indexy </vt:lpstr>
      <vt:lpstr>Korelační analýza</vt:lpstr>
      <vt:lpstr>Pearsonův korelační koeficient</vt:lpstr>
      <vt:lpstr>Interpretace koeficientů</vt:lpstr>
      <vt:lpstr>Území stabilní volební podpory</vt:lpstr>
      <vt:lpstr>Analýza normálního rozdělení</vt:lpstr>
      <vt:lpstr>Proč?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– Seminář  2 popisné statistiky, korelace</dc:title>
  <dc:creator>Petr</dc:creator>
  <cp:lastModifiedBy>Petr</cp:lastModifiedBy>
  <cp:revision>7</cp:revision>
  <dcterms:created xsi:type="dcterms:W3CDTF">2016-04-14T08:02:05Z</dcterms:created>
  <dcterms:modified xsi:type="dcterms:W3CDTF">2016-04-14T12:22:45Z</dcterms:modified>
</cp:coreProperties>
</file>