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25862-D541-453F-822E-5C79EDAE1D63}" type="datetimeFigureOut">
              <a:rPr lang="cs-CZ" smtClean="0"/>
              <a:t>12.5.2016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37298-5470-44CD-A37C-09C62DFE2A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76561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25862-D541-453F-822E-5C79EDAE1D63}" type="datetimeFigureOut">
              <a:rPr lang="cs-CZ" smtClean="0"/>
              <a:t>12.5.2016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37298-5470-44CD-A37C-09C62DFE2A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72131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25862-D541-453F-822E-5C79EDAE1D63}" type="datetimeFigureOut">
              <a:rPr lang="cs-CZ" smtClean="0"/>
              <a:t>12.5.2016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37298-5470-44CD-A37C-09C62DFE2A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71228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25862-D541-453F-822E-5C79EDAE1D63}" type="datetimeFigureOut">
              <a:rPr lang="cs-CZ" smtClean="0"/>
              <a:t>12.5.2016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37298-5470-44CD-A37C-09C62DFE2A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06170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25862-D541-453F-822E-5C79EDAE1D63}" type="datetimeFigureOut">
              <a:rPr lang="cs-CZ" smtClean="0"/>
              <a:t>12.5.2016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37298-5470-44CD-A37C-09C62DFE2A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71338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25862-D541-453F-822E-5C79EDAE1D63}" type="datetimeFigureOut">
              <a:rPr lang="cs-CZ" smtClean="0"/>
              <a:t>12.5.2016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37298-5470-44CD-A37C-09C62DFE2A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19001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25862-D541-453F-822E-5C79EDAE1D63}" type="datetimeFigureOut">
              <a:rPr lang="cs-CZ" smtClean="0"/>
              <a:t>12.5.2016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37298-5470-44CD-A37C-09C62DFE2A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11705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25862-D541-453F-822E-5C79EDAE1D63}" type="datetimeFigureOut">
              <a:rPr lang="cs-CZ" smtClean="0"/>
              <a:t>12.5.2016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37298-5470-44CD-A37C-09C62DFE2A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98701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25862-D541-453F-822E-5C79EDAE1D63}" type="datetimeFigureOut">
              <a:rPr lang="cs-CZ" smtClean="0"/>
              <a:t>12.5.2016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37298-5470-44CD-A37C-09C62DFE2A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86414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25862-D541-453F-822E-5C79EDAE1D63}" type="datetimeFigureOut">
              <a:rPr lang="cs-CZ" smtClean="0"/>
              <a:t>12.5.2016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37298-5470-44CD-A37C-09C62DFE2A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01905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25862-D541-453F-822E-5C79EDAE1D63}" type="datetimeFigureOut">
              <a:rPr lang="cs-CZ" smtClean="0"/>
              <a:t>12.5.2016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37298-5470-44CD-A37C-09C62DFE2A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40192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F25862-D541-453F-822E-5C79EDAE1D63}" type="datetimeFigureOut">
              <a:rPr lang="cs-CZ" smtClean="0"/>
              <a:t>12.5.2016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037298-5470-44CD-A37C-09C62DFE2A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19781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Prostorová analýza – shrnující seminář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175064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54562"/>
          </a:xfrm>
        </p:spPr>
        <p:txBody>
          <a:bodyPr>
            <a:normAutofit/>
          </a:bodyPr>
          <a:lstStyle/>
          <a:p>
            <a:r>
              <a:rPr lang="cs-CZ" sz="9600" b="1" dirty="0" smtClean="0"/>
              <a:t>Otázky ???</a:t>
            </a:r>
            <a:endParaRPr lang="cs-CZ" sz="9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578936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Jakou podporu mají relevantní strany a hnutí ve vybraném kraji?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Vysoká/nízká, koncentrovaná/nekoncentrovaná, rovnoměrná/nerovnoměrná, </a:t>
            </a:r>
          </a:p>
          <a:p>
            <a:endParaRPr lang="cs-CZ" dirty="0"/>
          </a:p>
          <a:p>
            <a:r>
              <a:rPr lang="cs-CZ" dirty="0" smtClean="0"/>
              <a:t>Tabulky s výsledky relevantních stran za kraj v krajských a poslaneckých volbách od roku 2008</a:t>
            </a:r>
          </a:p>
          <a:p>
            <a:pPr lvl="1"/>
            <a:r>
              <a:rPr lang="cs-CZ" dirty="0" smtClean="0"/>
              <a:t>Výsledky je možné prezentovat také za okresy, v menších krajích i za </a:t>
            </a:r>
            <a:r>
              <a:rPr lang="cs-CZ" dirty="0" err="1" smtClean="0"/>
              <a:t>orp</a:t>
            </a:r>
            <a:endParaRPr lang="cs-CZ" dirty="0" smtClean="0"/>
          </a:p>
          <a:p>
            <a:r>
              <a:rPr lang="cs-CZ" dirty="0" smtClean="0"/>
              <a:t>Popisné statistiky</a:t>
            </a:r>
          </a:p>
          <a:p>
            <a:pPr lvl="1"/>
            <a:r>
              <a:rPr lang="cs-CZ" dirty="0" smtClean="0"/>
              <a:t>Průměr, medián, směrodatná odchylka</a:t>
            </a:r>
          </a:p>
          <a:p>
            <a:pPr lvl="1"/>
            <a:r>
              <a:rPr lang="cs-CZ" dirty="0" smtClean="0"/>
              <a:t>Vážení dat !!!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430866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Výpočet váhy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Možnost vážit populací obce (buďto počet obyvatel, nebo lépe počet voličů)</a:t>
            </a:r>
          </a:p>
          <a:p>
            <a:pPr lvl="1"/>
            <a:r>
              <a:rPr lang="cs-CZ" dirty="0" smtClean="0"/>
              <a:t>Zkresluje hodnoty standardní chyby</a:t>
            </a:r>
          </a:p>
          <a:p>
            <a:r>
              <a:rPr lang="cs-CZ" dirty="0" smtClean="0"/>
              <a:t>Vhodný způsob: podíl obce na voličích/obyvatelstvu kraje</a:t>
            </a:r>
          </a:p>
          <a:p>
            <a:pPr lvl="1"/>
            <a:r>
              <a:rPr lang="cs-CZ" dirty="0"/>
              <a:t> </a:t>
            </a:r>
            <a:r>
              <a:rPr lang="cs-CZ" dirty="0" smtClean="0"/>
              <a:t>suma sloupce voličů/obyvatelstva</a:t>
            </a:r>
          </a:p>
          <a:p>
            <a:pPr lvl="1"/>
            <a:r>
              <a:rPr lang="cs-CZ" dirty="0"/>
              <a:t> </a:t>
            </a:r>
            <a:r>
              <a:rPr lang="cs-CZ" dirty="0" smtClean="0"/>
              <a:t>vydělení počtu </a:t>
            </a:r>
            <a:r>
              <a:rPr lang="cs-CZ" dirty="0" smtClean="0"/>
              <a:t>voličů/</a:t>
            </a:r>
            <a:r>
              <a:rPr lang="cs-CZ" dirty="0" smtClean="0"/>
              <a:t>obyvatel obce sumou</a:t>
            </a:r>
          </a:p>
          <a:p>
            <a:pPr lvl="1"/>
            <a:r>
              <a:rPr lang="cs-CZ" dirty="0" smtClean="0"/>
              <a:t>Součet je 1</a:t>
            </a:r>
          </a:p>
          <a:p>
            <a:pPr lvl="1"/>
            <a:r>
              <a:rPr lang="cs-CZ" dirty="0" smtClean="0"/>
              <a:t>Vynásobení počtem obcí v kraji</a:t>
            </a:r>
          </a:p>
          <a:p>
            <a:pPr marL="457200" lvl="1" indent="0">
              <a:buNone/>
            </a:pPr>
            <a:r>
              <a:rPr lang="cs-CZ" dirty="0" smtClean="0"/>
              <a:t>      v </a:t>
            </a:r>
            <a:r>
              <a:rPr lang="cs-CZ" dirty="0" err="1" smtClean="0"/>
              <a:t>excelu</a:t>
            </a:r>
            <a:r>
              <a:rPr lang="cs-CZ" dirty="0"/>
              <a:t>:</a:t>
            </a:r>
            <a:r>
              <a:rPr lang="cs-CZ" dirty="0" smtClean="0"/>
              <a:t> </a:t>
            </a:r>
            <a:r>
              <a:rPr lang="cs-CZ" dirty="0" err="1" smtClean="0"/>
              <a:t>vaha</a:t>
            </a:r>
            <a:r>
              <a:rPr lang="cs-CZ" dirty="0" smtClean="0"/>
              <a:t> = a2/</a:t>
            </a:r>
            <a:r>
              <a:rPr lang="en-US" dirty="0" smtClean="0"/>
              <a:t>$</a:t>
            </a:r>
            <a:r>
              <a:rPr lang="cs-CZ" dirty="0" smtClean="0"/>
              <a:t>a</a:t>
            </a:r>
            <a:r>
              <a:rPr lang="en-US" dirty="0" smtClean="0"/>
              <a:t>$</a:t>
            </a:r>
            <a:r>
              <a:rPr lang="cs-CZ" dirty="0" smtClean="0"/>
              <a:t>1146*1145</a:t>
            </a:r>
          </a:p>
          <a:p>
            <a:pPr marL="457200" lvl="1" indent="0">
              <a:buNone/>
            </a:pPr>
            <a:r>
              <a:rPr lang="cs-CZ" dirty="0"/>
              <a:t> </a:t>
            </a:r>
            <a:r>
              <a:rPr lang="cs-CZ" dirty="0" smtClean="0"/>
              <a:t>     v </a:t>
            </a:r>
            <a:r>
              <a:rPr lang="cs-CZ" dirty="0" err="1" smtClean="0"/>
              <a:t>spss</a:t>
            </a:r>
            <a:r>
              <a:rPr lang="cs-CZ" dirty="0" smtClean="0"/>
              <a:t>: </a:t>
            </a:r>
            <a:r>
              <a:rPr lang="cs-CZ" dirty="0" err="1" smtClean="0"/>
              <a:t>compute</a:t>
            </a:r>
            <a:r>
              <a:rPr lang="cs-CZ" dirty="0" smtClean="0"/>
              <a:t> </a:t>
            </a:r>
            <a:r>
              <a:rPr lang="cs-CZ" dirty="0" err="1" smtClean="0"/>
              <a:t>vaha</a:t>
            </a:r>
            <a:r>
              <a:rPr lang="cs-CZ" dirty="0" smtClean="0"/>
              <a:t> = volici08/sum(volici)*1145</a:t>
            </a:r>
            <a:endParaRPr lang="cs-CZ" dirty="0" smtClean="0"/>
          </a:p>
          <a:p>
            <a:pPr lvl="2"/>
            <a:r>
              <a:rPr lang="cs-CZ" dirty="0" smtClean="0"/>
              <a:t>Počet případů ve vážené analýze odpovídá reálnému počtu obcí</a:t>
            </a:r>
          </a:p>
          <a:p>
            <a:pPr lvl="1"/>
            <a:endParaRPr lang="cs-CZ" dirty="0" smtClean="0"/>
          </a:p>
          <a:p>
            <a:pPr marL="457200" lvl="1" indent="0">
              <a:buNone/>
            </a:pPr>
            <a:r>
              <a:rPr lang="cs-CZ" dirty="0"/>
              <a:t> </a:t>
            </a:r>
            <a:r>
              <a:rPr lang="cs-CZ" dirty="0" smtClean="0"/>
              <a:t> 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585359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Použití váhy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Data – </a:t>
            </a:r>
            <a:r>
              <a:rPr lang="cs-CZ" dirty="0" err="1" smtClean="0"/>
              <a:t>weight</a:t>
            </a:r>
            <a:r>
              <a:rPr lang="cs-CZ" dirty="0" smtClean="0"/>
              <a:t> </a:t>
            </a:r>
            <a:r>
              <a:rPr lang="cs-CZ" dirty="0" err="1" smtClean="0"/>
              <a:t>cases</a:t>
            </a:r>
            <a:r>
              <a:rPr lang="cs-CZ" dirty="0" smtClean="0"/>
              <a:t> (úplně dole) </a:t>
            </a:r>
          </a:p>
          <a:p>
            <a:r>
              <a:rPr lang="cs-CZ" dirty="0" err="1" smtClean="0"/>
              <a:t>Weight</a:t>
            </a:r>
            <a:r>
              <a:rPr lang="cs-CZ" dirty="0" smtClean="0"/>
              <a:t> </a:t>
            </a:r>
            <a:r>
              <a:rPr lang="cs-CZ" dirty="0" err="1" smtClean="0"/>
              <a:t>cases</a:t>
            </a:r>
            <a:r>
              <a:rPr lang="cs-CZ" dirty="0" smtClean="0"/>
              <a:t> by – do pole </a:t>
            </a:r>
            <a:r>
              <a:rPr lang="cs-CZ" dirty="0" err="1" smtClean="0"/>
              <a:t>Frequency</a:t>
            </a:r>
            <a:r>
              <a:rPr lang="cs-CZ" dirty="0" smtClean="0"/>
              <a:t> </a:t>
            </a:r>
            <a:r>
              <a:rPr lang="cs-CZ" dirty="0" err="1" smtClean="0"/>
              <a:t>variable</a:t>
            </a:r>
            <a:r>
              <a:rPr lang="cs-CZ" dirty="0" smtClean="0"/>
              <a:t> vložte proměnnou </a:t>
            </a:r>
            <a:r>
              <a:rPr lang="cs-CZ" dirty="0" err="1" smtClean="0"/>
              <a:t>vaha</a:t>
            </a:r>
            <a:r>
              <a:rPr lang="cs-CZ" dirty="0" smtClean="0"/>
              <a:t> - Ok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984432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Důsledky použit vah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Spočítané charakteristiky jsou blíže realitě</a:t>
            </a:r>
          </a:p>
          <a:p>
            <a:r>
              <a:rPr lang="cs-CZ" dirty="0" smtClean="0"/>
              <a:t>Situace ve městě s 10 000 obyvateli má pro výsledky stejný dopad jako situace v 10 obcích s 1000 obyvateli nebo ve 100 obcích se 100 obyvateli</a:t>
            </a:r>
          </a:p>
          <a:p>
            <a:r>
              <a:rPr lang="cs-CZ" dirty="0" smtClean="0"/>
              <a:t>Bez vah analýzy odráží spíše situaci malých obcích, kterých je sice mnoho, ale vzhledem k počtu voličů nemusí být pro podporu strany důležité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29071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Kde se nachází území s vysokou a nízkou podporou těchto subjektů?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Mapa volební podpory</a:t>
            </a:r>
          </a:p>
          <a:p>
            <a:r>
              <a:rPr lang="cs-CZ" dirty="0" smtClean="0"/>
              <a:t>Kvantily</a:t>
            </a:r>
          </a:p>
          <a:p>
            <a:r>
              <a:rPr lang="cs-CZ" dirty="0" smtClean="0"/>
              <a:t>Je vhodné aby jedna z hranic intervalů byla 5%</a:t>
            </a:r>
          </a:p>
          <a:p>
            <a:r>
              <a:rPr lang="cs-CZ" dirty="0" smtClean="0"/>
              <a:t>Není nutné vyjmenovávat jednotlivé obce, ale spíše hledat zobecnění</a:t>
            </a:r>
          </a:p>
          <a:p>
            <a:pPr lvl="1"/>
            <a:r>
              <a:rPr lang="cs-CZ" dirty="0" smtClean="0"/>
              <a:t>Region nebo typ sídla</a:t>
            </a:r>
          </a:p>
          <a:p>
            <a:pPr lvl="2"/>
            <a:r>
              <a:rPr lang="cs-CZ" dirty="0" smtClean="0"/>
              <a:t>Strana získala vysokou podporu zejména v obcích okresu Rakovník</a:t>
            </a:r>
          </a:p>
          <a:p>
            <a:pPr lvl="2"/>
            <a:r>
              <a:rPr lang="cs-CZ" dirty="0" smtClean="0"/>
              <a:t>Strana získala vysokou podporu především v krajském městě a okresních městech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63997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Jak se liší volební podpora mezi poslaneckými a krajskými volbami?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Rozdíly v popisných statistikách</a:t>
            </a:r>
          </a:p>
          <a:p>
            <a:r>
              <a:rPr lang="cs-CZ" dirty="0" smtClean="0"/>
              <a:t>korelace</a:t>
            </a:r>
          </a:p>
          <a:p>
            <a:endParaRPr lang="cs-CZ" dirty="0" smtClean="0"/>
          </a:p>
          <a:p>
            <a:r>
              <a:rPr lang="cs-CZ" dirty="0" smtClean="0"/>
              <a:t>Mapa volební úspěšnosti</a:t>
            </a:r>
          </a:p>
          <a:p>
            <a:r>
              <a:rPr lang="cs-CZ" dirty="0" smtClean="0"/>
              <a:t>Kvantily nebo logické kategorie</a:t>
            </a:r>
          </a:p>
          <a:p>
            <a:pPr lvl="1"/>
            <a:r>
              <a:rPr lang="cs-CZ" dirty="0"/>
              <a:t> </a:t>
            </a:r>
            <a:r>
              <a:rPr lang="cs-CZ" dirty="0" smtClean="0"/>
              <a:t>jedna z hranic 100</a:t>
            </a:r>
          </a:p>
          <a:p>
            <a:pPr lvl="1"/>
            <a:r>
              <a:rPr lang="cs-CZ" dirty="0" smtClean="0"/>
              <a:t>Další kategorie po násobcích (čtvrtina/třetina/ polovina dle variability dat)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147699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Nakolik je podpora v kraji v dané volební soutěži stabilní?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Rozdíly v popisných statistikách</a:t>
            </a:r>
          </a:p>
          <a:p>
            <a:r>
              <a:rPr lang="cs-CZ" dirty="0" smtClean="0"/>
              <a:t>korelace</a:t>
            </a:r>
          </a:p>
          <a:p>
            <a:endParaRPr lang="cs-CZ" dirty="0" smtClean="0"/>
          </a:p>
          <a:p>
            <a:r>
              <a:rPr lang="cs-CZ" dirty="0" smtClean="0"/>
              <a:t>Mapa volební stability</a:t>
            </a:r>
          </a:p>
          <a:p>
            <a:r>
              <a:rPr lang="cs-CZ" dirty="0" smtClean="0"/>
              <a:t>Kvantily nebo logické kategorie</a:t>
            </a:r>
          </a:p>
          <a:p>
            <a:pPr lvl="1"/>
            <a:r>
              <a:rPr lang="cs-CZ" dirty="0" smtClean="0"/>
              <a:t> jedna z hranic 100</a:t>
            </a:r>
          </a:p>
          <a:p>
            <a:pPr lvl="1"/>
            <a:r>
              <a:rPr lang="cs-CZ" dirty="0" smtClean="0"/>
              <a:t>Další kategorie po násobcích (čtvrtina/třetina/ polovina dle variability dat)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9304591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640960" cy="1143000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Proč je podpora takto rozložena?</a:t>
            </a:r>
            <a:br>
              <a:rPr lang="pl-PL" dirty="0" smtClean="0"/>
            </a:br>
            <a:r>
              <a:rPr lang="pl-PL" dirty="0" smtClean="0"/>
              <a:t>Proč se podpora strany mezi obcemi liší?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Regresní analýza</a:t>
            </a:r>
          </a:p>
          <a:p>
            <a:pPr lvl="1"/>
            <a:r>
              <a:rPr lang="cs-CZ" dirty="0" smtClean="0"/>
              <a:t>Začátek od teorie</a:t>
            </a:r>
          </a:p>
          <a:p>
            <a:pPr lvl="2"/>
            <a:r>
              <a:rPr lang="cs-CZ" dirty="0" smtClean="0"/>
              <a:t>Jiná role teorie v akademickém a marketingovém výzkumu</a:t>
            </a:r>
          </a:p>
          <a:p>
            <a:pPr lvl="1"/>
            <a:r>
              <a:rPr lang="cs-CZ" dirty="0" smtClean="0"/>
              <a:t>Použití váhy</a:t>
            </a:r>
          </a:p>
          <a:p>
            <a:pPr lvl="1"/>
            <a:r>
              <a:rPr lang="cs-CZ" dirty="0" smtClean="0"/>
              <a:t>Identifikace </a:t>
            </a:r>
            <a:r>
              <a:rPr lang="cs-CZ" dirty="0" err="1" smtClean="0"/>
              <a:t>outlierů</a:t>
            </a:r>
            <a:endParaRPr lang="cs-CZ" dirty="0" smtClean="0"/>
          </a:p>
          <a:p>
            <a:pPr lvl="1"/>
            <a:r>
              <a:rPr lang="cs-CZ" dirty="0" smtClean="0"/>
              <a:t>Uložení reziduí</a:t>
            </a:r>
          </a:p>
          <a:p>
            <a:r>
              <a:rPr lang="cs-CZ" dirty="0" smtClean="0"/>
              <a:t>Rezidua – ukazují, kde se podpora strany odlišuje od předpokladů</a:t>
            </a:r>
          </a:p>
          <a:p>
            <a:pPr lvl="1"/>
            <a:r>
              <a:rPr lang="cs-CZ" dirty="0" smtClean="0"/>
              <a:t>Ukazují potenciál strany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8845485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404</Words>
  <Application>Microsoft Office PowerPoint</Application>
  <PresentationFormat>Předvádění na obrazovce (4:3)</PresentationFormat>
  <Paragraphs>63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systému Office</vt:lpstr>
      <vt:lpstr>Prostorová analýza – shrnující seminář</vt:lpstr>
      <vt:lpstr>Jakou podporu mají relevantní strany a hnutí ve vybraném kraji?</vt:lpstr>
      <vt:lpstr>Výpočet váhy </vt:lpstr>
      <vt:lpstr>Použití váhy</vt:lpstr>
      <vt:lpstr>Důsledky použit vah</vt:lpstr>
      <vt:lpstr>Kde se nachází území s vysokou a nízkou podporou těchto subjektů? </vt:lpstr>
      <vt:lpstr>Jak se liší volební podpora mezi poslaneckými a krajskými volbami? </vt:lpstr>
      <vt:lpstr>Nakolik je podpora v kraji v dané volební soutěži stabilní? </vt:lpstr>
      <vt:lpstr>Proč je podpora takto rozložena? Proč se podpora strany mezi obcemi liší?</vt:lpstr>
      <vt:lpstr>Otázky ???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Prostorová analýza – shrnující komentář</dc:title>
  <dc:creator>Petr</dc:creator>
  <cp:lastModifiedBy>Petr</cp:lastModifiedBy>
  <cp:revision>5</cp:revision>
  <dcterms:created xsi:type="dcterms:W3CDTF">2016-05-12T07:41:11Z</dcterms:created>
  <dcterms:modified xsi:type="dcterms:W3CDTF">2016-05-12T08:24:42Z</dcterms:modified>
</cp:coreProperties>
</file>