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5" r:id="rId3"/>
    <p:sldId id="323" r:id="rId4"/>
    <p:sldId id="324" r:id="rId5"/>
    <p:sldId id="286" r:id="rId6"/>
    <p:sldId id="287" r:id="rId7"/>
    <p:sldId id="319" r:id="rId8"/>
    <p:sldId id="288" r:id="rId9"/>
    <p:sldId id="296" r:id="rId10"/>
    <p:sldId id="297" r:id="rId11"/>
    <p:sldId id="325" r:id="rId12"/>
    <p:sldId id="310" r:id="rId13"/>
    <p:sldId id="298" r:id="rId14"/>
    <p:sldId id="316" r:id="rId15"/>
    <p:sldId id="317" r:id="rId16"/>
    <p:sldId id="299" r:id="rId17"/>
    <p:sldId id="311" r:id="rId18"/>
    <p:sldId id="300" r:id="rId19"/>
    <p:sldId id="301" r:id="rId20"/>
    <p:sldId id="302" r:id="rId21"/>
    <p:sldId id="320" r:id="rId22"/>
    <p:sldId id="322" r:id="rId23"/>
    <p:sldId id="303" r:id="rId24"/>
    <p:sldId id="312" r:id="rId25"/>
    <p:sldId id="268" r:id="rId26"/>
    <p:sldId id="282" r:id="rId27"/>
    <p:sldId id="262" r:id="rId28"/>
    <p:sldId id="259" r:id="rId29"/>
    <p:sldId id="318" r:id="rId30"/>
    <p:sldId id="260" r:id="rId31"/>
    <p:sldId id="265" r:id="rId32"/>
    <p:sldId id="269" r:id="rId33"/>
    <p:sldId id="280" r:id="rId34"/>
    <p:sldId id="266" r:id="rId35"/>
    <p:sldId id="281" r:id="rId36"/>
    <p:sldId id="313" r:id="rId37"/>
    <p:sldId id="321" r:id="rId38"/>
    <p:sldId id="270" r:id="rId39"/>
    <p:sldId id="274" r:id="rId40"/>
    <p:sldId id="275" r:id="rId41"/>
    <p:sldId id="272" r:id="rId42"/>
    <p:sldId id="261" r:id="rId43"/>
    <p:sldId id="263" r:id="rId44"/>
    <p:sldId id="264" r:id="rId45"/>
    <p:sldId id="283" r:id="rId46"/>
    <p:sldId id="267" r:id="rId47"/>
  </p:sldIdLst>
  <p:sldSz cx="9144000" cy="6858000" type="screen4x3"/>
  <p:notesSz cx="6867525" cy="99917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7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9109" autoAdjust="0"/>
  </p:normalViewPr>
  <p:slideViewPr>
    <p:cSldViewPr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48" y="-96"/>
      </p:cViewPr>
      <p:guideLst>
        <p:guide orient="horz" pos="3147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82A31E1-8466-4C35-9937-F521934F67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87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122E193-CFE4-4B2E-9C9F-9ED63A8D72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5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0373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1C78AC7-85E7-4578-B642-828CCCF7B30D}" type="slidenum">
              <a:rPr lang="cs-CZ" altLang="cs-CZ" sz="1300" smtClean="0"/>
              <a:pPr>
                <a:spcBef>
                  <a:spcPct val="0"/>
                </a:spcBef>
              </a:pPr>
              <a:t>14</a:t>
            </a:fld>
            <a:endParaRPr lang="cs-CZ" altLang="cs-CZ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  <p:extLst>
      <p:ext uri="{BB962C8B-B14F-4D97-AF65-F5344CB8AC3E}">
        <p14:creationId xmlns:p14="http://schemas.microsoft.com/office/powerpoint/2010/main" val="2305195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760B71B-CA78-452C-93A4-781ACA4B8B67}" type="slidenum">
              <a:rPr lang="cs-CZ" altLang="cs-CZ" sz="1300" smtClean="0"/>
              <a:pPr>
                <a:spcBef>
                  <a:spcPct val="0"/>
                </a:spcBef>
              </a:pPr>
              <a:t>15</a:t>
            </a:fld>
            <a:endParaRPr lang="cs-CZ" altLang="cs-CZ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  <p:extLst>
      <p:ext uri="{BB962C8B-B14F-4D97-AF65-F5344CB8AC3E}">
        <p14:creationId xmlns:p14="http://schemas.microsoft.com/office/powerpoint/2010/main" val="24216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E7D90A5-3376-47BD-812C-0B4E465FE675}" type="slidenum">
              <a:rPr lang="cs-CZ" altLang="cs-CZ" sz="1300" smtClean="0"/>
              <a:pPr>
                <a:spcBef>
                  <a:spcPct val="0"/>
                </a:spcBef>
              </a:pPr>
              <a:t>16</a:t>
            </a:fld>
            <a:endParaRPr lang="cs-CZ" altLang="cs-CZ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Procedura někdy jednoduchá jindy složitá</a:t>
            </a:r>
          </a:p>
          <a:p>
            <a:pPr eaLnBrk="1" hangingPunct="1"/>
            <a:r>
              <a:rPr lang="cs-CZ" altLang="cs-CZ" smtClean="0"/>
              <a:t>Zde je propojení statistiky s metodologií.</a:t>
            </a:r>
          </a:p>
        </p:txBody>
      </p:sp>
    </p:spTree>
    <p:extLst>
      <p:ext uri="{BB962C8B-B14F-4D97-AF65-F5344CB8AC3E}">
        <p14:creationId xmlns:p14="http://schemas.microsoft.com/office/powerpoint/2010/main" val="56632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Co vidíte? Čísla.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1E133400-63E1-41BB-A978-4D51CA74B38A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3438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EE7E118-7479-430B-9DD8-74AC8CAC0A7B}" type="slidenum">
              <a:rPr lang="cs-CZ" altLang="cs-CZ" sz="1300" smtClean="0"/>
              <a:pPr>
                <a:spcBef>
                  <a:spcPct val="0"/>
                </a:spcBef>
              </a:pPr>
              <a:t>18</a:t>
            </a:fld>
            <a:endParaRPr lang="cs-CZ" altLang="cs-CZ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Procedura někdy jednoduchá jindy složitá</a:t>
            </a:r>
          </a:p>
        </p:txBody>
      </p:sp>
    </p:spTree>
    <p:extLst>
      <p:ext uri="{BB962C8B-B14F-4D97-AF65-F5344CB8AC3E}">
        <p14:creationId xmlns:p14="http://schemas.microsoft.com/office/powerpoint/2010/main" val="2368219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5B67960-1A01-4ABD-B3EF-FD26EDB637DB}" type="slidenum">
              <a:rPr lang="cs-CZ" altLang="cs-CZ" sz="1300" smtClean="0"/>
              <a:pPr>
                <a:spcBef>
                  <a:spcPct val="0"/>
                </a:spcBef>
              </a:pPr>
              <a:t>19</a:t>
            </a:fld>
            <a:endParaRPr lang="cs-CZ" altLang="cs-CZ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0838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CB30CBF-9A18-4D42-9722-807E274FCE6A}" type="slidenum">
              <a:rPr lang="cs-CZ" altLang="cs-CZ" sz="1300" smtClean="0"/>
              <a:pPr>
                <a:spcBef>
                  <a:spcPct val="0"/>
                </a:spcBef>
              </a:pPr>
              <a:t>20</a:t>
            </a:fld>
            <a:endParaRPr lang="cs-CZ" altLang="cs-CZ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696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Kolik je v Brně intelektově nadaných lidí? 2% z 3000000.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BF6664A-275F-4C4D-8FCA-8CAA4BAA665D}" type="slidenum">
              <a:rPr lang="cs-CZ" altLang="cs-CZ" sz="1300" smtClean="0"/>
              <a:pPr>
                <a:spcBef>
                  <a:spcPct val="0"/>
                </a:spcBef>
              </a:pPr>
              <a:t>25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603248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Na naši paměť bychom moc spoléhat neměli.</a:t>
            </a: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EBD19ED-8B3D-42B5-ABE8-897F30C8D287}" type="slidenum">
              <a:rPr lang="cs-CZ" altLang="cs-CZ" sz="1300" smtClean="0"/>
              <a:pPr>
                <a:spcBef>
                  <a:spcPct val="0"/>
                </a:spcBef>
              </a:pPr>
              <a:t>26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147321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U nominálních dat nemají kumulativní četnosti pochopitelně smysl. </a:t>
            </a: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69A4ADF-5D40-4273-AB0F-2297FAAD0A7B}" type="slidenum">
              <a:rPr lang="cs-CZ" altLang="cs-CZ" sz="1300" smtClean="0"/>
              <a:pPr>
                <a:spcBef>
                  <a:spcPct val="0"/>
                </a:spcBef>
              </a:pPr>
              <a:t>27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73521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57E3F63-CBE7-4FE3-802E-101CD5E4FBBA}" type="slidenum">
              <a:rPr lang="cs-CZ" altLang="cs-CZ" sz="1300" smtClean="0"/>
              <a:pPr>
                <a:spcBef>
                  <a:spcPct val="0"/>
                </a:spcBef>
              </a:pPr>
              <a:t>2</a:t>
            </a:fld>
            <a:endParaRPr lang="cs-CZ" altLang="cs-CZ" sz="13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9571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EBF7098-FE7C-4EDA-A947-B1100F3DAD94}" type="slidenum">
              <a:rPr lang="cs-CZ" altLang="cs-CZ" sz="1300" smtClean="0"/>
              <a:pPr>
                <a:spcBef>
                  <a:spcPct val="0"/>
                </a:spcBef>
              </a:pPr>
              <a:t>28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832211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Procedura někdy jednoduchá jindy složitá</a:t>
            </a:r>
          </a:p>
        </p:txBody>
      </p:sp>
    </p:spTree>
    <p:extLst>
      <p:ext uri="{BB962C8B-B14F-4D97-AF65-F5344CB8AC3E}">
        <p14:creationId xmlns:p14="http://schemas.microsoft.com/office/powerpoint/2010/main" val="658764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08C85C6-22B5-4A4D-9136-0CC5C0FDACC7}" type="slidenum">
              <a:rPr lang="cs-CZ" altLang="cs-CZ" sz="1300" smtClean="0"/>
              <a:pPr>
                <a:spcBef>
                  <a:spcPct val="0"/>
                </a:spcBef>
              </a:pPr>
              <a:t>31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150810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B71F709-0C50-49CC-A47A-AAE6ABD6761F}" type="slidenum">
              <a:rPr lang="cs-CZ" altLang="cs-CZ" sz="1300" smtClean="0"/>
              <a:pPr>
                <a:spcBef>
                  <a:spcPct val="0"/>
                </a:spcBef>
              </a:pPr>
              <a:t>32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40952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3C409D2-1D4A-405B-9545-0233FC5AF471}" type="slidenum">
              <a:rPr lang="cs-CZ" altLang="cs-CZ" sz="1300" smtClean="0"/>
              <a:pPr>
                <a:spcBef>
                  <a:spcPct val="0"/>
                </a:spcBef>
              </a:pPr>
              <a:t>34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2715157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F7F793B-CD2B-4FA1-A14F-E0D8AD08145E}" type="slidenum">
              <a:rPr lang="cs-CZ" altLang="cs-CZ" sz="1300" smtClean="0"/>
              <a:pPr>
                <a:spcBef>
                  <a:spcPct val="0"/>
                </a:spcBef>
              </a:pPr>
              <a:t>37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1285955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99AED1A-54CD-4069-8E4D-02E27B65BE55}" type="slidenum">
              <a:rPr lang="cs-CZ" altLang="cs-CZ" sz="1300" smtClean="0"/>
              <a:pPr>
                <a:spcBef>
                  <a:spcPct val="0"/>
                </a:spcBef>
              </a:pPr>
              <a:t>38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2165085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6E63BDB-24F7-4F98-AEA1-62BAE1CBB789}" type="slidenum">
              <a:rPr lang="cs-CZ" altLang="cs-CZ" sz="1300" smtClean="0"/>
              <a:pPr>
                <a:spcBef>
                  <a:spcPct val="0"/>
                </a:spcBef>
              </a:pPr>
              <a:t>39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425288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0F3E637-E86F-4FE6-B504-81D078569419}" type="slidenum">
              <a:rPr lang="cs-CZ" altLang="cs-CZ" sz="1300" smtClean="0"/>
              <a:pPr>
                <a:spcBef>
                  <a:spcPct val="0"/>
                </a:spcBef>
              </a:pPr>
              <a:t>40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123076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9B0BB0A-96AE-428E-9243-CAA138D74084}" type="slidenum">
              <a:rPr lang="cs-CZ" altLang="cs-CZ" sz="1300" smtClean="0"/>
              <a:pPr>
                <a:spcBef>
                  <a:spcPct val="0"/>
                </a:spcBef>
              </a:pPr>
              <a:t>41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52074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D534A43-9C90-42B5-84C6-B9BC94010423}" type="slidenum">
              <a:rPr lang="cs-CZ" altLang="cs-CZ" sz="1300" smtClean="0"/>
              <a:pPr>
                <a:spcBef>
                  <a:spcPct val="0"/>
                </a:spcBef>
              </a:pPr>
              <a:t>5</a:t>
            </a:fld>
            <a:endParaRPr lang="cs-CZ" altLang="cs-CZ" sz="13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83064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4456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Procedura někdy jednoduchá jindy složitá</a:t>
            </a:r>
          </a:p>
        </p:txBody>
      </p:sp>
    </p:spTree>
    <p:extLst>
      <p:ext uri="{BB962C8B-B14F-4D97-AF65-F5344CB8AC3E}">
        <p14:creationId xmlns:p14="http://schemas.microsoft.com/office/powerpoint/2010/main" val="96132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5789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06F574F-FF6B-40EB-AFF4-C355B917D5CD}" type="slidenum">
              <a:rPr lang="cs-CZ" altLang="cs-CZ" sz="1300" smtClean="0"/>
              <a:pPr>
                <a:spcBef>
                  <a:spcPct val="0"/>
                </a:spcBef>
              </a:pPr>
              <a:t>46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98664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84D7245-5F51-45B2-A1C1-4B6A27F76777}" type="slidenum">
              <a:rPr lang="cs-CZ" altLang="cs-CZ" sz="1300" smtClean="0"/>
              <a:pPr>
                <a:spcBef>
                  <a:spcPct val="0"/>
                </a:spcBef>
              </a:pPr>
              <a:t>6</a:t>
            </a:fld>
            <a:endParaRPr lang="cs-CZ" altLang="cs-CZ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697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11FEA1A-5606-4A18-989A-6F34CF6F951A}" type="slidenum">
              <a:rPr lang="cs-CZ" altLang="cs-CZ" sz="1300" smtClean="0"/>
              <a:pPr>
                <a:spcBef>
                  <a:spcPct val="0"/>
                </a:spcBef>
              </a:pPr>
              <a:t>8</a:t>
            </a:fld>
            <a:endParaRPr lang="cs-CZ" altLang="cs-CZ" sz="13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Statistika je aplikovanou matematikou a logikou a jako taková je do značné míry nezávislá na filozofii poznávání.</a:t>
            </a:r>
          </a:p>
          <a:p>
            <a:pPr eaLnBrk="1" hangingPunct="1"/>
            <a:r>
              <a:rPr lang="cs-CZ" altLang="cs-CZ" smtClean="0"/>
              <a:t>Statistika je nástroj k popisu dat o jevech.</a:t>
            </a:r>
          </a:p>
          <a:p>
            <a:pPr eaLnBrk="1" hangingPunct="1"/>
            <a:r>
              <a:rPr lang="cs-CZ" altLang="cs-CZ" smtClean="0"/>
              <a:t>Tento nástroj může použít kdokoli, badatelé zastávající různé epistemologie, různé psychologické směry i různé metodologie.</a:t>
            </a:r>
          </a:p>
          <a:p>
            <a:pPr eaLnBrk="1" hangingPunct="1"/>
            <a:r>
              <a:rPr lang="cs-CZ" altLang="cs-CZ" smtClean="0"/>
              <a:t>Tento nástroj lze použít dobře i špatně. To je odpovědnost uživatele.</a:t>
            </a:r>
          </a:p>
        </p:txBody>
      </p:sp>
    </p:spTree>
    <p:extLst>
      <p:ext uri="{BB962C8B-B14F-4D97-AF65-F5344CB8AC3E}">
        <p14:creationId xmlns:p14="http://schemas.microsoft.com/office/powerpoint/2010/main" val="243557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D4CD9EA-F8A1-41DB-9FFF-C83DEA78ECCD}" type="slidenum">
              <a:rPr lang="cs-CZ" altLang="cs-CZ" sz="1300" smtClean="0"/>
              <a:pPr>
                <a:spcBef>
                  <a:spcPct val="0"/>
                </a:spcBef>
              </a:pPr>
              <a:t>9</a:t>
            </a:fld>
            <a:endParaRPr lang="cs-CZ" altLang="cs-CZ" sz="13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Objektivní není totéž, co pravdivý.</a:t>
            </a:r>
          </a:p>
        </p:txBody>
      </p:sp>
    </p:spTree>
    <p:extLst>
      <p:ext uri="{BB962C8B-B14F-4D97-AF65-F5344CB8AC3E}">
        <p14:creationId xmlns:p14="http://schemas.microsoft.com/office/powerpoint/2010/main" val="155205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E0B7314-813E-49D1-84F8-D1B48B20E96B}" type="slidenum">
              <a:rPr lang="cs-CZ" altLang="cs-CZ" sz="1300" smtClean="0"/>
              <a:pPr>
                <a:spcBef>
                  <a:spcPct val="0"/>
                </a:spcBef>
              </a:pPr>
              <a:t>10</a:t>
            </a:fld>
            <a:endParaRPr lang="cs-CZ" altLang="cs-CZ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7488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Co vidíte? Čísla.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DEFB8C78-07FE-4782-8843-B6B400D1E118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4182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6C2D894-7C1B-4D9F-A304-199236340828}" type="slidenum">
              <a:rPr lang="cs-CZ" altLang="cs-CZ" sz="1300" smtClean="0"/>
              <a:pPr>
                <a:spcBef>
                  <a:spcPct val="0"/>
                </a:spcBef>
              </a:pPr>
              <a:t>13</a:t>
            </a:fld>
            <a:endParaRPr lang="cs-CZ" altLang="cs-CZ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  <p:extLst>
      <p:ext uri="{BB962C8B-B14F-4D97-AF65-F5344CB8AC3E}">
        <p14:creationId xmlns:p14="http://schemas.microsoft.com/office/powerpoint/2010/main" val="8031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300788" y="6605588"/>
            <a:ext cx="2843212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16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2666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68193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31231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414494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3172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3054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39990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40906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76320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218214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9719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720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9575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List_aplikace_Microsoft_Excel2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hans_rosling_shows_the_best_stats_you_ve_ever_seen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o/ASIN/0470944889?tag=adapas02-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List_aplikace_Microsoft_Excel1.xls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tandard_deviation_diagram.p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cs-CZ" altLang="cs-CZ" sz="2000" dirty="0" smtClean="0"/>
              <a:t>PSY117 2016</a:t>
            </a:r>
            <a:br>
              <a:rPr lang="cs-CZ" altLang="cs-CZ" sz="2000" dirty="0" smtClean="0"/>
            </a:br>
            <a:r>
              <a:rPr lang="cs-CZ" altLang="cs-CZ" sz="2000" dirty="0" smtClean="0"/>
              <a:t>Statistická analýza dat v psychologii</a:t>
            </a:r>
            <a:br>
              <a:rPr lang="cs-CZ" altLang="cs-CZ" sz="2000" dirty="0" smtClean="0"/>
            </a:br>
            <a:r>
              <a:rPr lang="cs-CZ" altLang="cs-CZ" sz="2000" b="1" dirty="0" smtClean="0"/>
              <a:t>Přednáška 1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48974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997200"/>
            <a:ext cx="7848600" cy="3311525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accent2"/>
                </a:solidFill>
              </a:rPr>
              <a:t>ÚVOD, ČETNOSTI A ROZLOŽENÍ ČETNOSTÍ</a:t>
            </a:r>
          </a:p>
          <a:p>
            <a:pPr eaLnBrk="1" hangingPunct="1"/>
            <a:endParaRPr lang="cs-CZ" altLang="cs-CZ" sz="4000" b="1" dirty="0" smtClean="0"/>
          </a:p>
          <a:p>
            <a:pPr eaLnBrk="1" hangingPunct="1"/>
            <a:endParaRPr lang="cs-CZ" altLang="cs-CZ" sz="2000" b="1" dirty="0" smtClean="0"/>
          </a:p>
          <a:p>
            <a:pPr eaLnBrk="1" hangingPunct="1"/>
            <a:r>
              <a:rPr lang="cs-CZ" altLang="cs-CZ" sz="1800" dirty="0" smtClean="0"/>
              <a:t>Je snadné lhát s pomocí statistiky.</a:t>
            </a:r>
          </a:p>
          <a:p>
            <a:pPr eaLnBrk="1" hangingPunct="1"/>
            <a:r>
              <a:rPr lang="cs-CZ" altLang="cs-CZ" sz="1800" dirty="0" smtClean="0"/>
              <a:t>Je těžké říkat pravdu bez ní.</a:t>
            </a:r>
          </a:p>
          <a:p>
            <a:pPr eaLnBrk="1" hangingPunct="1"/>
            <a:r>
              <a:rPr lang="cs-CZ" altLang="cs-CZ" sz="1800" i="1" dirty="0" smtClean="0"/>
              <a:t>                    </a:t>
            </a:r>
            <a:r>
              <a:rPr lang="cs-CZ" altLang="cs-CZ" sz="1800" i="1" dirty="0" err="1" smtClean="0"/>
              <a:t>Andrejs</a:t>
            </a:r>
            <a:r>
              <a:rPr lang="cs-CZ" altLang="cs-CZ" sz="1800" i="1" dirty="0" smtClean="0"/>
              <a:t> </a:t>
            </a:r>
            <a:r>
              <a:rPr lang="cs-CZ" altLang="cs-CZ" sz="1800" i="1" dirty="0" err="1" smtClean="0"/>
              <a:t>Dunkels</a:t>
            </a:r>
            <a:r>
              <a:rPr lang="cs-CZ" altLang="cs-CZ" sz="1800" i="1" dirty="0" smtClean="0"/>
              <a:t>; </a:t>
            </a:r>
            <a:r>
              <a:rPr lang="cs-CZ" altLang="cs-CZ" sz="1800" i="1" dirty="0" err="1" smtClean="0"/>
              <a:t>wikiquote</a:t>
            </a: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4800"/>
            <a:ext cx="8353425" cy="1179513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K čemu je statistika psychologům?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sz="2200" dirty="0" smtClean="0"/>
              <a:t>V běžném životě – statistická gramotnost (</a:t>
            </a:r>
            <a:r>
              <a:rPr lang="cs-CZ" sz="2200" dirty="0" err="1" smtClean="0"/>
              <a:t>literacy</a:t>
            </a:r>
            <a:r>
              <a:rPr lang="cs-CZ" sz="2200" dirty="0" smtClean="0"/>
              <a:t>)</a:t>
            </a:r>
          </a:p>
          <a:p>
            <a:pPr marL="1406525" lvl="2" indent="-571500" eaLnBrk="1" hangingPunct="1">
              <a:defRPr/>
            </a:pPr>
            <a:endParaRPr lang="cs-CZ" sz="1500" dirty="0" smtClean="0"/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sz="2200" dirty="0" smtClean="0"/>
              <a:t>Ve výzkumu </a:t>
            </a:r>
          </a:p>
          <a:p>
            <a:pPr marL="1347788" lvl="2" indent="-438150" eaLnBrk="1" hangingPunct="1">
              <a:defRPr/>
            </a:pPr>
            <a:r>
              <a:rPr lang="cs-CZ" sz="1900" dirty="0"/>
              <a:t>h</a:t>
            </a:r>
            <a:r>
              <a:rPr lang="cs-CZ" sz="1900" dirty="0" smtClean="0"/>
              <a:t>ledání pravidelností + identifikace jedinců, kteří se těmto pravidelnostem vzdalují</a:t>
            </a:r>
          </a:p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sz="2200" dirty="0" smtClean="0"/>
              <a:t>V aplikovaných disciplínách a praxi </a:t>
            </a:r>
          </a:p>
          <a:p>
            <a:pPr marL="1347788" lvl="2" indent="-438150" eaLnBrk="1" hangingPunct="1">
              <a:defRPr/>
            </a:pPr>
            <a:r>
              <a:rPr lang="cs-CZ" sz="1900" dirty="0" smtClean="0"/>
              <a:t>formalizovaná reflexe praxe - zjišťování efektů, výsledků – co se mi osvědčuje a co ne?</a:t>
            </a:r>
          </a:p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sz="2200" dirty="0" smtClean="0"/>
              <a:t>Při diagnostice, poznávání lidí</a:t>
            </a:r>
          </a:p>
          <a:p>
            <a:pPr marL="1347788" lvl="2" indent="-438150" eaLnBrk="1" hangingPunct="1">
              <a:defRPr/>
            </a:pPr>
            <a:r>
              <a:rPr lang="cs-CZ" sz="1900" dirty="0" smtClean="0"/>
              <a:t>diagnostické metody mají statistické základy</a:t>
            </a:r>
          </a:p>
          <a:p>
            <a:pPr marL="1347788" lvl="2" indent="-438150" eaLnBrk="1" hangingPunct="1">
              <a:defRPr/>
            </a:pPr>
            <a:r>
              <a:rPr lang="cs-CZ" sz="1900" dirty="0" smtClean="0"/>
              <a:t>statistické pojetí normality a odchylky od ní</a:t>
            </a:r>
          </a:p>
          <a:p>
            <a:pPr marL="1347788" lvl="2" indent="-438150" eaLnBrk="1" hangingPunct="1">
              <a:defRPr/>
            </a:pPr>
            <a:r>
              <a:rPr lang="cs-CZ" sz="1900" dirty="0" smtClean="0"/>
              <a:t>pravděpodobnost správného určení diagnózy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Malá mapa semestru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Jaké hodnoty(podoby jevu) se vyskytují a jak často?</a:t>
            </a:r>
          </a:p>
          <a:p>
            <a:pPr lvl="1"/>
            <a:r>
              <a:rPr lang="cs-CZ" sz="2400" dirty="0" smtClean="0"/>
              <a:t>Je v tom nějaká pravidelnost?</a:t>
            </a:r>
          </a:p>
          <a:p>
            <a:r>
              <a:rPr lang="cs-CZ" sz="2800" dirty="0" smtClean="0"/>
              <a:t>Existuje souvislost mezi výskytem jednoho jevu a výskytem nějakého jiného?</a:t>
            </a:r>
          </a:p>
          <a:p>
            <a:pPr lvl="1"/>
            <a:r>
              <a:rPr lang="cs-CZ" sz="2400" dirty="0" smtClean="0"/>
              <a:t>Dokážeme z existence jednoho jevu usuzovat na ten druhý?</a:t>
            </a:r>
          </a:p>
          <a:p>
            <a:r>
              <a:rPr lang="cs-CZ" sz="2800" dirty="0" smtClean="0"/>
              <a:t>Jak velké zkreslení asi vzniklo tím, že máme data jen o zlomku všech výskytů zkoumaného jevu?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(c) Stanislav Ježek, Jan Širůček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0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mtClean="0"/>
              <a:t>(c) Stanislav Ježek, Jan Širůček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11188" y="549275"/>
          <a:ext cx="7921625" cy="4792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133"/>
                <a:gridCol w="1207923"/>
                <a:gridCol w="880181"/>
                <a:gridCol w="733484"/>
                <a:gridCol w="1173574"/>
                <a:gridCol w="1100226"/>
                <a:gridCol w="1129149"/>
                <a:gridCol w="997955"/>
              </a:tblGrid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12,08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15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12,58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12,33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12,25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Data, proměnné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vznikají měřením(záznamem) 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Data mají obvykle podobu proměnných 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 smtClean="0"/>
              <a:t>Proměnné vznikají(jsou) </a:t>
            </a:r>
            <a:r>
              <a:rPr lang="cs-CZ" altLang="cs-CZ" sz="2200" b="1" dirty="0" smtClean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 smtClean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Proměnné reprezentují </a:t>
            </a:r>
            <a:r>
              <a:rPr lang="cs-CZ" altLang="cs-CZ" sz="2600" i="1" dirty="0" smtClean="0"/>
              <a:t>znaky, charakteristiky, atributy, vlastnosti</a:t>
            </a:r>
            <a:r>
              <a:rPr lang="cs-CZ" altLang="cs-CZ" sz="2600" dirty="0" smtClean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Proměnné nabývají různých hodnot, pokud ne, jsou to </a:t>
            </a:r>
            <a:r>
              <a:rPr lang="cs-CZ" altLang="cs-CZ" sz="2600" b="1" dirty="0" smtClean="0"/>
              <a:t>konstanty</a:t>
            </a:r>
          </a:p>
          <a:p>
            <a:pPr eaLnBrk="1" hangingPunct="1"/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 smtClean="0"/>
              <a:t>AJ: data, </a:t>
            </a:r>
            <a:r>
              <a:rPr lang="cs-CZ" altLang="cs-CZ" sz="900" dirty="0" err="1" smtClean="0"/>
              <a:t>measurement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variable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coding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value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constant</a:t>
            </a:r>
            <a:endParaRPr lang="cs-CZ" altLang="cs-CZ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Data, proměnné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Data vznikají měřením(záznamem) 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Proměnné tvoříme z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 smtClean="0"/>
              <a:t>Proměnné vznikají </a:t>
            </a:r>
            <a:r>
              <a:rPr lang="cs-CZ" altLang="cs-CZ" sz="2200" b="1" dirty="0" smtClean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 smtClean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Proměnné reprezentují </a:t>
            </a:r>
            <a:r>
              <a:rPr lang="cs-CZ" altLang="cs-CZ" sz="2600" i="1" dirty="0" smtClean="0"/>
              <a:t>znaky, charakteristiky, atributy, vlastnosti</a:t>
            </a:r>
            <a:r>
              <a:rPr lang="cs-CZ" altLang="cs-CZ" sz="2600" dirty="0" smtClean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 smtClean="0"/>
              <a:t>Proměnné nabývají různých hodnot, pokud ne, jsou to </a:t>
            </a:r>
            <a:r>
              <a:rPr lang="cs-CZ" altLang="cs-CZ" sz="2600" b="1" dirty="0" smtClean="0"/>
              <a:t>konstanty</a:t>
            </a:r>
          </a:p>
          <a:p>
            <a:pPr eaLnBrk="1" hangingPunct="1"/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 smtClean="0"/>
              <a:t>AJ: data, </a:t>
            </a:r>
            <a:r>
              <a:rPr lang="cs-CZ" altLang="cs-CZ" sz="900" dirty="0" err="1" smtClean="0"/>
              <a:t>measurement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variable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coding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value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constant</a:t>
            </a:r>
            <a:endParaRPr lang="cs-CZ" altLang="cs-CZ" sz="9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74675" y="2290763"/>
            <a:ext cx="7993063" cy="41088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/>
              <a:t>Měření: 	Standardizovaný postup, procedura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b="1" dirty="0"/>
              <a:t>	Procedura, </a:t>
            </a:r>
            <a:r>
              <a:rPr lang="cs-CZ" b="1" dirty="0" err="1"/>
              <a:t>kt</a:t>
            </a:r>
            <a:r>
              <a:rPr lang="cs-CZ" b="1" dirty="0"/>
              <a:t>. dává číslům smysl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/>
              <a:t>	Tato procedura je </a:t>
            </a:r>
            <a:r>
              <a:rPr lang="cs-CZ" b="1" dirty="0"/>
              <a:t>vždy</a:t>
            </a:r>
            <a:r>
              <a:rPr lang="cs-CZ" dirty="0"/>
              <a:t> zatížena </a:t>
            </a:r>
            <a:r>
              <a:rPr lang="cs-CZ" dirty="0" smtClean="0"/>
              <a:t>chybou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 smtClean="0"/>
              <a:t>	Někdy je měření prostý </a:t>
            </a:r>
            <a:r>
              <a:rPr lang="cs-CZ" b="1" dirty="0" smtClean="0"/>
              <a:t>záznam</a:t>
            </a:r>
            <a:endParaRPr lang="cs-CZ" b="1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  <a:p>
            <a:pPr eaLnBrk="1" hangingPunct="1">
              <a:spcBef>
                <a:spcPct val="50000"/>
              </a:spcBef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Data, proměnné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vznikají měřením(záznamem) 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Data mají obvykle podobu proměnných 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Proměnné vznikají(jsou) </a:t>
            </a:r>
            <a:r>
              <a:rPr lang="cs-CZ" altLang="cs-CZ" sz="2200" b="1" dirty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reprezentují </a:t>
            </a:r>
            <a:r>
              <a:rPr lang="cs-CZ" altLang="cs-CZ" sz="2600" i="1" dirty="0"/>
              <a:t>znaky, charakteristiky, atributy, vlastnosti</a:t>
            </a:r>
            <a:r>
              <a:rPr lang="cs-CZ" altLang="cs-CZ" sz="2600" dirty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dirty="0"/>
              <a:t>Proměnné nabývají různých hodnot, pokud ne, jsou to </a:t>
            </a:r>
            <a:r>
              <a:rPr lang="cs-CZ" altLang="cs-CZ" sz="2600" b="1" dirty="0"/>
              <a:t>konstanty</a:t>
            </a:r>
          </a:p>
          <a:p>
            <a:pPr eaLnBrk="1" hangingPunct="1"/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 smtClean="0"/>
              <a:t>AJ: data, </a:t>
            </a:r>
            <a:r>
              <a:rPr lang="cs-CZ" altLang="cs-CZ" sz="900" dirty="0" err="1" smtClean="0"/>
              <a:t>measurement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variable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coding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value</a:t>
            </a:r>
            <a:r>
              <a:rPr lang="cs-CZ" altLang="cs-CZ" sz="900" dirty="0" smtClean="0"/>
              <a:t>, </a:t>
            </a:r>
            <a:r>
              <a:rPr lang="cs-CZ" altLang="cs-CZ" sz="900" dirty="0" err="1" smtClean="0"/>
              <a:t>constant</a:t>
            </a:r>
            <a:endParaRPr lang="cs-CZ" altLang="cs-CZ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Vznik dat - měření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mtClean="0"/>
              <a:t>Standardizovaný postup, procedura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 smtClean="0"/>
              <a:t>Procedura, kt. dává číslům smysl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mtClean="0"/>
              <a:t>Tato procedura je </a:t>
            </a:r>
            <a:r>
              <a:rPr lang="cs-CZ" altLang="cs-CZ" b="1" smtClean="0"/>
              <a:t>vždy</a:t>
            </a:r>
            <a:r>
              <a:rPr lang="cs-CZ" altLang="cs-CZ" smtClean="0"/>
              <a:t> zatížena chybou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mtClean="0"/>
              <a:t>Y = T + E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z="2000" smtClean="0"/>
              <a:t>Naměřená hodnota = skutečná hodnota + chyba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smtClean="0"/>
              <a:t>AJ: measurement, procedure, measurement error, observed(measured) value(score), true score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mtClean="0"/>
              <a:t>(c) Stanislav Ježek, Jan Širůček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0" y="549275"/>
          <a:ext cx="7993063" cy="5543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438"/>
                <a:gridCol w="1218816"/>
                <a:gridCol w="888118"/>
                <a:gridCol w="740098"/>
                <a:gridCol w="1184158"/>
                <a:gridCol w="1110148"/>
                <a:gridCol w="1139332"/>
                <a:gridCol w="1006955"/>
              </a:tblGrid>
              <a:tr h="75166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věk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národnost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mat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 smtClean="0">
                          <a:effectLst/>
                        </a:rPr>
                        <a:t>cj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pr_oblib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pr_neobl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>
                          <a:effectLst/>
                        </a:rPr>
                        <a:t>ocek_vzd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err="1" smtClean="0">
                          <a:effectLst/>
                        </a:rPr>
                        <a:t>stav_r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12,08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12,58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12,33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12,08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11,92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12,25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932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12,67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Chyby měření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(ne)přesnost</a:t>
            </a:r>
          </a:p>
          <a:p>
            <a:pPr lvl="1" eaLnBrk="1" hangingPunct="1"/>
            <a:r>
              <a:rPr lang="cs-CZ" altLang="cs-CZ" sz="1800" smtClean="0"/>
              <a:t>Měříme-li vícekrát tentýž objekt, střední hodnota všech měření odpovídá skutečné hodnotě.</a:t>
            </a:r>
          </a:p>
          <a:p>
            <a:pPr lvl="1" eaLnBrk="1" hangingPunct="1"/>
            <a:r>
              <a:rPr lang="cs-CZ" altLang="cs-CZ" sz="1800" smtClean="0"/>
              <a:t>≈ náhodná chyba</a:t>
            </a:r>
          </a:p>
          <a:p>
            <a:pPr lvl="1" eaLnBrk="1" hangingPunct="1"/>
            <a:r>
              <a:rPr lang="cs-CZ" altLang="cs-CZ" sz="1800" smtClean="0"/>
              <a:t>≈ ≈ přibližně odpovídá pojmu reliabilita</a:t>
            </a:r>
          </a:p>
          <a:p>
            <a:pPr eaLnBrk="1" hangingPunct="1"/>
            <a:r>
              <a:rPr lang="cs-CZ" altLang="cs-CZ" sz="2500" smtClean="0"/>
              <a:t>(ne)správnost</a:t>
            </a:r>
          </a:p>
          <a:p>
            <a:pPr lvl="1" eaLnBrk="1" hangingPunct="1"/>
            <a:r>
              <a:rPr lang="cs-CZ" altLang="cs-CZ" sz="1800" smtClean="0"/>
              <a:t>Měříme-li vícekrát tentýž objekt, střední hodnota je systematicky vyšší nebo nižší než je skutečná hodnota</a:t>
            </a:r>
          </a:p>
          <a:p>
            <a:pPr lvl="1" eaLnBrk="1" hangingPunct="1"/>
            <a:r>
              <a:rPr lang="cs-CZ" altLang="cs-CZ" sz="1800" smtClean="0"/>
              <a:t>≈ systematická chyba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500" smtClean="0"/>
          </a:p>
          <a:p>
            <a:pPr eaLnBrk="1" hangingPunct="1"/>
            <a:r>
              <a:rPr lang="cs-CZ" altLang="cs-CZ" sz="2500" smtClean="0"/>
              <a:t>Tyto chyby se mohou kombinovat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2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900" smtClean="0"/>
              <a:t>AJ: accuracy, bias, random error, systematic error, reliability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i="1" smtClean="0"/>
              <a:t>Co ta čísla-kódy znamenají?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Úrovně měření (typy měřítka, škály)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90071070"/>
              </p:ext>
            </p:extLst>
          </p:nvPr>
        </p:nvGraphicFramePr>
        <p:xfrm>
          <a:off x="566738" y="1752600"/>
          <a:ext cx="8001000" cy="2811463"/>
        </p:xfrm>
        <a:graphic>
          <a:graphicData uri="http://schemas.openxmlformats.org/drawingml/2006/table">
            <a:tbl>
              <a:tblPr/>
              <a:tblGrid>
                <a:gridCol w="1989137"/>
                <a:gridCol w="2447925"/>
                <a:gridCol w="3563938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Úroveň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Operace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Příklady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1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Nominální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pohlaví, tramvaj, preference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2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Ordinální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(pořadová)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známky, souhlasení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3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Intervalová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, IQ, „dobré“ psychotesty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4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Poměrová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 × 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K, váha, počty, frekvence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6" name="Text Box 29"/>
          <p:cNvSpPr txBox="1">
            <a:spLocks noChangeArrowheads="1"/>
          </p:cNvSpPr>
          <p:nvPr/>
        </p:nvSpPr>
        <p:spPr bwMode="auto">
          <a:xfrm>
            <a:off x="539750" y="4652963"/>
            <a:ext cx="806450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/>
              <a:t>1+2: kategorické, </a:t>
            </a:r>
            <a:r>
              <a:rPr lang="cs-CZ" altLang="cs-CZ" sz="1800" dirty="0" smtClean="0"/>
              <a:t>3+4</a:t>
            </a:r>
            <a:r>
              <a:rPr lang="cs-CZ" altLang="cs-CZ" sz="1800" dirty="0"/>
              <a:t>: metrické, kardinální; </a:t>
            </a:r>
            <a:endParaRPr lang="cs-CZ" altLang="cs-CZ" sz="1800" dirty="0" smtClean="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 err="1" smtClean="0"/>
              <a:t>Howitt&amp;Cramer</a:t>
            </a:r>
            <a:r>
              <a:rPr lang="cs-CZ" altLang="cs-CZ" sz="1800" dirty="0" smtClean="0"/>
              <a:t>: </a:t>
            </a:r>
            <a:r>
              <a:rPr lang="cs-CZ" altLang="cs-CZ" sz="1800" dirty="0" err="1" smtClean="0"/>
              <a:t>nominal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category</a:t>
            </a:r>
            <a:r>
              <a:rPr lang="cs-CZ" altLang="cs-CZ" sz="1800" dirty="0" smtClean="0"/>
              <a:t> data (1) </a:t>
            </a:r>
            <a:r>
              <a:rPr lang="cs-CZ" altLang="cs-CZ" sz="1800" dirty="0" err="1" smtClean="0"/>
              <a:t>vs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score</a:t>
            </a:r>
            <a:r>
              <a:rPr lang="cs-CZ" altLang="cs-CZ" sz="1800" dirty="0" smtClean="0"/>
              <a:t> data (2-4)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 smtClean="0">
                <a:sym typeface="Wingdings" panose="05000000000000000000" pitchFamily="2" charset="2"/>
              </a:rPr>
              <a:t>Více viz </a:t>
            </a:r>
            <a:r>
              <a:rPr lang="cs-CZ" altLang="cs-CZ" sz="1800" dirty="0">
                <a:sym typeface="Wingdings" panose="05000000000000000000" pitchFamily="2" charset="2"/>
              </a:rPr>
              <a:t>extrakt z </a:t>
            </a:r>
            <a:r>
              <a:rPr lang="cs-CZ" altLang="cs-CZ" sz="1800" dirty="0" smtClean="0">
                <a:sym typeface="Wingdings" panose="05000000000000000000" pitchFamily="2" charset="2"/>
              </a:rPr>
              <a:t>Urbánek, 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Denglerová</a:t>
            </a:r>
            <a:r>
              <a:rPr lang="cs-CZ" altLang="cs-CZ" sz="1800" dirty="0" smtClean="0">
                <a:sym typeface="Wingdings" panose="05000000000000000000" pitchFamily="2" charset="2"/>
              </a:rPr>
              <a:t>, Širůček </a:t>
            </a:r>
            <a:r>
              <a:rPr lang="cs-CZ" altLang="cs-CZ" sz="1800" dirty="0">
                <a:sym typeface="Wingdings" panose="05000000000000000000" pitchFamily="2" charset="2"/>
              </a:rPr>
              <a:t>v ISu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9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9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900" dirty="0">
                <a:sym typeface="Wingdings" panose="05000000000000000000" pitchFamily="2" charset="2"/>
              </a:rPr>
              <a:t>AJ: </a:t>
            </a:r>
            <a:r>
              <a:rPr lang="cs-CZ" altLang="cs-CZ" sz="900" dirty="0" err="1">
                <a:sym typeface="Wingdings" panose="05000000000000000000" pitchFamily="2" charset="2"/>
              </a:rPr>
              <a:t>level</a:t>
            </a:r>
            <a:r>
              <a:rPr lang="cs-CZ" altLang="cs-CZ" sz="900" dirty="0">
                <a:sym typeface="Wingdings" panose="05000000000000000000" pitchFamily="2" charset="2"/>
              </a:rPr>
              <a:t> </a:t>
            </a:r>
            <a:r>
              <a:rPr lang="cs-CZ" altLang="cs-CZ" sz="900" dirty="0" err="1">
                <a:sym typeface="Wingdings" panose="05000000000000000000" pitchFamily="2" charset="2"/>
              </a:rPr>
              <a:t>of</a:t>
            </a:r>
            <a:r>
              <a:rPr lang="cs-CZ" altLang="cs-CZ" sz="900" dirty="0">
                <a:sym typeface="Wingdings" panose="05000000000000000000" pitchFamily="2" charset="2"/>
              </a:rPr>
              <a:t> </a:t>
            </a:r>
            <a:r>
              <a:rPr lang="cs-CZ" altLang="cs-CZ" sz="900" dirty="0" err="1">
                <a:sym typeface="Wingdings" panose="05000000000000000000" pitchFamily="2" charset="2"/>
              </a:rPr>
              <a:t>measurement</a:t>
            </a:r>
            <a:r>
              <a:rPr lang="cs-CZ" altLang="cs-CZ" sz="900" dirty="0">
                <a:sym typeface="Wingdings" panose="05000000000000000000" pitchFamily="2" charset="2"/>
              </a:rPr>
              <a:t>, </a:t>
            </a:r>
            <a:r>
              <a:rPr lang="cs-CZ" altLang="cs-CZ" sz="900" dirty="0" err="1">
                <a:sym typeface="Wingdings" panose="05000000000000000000" pitchFamily="2" charset="2"/>
              </a:rPr>
              <a:t>nominal</a:t>
            </a:r>
            <a:r>
              <a:rPr lang="cs-CZ" altLang="cs-CZ" sz="900" dirty="0">
                <a:sym typeface="Wingdings" panose="05000000000000000000" pitchFamily="2" charset="2"/>
              </a:rPr>
              <a:t>, </a:t>
            </a:r>
            <a:r>
              <a:rPr lang="cs-CZ" altLang="cs-CZ" sz="900" dirty="0" err="1">
                <a:sym typeface="Wingdings" panose="05000000000000000000" pitchFamily="2" charset="2"/>
              </a:rPr>
              <a:t>ordinal</a:t>
            </a:r>
            <a:r>
              <a:rPr lang="cs-CZ" altLang="cs-CZ" sz="900" dirty="0">
                <a:sym typeface="Wingdings" panose="05000000000000000000" pitchFamily="2" charset="2"/>
              </a:rPr>
              <a:t>, interval,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29575" cy="121602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Kostra PSY117 – Statistická analýza dat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00213"/>
            <a:ext cx="7821612" cy="460851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Pochopení základních statistických pojmů</a:t>
            </a:r>
          </a:p>
          <a:p>
            <a:pPr eaLnBrk="1" hangingPunct="1"/>
            <a:r>
              <a:rPr lang="cs-CZ" altLang="cs-CZ" sz="2800" dirty="0" smtClean="0"/>
              <a:t>Použití základních statistických postupů</a:t>
            </a:r>
          </a:p>
          <a:p>
            <a:pPr eaLnBrk="1" hangingPunct="1"/>
            <a:r>
              <a:rPr lang="cs-CZ" altLang="cs-CZ" sz="2800" dirty="0" smtClean="0"/>
              <a:t>Aktivní i pasivní komunikace statistických zjištění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endParaRPr lang="cs-CZ" altLang="cs-CZ" sz="1800" dirty="0" smtClean="0"/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2400" dirty="0" smtClean="0"/>
              <a:t>2 seminární práce (20b)</a:t>
            </a:r>
          </a:p>
          <a:p>
            <a:pPr eaLnBrk="1" hangingPunct="1"/>
            <a:r>
              <a:rPr lang="cs-CZ" altLang="cs-CZ" sz="2400" dirty="0" smtClean="0"/>
              <a:t>3 průběžné písemky (3x10b) </a:t>
            </a:r>
          </a:p>
          <a:p>
            <a:pPr eaLnBrk="1" hangingPunct="1"/>
            <a:r>
              <a:rPr lang="cs-CZ" altLang="cs-CZ" sz="2400" dirty="0" smtClean="0"/>
              <a:t>Závěrečný test (50b)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proměnných podle počtu možných hodnot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9718" cy="4267200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Spojité</a:t>
            </a:r>
            <a:r>
              <a:rPr lang="cs-CZ" altLang="cs-CZ" sz="2800" dirty="0" smtClean="0"/>
              <a:t> proměnné</a:t>
            </a:r>
          </a:p>
          <a:p>
            <a:pPr lvl="1" eaLnBrk="1" hangingPunct="1"/>
            <a:r>
              <a:rPr lang="cs-CZ" altLang="cs-CZ" sz="2400" dirty="0" smtClean="0"/>
              <a:t>Nekonečně mnoho hodnot – reálná čísla</a:t>
            </a:r>
          </a:p>
          <a:p>
            <a:pPr eaLnBrk="1" hangingPunct="1"/>
            <a:r>
              <a:rPr lang="cs-CZ" altLang="cs-CZ" sz="2800" b="1" dirty="0" smtClean="0"/>
              <a:t>Diskrétní</a:t>
            </a:r>
            <a:r>
              <a:rPr lang="cs-CZ" altLang="cs-CZ" sz="2800" dirty="0" smtClean="0"/>
              <a:t> proměnné</a:t>
            </a:r>
          </a:p>
          <a:p>
            <a:pPr lvl="1" eaLnBrk="1" hangingPunct="1"/>
            <a:r>
              <a:rPr lang="en-US" altLang="cs-CZ" sz="2400" dirty="0"/>
              <a:t>[</a:t>
            </a:r>
            <a:r>
              <a:rPr lang="cs-CZ" altLang="cs-CZ" sz="2400" dirty="0" smtClean="0"/>
              <a:t>Nekonečně</a:t>
            </a:r>
            <a:r>
              <a:rPr lang="en-US" altLang="cs-CZ" sz="2400" dirty="0" smtClean="0"/>
              <a:t>]</a:t>
            </a:r>
            <a:r>
              <a:rPr lang="cs-CZ" altLang="cs-CZ" sz="2400" dirty="0" smtClean="0"/>
              <a:t> mnoho hodnot, jen některá (typicky celá) čísla</a:t>
            </a:r>
            <a:r>
              <a:rPr lang="en-US" altLang="cs-CZ" sz="2400" dirty="0" smtClean="0"/>
              <a:t> </a:t>
            </a:r>
            <a:r>
              <a:rPr lang="en-US" altLang="cs-CZ" sz="1800" dirty="0" smtClean="0"/>
              <a:t>– </a:t>
            </a:r>
            <a:r>
              <a:rPr lang="cs-CZ" altLang="cs-CZ" sz="1800" dirty="0" smtClean="0"/>
              <a:t>často se k nim chováme jako ke spojitým</a:t>
            </a:r>
          </a:p>
          <a:p>
            <a:pPr lvl="1" eaLnBrk="1" hangingPunct="1"/>
            <a:r>
              <a:rPr lang="cs-CZ" altLang="cs-CZ" sz="2400" dirty="0" smtClean="0"/>
              <a:t>Nemnoho hodnot</a:t>
            </a:r>
          </a:p>
          <a:p>
            <a:pPr lvl="2" eaLnBrk="1" hangingPunct="1"/>
            <a:r>
              <a:rPr lang="cs-CZ" altLang="cs-CZ" sz="2000" dirty="0"/>
              <a:t>j</a:t>
            </a:r>
            <a:r>
              <a:rPr lang="cs-CZ" altLang="cs-CZ" sz="2000" dirty="0" smtClean="0"/>
              <a:t>en 2 možné hodnoty: </a:t>
            </a:r>
            <a:r>
              <a:rPr lang="cs-CZ" altLang="cs-CZ" sz="2000" b="1" dirty="0" smtClean="0"/>
              <a:t>dichotomické </a:t>
            </a:r>
            <a:r>
              <a:rPr lang="cs-CZ" altLang="cs-CZ" sz="2000" dirty="0" smtClean="0"/>
              <a:t>(alternativní)</a:t>
            </a:r>
          </a:p>
          <a:p>
            <a:pPr lvl="2" eaLnBrk="1" hangingPunct="1"/>
            <a:r>
              <a:rPr lang="cs-CZ" altLang="cs-CZ" sz="2000" dirty="0" smtClean="0"/>
              <a:t>„pár“ možných hodnot: </a:t>
            </a:r>
            <a:r>
              <a:rPr lang="cs-CZ" altLang="cs-CZ" sz="2000" b="1" dirty="0" err="1" smtClean="0"/>
              <a:t>polytomické</a:t>
            </a:r>
            <a:r>
              <a:rPr lang="cs-CZ" altLang="cs-CZ" sz="2000" b="1" dirty="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 smtClean="0"/>
              <a:t>AJ: </a:t>
            </a:r>
            <a:r>
              <a:rPr lang="en-US" altLang="cs-CZ" sz="900" dirty="0" smtClean="0"/>
              <a:t>discrete, continuous, dichotomous, alternative, </a:t>
            </a:r>
            <a:r>
              <a:rPr lang="en-US" altLang="cs-CZ" sz="900" dirty="0" err="1" smtClean="0"/>
              <a:t>polytomous</a:t>
            </a:r>
            <a:endParaRPr lang="en-US" altLang="cs-CZ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Zacházení s proměnnými podle jejich 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Reálné proměnné na ideální typy často přesně nepasují</a:t>
            </a:r>
          </a:p>
          <a:p>
            <a:r>
              <a:rPr lang="cs-CZ" sz="2400" dirty="0" smtClean="0"/>
              <a:t>Rozlišujeme měřenou charakteristiku a škálu, pomocí které byla změřena</a:t>
            </a:r>
          </a:p>
          <a:p>
            <a:pPr lvl="1"/>
            <a:r>
              <a:rPr lang="cs-CZ" sz="2000" dirty="0" smtClean="0"/>
              <a:t>Často je v psychologii charakteristika uvažována jako intervalová spojitá proměnná, kterou měříme diskrétní </a:t>
            </a:r>
            <a:r>
              <a:rPr lang="cs-CZ" sz="2000" dirty="0" err="1" smtClean="0"/>
              <a:t>polytomickou</a:t>
            </a:r>
            <a:r>
              <a:rPr lang="cs-CZ" sz="2000" dirty="0" smtClean="0"/>
              <a:t> škálou</a:t>
            </a:r>
          </a:p>
          <a:p>
            <a:pPr lvl="1"/>
            <a:r>
              <a:rPr lang="cs-CZ" sz="2000" dirty="0" smtClean="0"/>
              <a:t>Př. Postoj</a:t>
            </a:r>
          </a:p>
          <a:p>
            <a:r>
              <a:rPr lang="cs-CZ" sz="2400" dirty="0" smtClean="0"/>
              <a:t>Hledáme argumenty pro to, abychom mohli škálu považovat za intervalovou – jednodušší statistiky, více informace, riziko zkreslení.</a:t>
            </a:r>
          </a:p>
          <a:p>
            <a:pPr lvl="1"/>
            <a:r>
              <a:rPr lang="cs-CZ" sz="2000" dirty="0" smtClean="0"/>
              <a:t>Flexibilní, argumentující, opatrný přístup – žádné dogma.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(c) Stanislav Ježek, Jan Širůček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6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(c) Stanislav Ježek, Jan Širůček</a:t>
            </a:r>
            <a:endParaRPr lang="cs-CZ"/>
          </a:p>
        </p:txBody>
      </p:sp>
      <p:pic>
        <p:nvPicPr>
          <p:cNvPr id="62466" name="Picture 2" descr="http://www.gclan.net/wp-content/uploads/2013/10/pain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3" y="908720"/>
            <a:ext cx="9010187" cy="4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Shrnutí</a:t>
            </a:r>
            <a:endParaRPr lang="en-US" alt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Při hledání odpovědí na otázky a řešení problémů je užitečné využít data – psychologie jako empirická věda</a:t>
            </a:r>
          </a:p>
          <a:p>
            <a:r>
              <a:rPr lang="cs-CZ" altLang="cs-CZ" sz="2000" smtClean="0"/>
              <a:t>I při reflexi vlastních zkušeností je užitečné nespoléhat jen na paměť </a:t>
            </a:r>
          </a:p>
          <a:p>
            <a:r>
              <a:rPr lang="cs-CZ" altLang="cs-CZ" sz="2000" smtClean="0"/>
              <a:t>Každá statistika má smysl jen jako podklad pro odpověď na určitou otázku – ne sama o sobě – a v kontextu této otázky má smysl ji i komunikovat</a:t>
            </a:r>
          </a:p>
          <a:p>
            <a:r>
              <a:rPr lang="cs-CZ" altLang="cs-CZ" sz="2000" smtClean="0"/>
              <a:t>Tyto principy jsou užitečné stejně občanovi jako psychologovi i jako výzkumníkovi v psychologii</a:t>
            </a:r>
          </a:p>
          <a:p>
            <a:r>
              <a:rPr lang="cs-CZ" altLang="cs-CZ" sz="2000" smtClean="0"/>
              <a:t>Data tvoříme (my nebo někdo jiný) a tomu, co potřebujeme vědět, odpovídají vždy nedokonale</a:t>
            </a:r>
          </a:p>
          <a:p>
            <a:r>
              <a:rPr lang="cs-CZ" altLang="cs-CZ" sz="2000" smtClean="0"/>
              <a:t>Tvoříme různé typy dat, pro které máme různé statistiky – kategorie vs. škály</a:t>
            </a:r>
            <a:endParaRPr lang="en-US" altLang="cs-CZ" sz="2000" smtClean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Máme data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 algn="ctr">
              <a:buNone/>
            </a:pPr>
            <a:r>
              <a:rPr lang="cs-CZ" altLang="cs-CZ" dirty="0" smtClean="0"/>
              <a:t>„účetnictví“ může začít</a:t>
            </a:r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mtClean="0"/>
              <a:t>(c) Stanislav Ježek, Jan Širůček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Jaké hodnoty máme v datech?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Jaké hodnoty proměnné/ých se v datech vyskytují? – </a:t>
            </a:r>
            <a:r>
              <a:rPr lang="cs-CZ" altLang="cs-CZ" i="1" smtClean="0"/>
              <a:t>třídění, kódování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Jaké různé odpovědi jsme získali na tu kterou otázku dotazníku?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Jaké různé počty sledovaných chování se při pozorování vyskytly?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Kolik kterých hodnot máme? </a:t>
            </a:r>
            <a:r>
              <a:rPr lang="cs-CZ" altLang="cs-CZ" i="1" smtClean="0"/>
              <a:t>– četnosti</a:t>
            </a:r>
            <a:r>
              <a:rPr lang="cs-CZ" alt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Je některých víc, jiných míň?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Zdá se být v četnostech jednotlivých hodnot nějaký řád?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Psychologické intermezzo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56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mtClean="0"/>
              <a:t>Kolikrát jste v uplynulém měsíci jedli maso?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i="1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i="1" smtClean="0"/>
              <a:t>Strategie odpovídání</a:t>
            </a:r>
          </a:p>
          <a:p>
            <a:pPr lvl="1"/>
            <a:r>
              <a:rPr lang="cs-CZ" altLang="cs-CZ" sz="2000" smtClean="0"/>
              <a:t>Počítání</a:t>
            </a:r>
          </a:p>
          <a:p>
            <a:pPr lvl="2"/>
            <a:r>
              <a:rPr lang="cs-CZ" altLang="cs-CZ" sz="1800" smtClean="0"/>
              <a:t>vybavit a spočítat</a:t>
            </a:r>
          </a:p>
          <a:p>
            <a:pPr lvl="2"/>
            <a:r>
              <a:rPr lang="cs-CZ" altLang="cs-CZ" sz="1800" smtClean="0"/>
              <a:t>vybavit po podoblastech a spočítat</a:t>
            </a:r>
          </a:p>
          <a:p>
            <a:pPr lvl="2"/>
            <a:r>
              <a:rPr lang="cs-CZ" altLang="cs-CZ" sz="1800" smtClean="0"/>
              <a:t>vybavení části a extrapolace</a:t>
            </a:r>
          </a:p>
          <a:p>
            <a:pPr lvl="1"/>
            <a:r>
              <a:rPr lang="cs-CZ" altLang="cs-CZ" sz="2000" smtClean="0"/>
              <a:t>Přímé vybavení počtu událostí, je-li uložen</a:t>
            </a:r>
          </a:p>
          <a:p>
            <a:pPr lvl="1"/>
            <a:r>
              <a:rPr lang="cs-CZ" altLang="cs-CZ" sz="2000" smtClean="0"/>
              <a:t>Vybavení frekvence výskytu – obecné, kotva + úprava</a:t>
            </a:r>
          </a:p>
          <a:p>
            <a:pPr lvl="1"/>
            <a:r>
              <a:rPr lang="cs-CZ" altLang="cs-CZ" sz="2000" smtClean="0"/>
              <a:t>Obecné odhady – prostý odhad, kontextuálně dovozený odhad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200" smtClean="0"/>
              <a:t>Tourangeau, Rips, Rasinski: Psychology of survey response. OUP, 2000.</a:t>
            </a:r>
          </a:p>
          <a:p>
            <a:endParaRPr lang="cs-CZ" altLang="cs-CZ" smtClean="0"/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Tabulka četností (frekvencí)</a:t>
            </a:r>
          </a:p>
        </p:txBody>
      </p:sp>
      <p:graphicFrame>
        <p:nvGraphicFramePr>
          <p:cNvPr id="44104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1335569"/>
              </p:ext>
            </p:extLst>
          </p:nvPr>
        </p:nvGraphicFramePr>
        <p:xfrm>
          <a:off x="566738" y="1752600"/>
          <a:ext cx="8001000" cy="4113212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72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hodnota/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(absolutní)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četnost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kumulativní četnost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relativní </a:t>
                      </a:r>
                      <a:r>
                        <a:rPr kumimoji="0" lang="cs-CZ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četn</a:t>
                      </a: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(%)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kumulativní </a:t>
                      </a:r>
                      <a:r>
                        <a:rPr kumimoji="0" lang="cs-CZ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rel</a:t>
                      </a: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č.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Minimum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interval1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Hodnota2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interval2 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…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Maximum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posl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100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Celkem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100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4092" name="Rectangle 60" descr="Široký šikmo nahoru"/>
          <p:cNvSpPr>
            <a:spLocks noChangeArrowheads="1"/>
          </p:cNvSpPr>
          <p:nvPr/>
        </p:nvSpPr>
        <p:spPr bwMode="auto">
          <a:xfrm>
            <a:off x="3779838" y="1773238"/>
            <a:ext cx="1584325" cy="4103687"/>
          </a:xfrm>
          <a:prstGeom prst="rect">
            <a:avLst/>
          </a:prstGeom>
          <a:pattFill prst="wdUpDiag">
            <a:fgClr>
              <a:schemeClr val="accent2">
                <a:alpha val="50980"/>
              </a:schemeClr>
            </a:fgClr>
            <a:bgClr>
              <a:schemeClr val="bg1">
                <a:alpha val="50980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</p:txBody>
      </p:sp>
      <p:sp>
        <p:nvSpPr>
          <p:cNvPr id="45105" name="Text Box 67"/>
          <p:cNvSpPr txBox="1">
            <a:spLocks noChangeArrowheads="1"/>
          </p:cNvSpPr>
          <p:nvPr/>
        </p:nvSpPr>
        <p:spPr bwMode="auto">
          <a:xfrm>
            <a:off x="611188" y="6170613"/>
            <a:ext cx="8147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>
                <a:sym typeface="Wingdings" panose="05000000000000000000" pitchFamily="2" charset="2"/>
              </a:rPr>
              <a:t></a:t>
            </a:r>
            <a:r>
              <a:rPr lang="cs-CZ" altLang="cs-CZ" sz="1000"/>
              <a:t>: „počet“ v Tab 3.2, hustota (jde o hustotu pravděpodobnosti), obr. 3.5 – ne frekvence, ale procenta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AJ: (absolute) frequencies, relative frequencies, percent, cumulative, value, interval (class), total, N=sample size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V Excelu funkce ČETNOSTI. Zadává se zrádně: vybrat buňky, které mají obsahovat absolutní četnosti; napsat funkci a !!ukončit Ctrl+Shift+Enter.</a:t>
            </a: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Tabulka četností - poznámky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16113"/>
            <a:ext cx="8001000" cy="4752975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 nejmenší hodnoty po nejvyšší</a:t>
            </a:r>
          </a:p>
          <a:p>
            <a:pPr eaLnBrk="1" hangingPunct="1"/>
            <a:r>
              <a:rPr lang="cs-CZ" altLang="cs-CZ" sz="2000" smtClean="0"/>
              <a:t>v 1. a 2. sl. obvykle zahrnuty chybějící hodnoty</a:t>
            </a:r>
          </a:p>
          <a:p>
            <a:pPr lvl="1" eaLnBrk="1" hangingPunct="1"/>
            <a:r>
              <a:rPr lang="cs-CZ" altLang="cs-CZ" sz="1800" smtClean="0"/>
              <a:t>Pak se rozlišuje mezi platnými hodnotami a chybějícími hodnotami</a:t>
            </a:r>
          </a:p>
          <a:p>
            <a:pPr eaLnBrk="1" hangingPunct="1">
              <a:spcBef>
                <a:spcPct val="60000"/>
              </a:spcBef>
            </a:pPr>
            <a:r>
              <a:rPr lang="cs-CZ" altLang="cs-CZ" sz="2000" smtClean="0"/>
              <a:t>hodnoty – kategorické proměnné, málo hodnot u metrické </a:t>
            </a:r>
          </a:p>
          <a:p>
            <a:pPr eaLnBrk="1" hangingPunct="1"/>
            <a:r>
              <a:rPr lang="cs-CZ" altLang="cs-CZ" sz="2000" smtClean="0"/>
              <a:t>intervaly(třídy) –  metrické proměnné</a:t>
            </a:r>
          </a:p>
          <a:p>
            <a:pPr lvl="1" eaLnBrk="1" hangingPunct="1"/>
            <a:r>
              <a:rPr lang="cs-CZ" altLang="cs-CZ" sz="1800" smtClean="0"/>
              <a:t>volba šířky intervalu (stojí za to vyzkoušet více)</a:t>
            </a:r>
          </a:p>
          <a:p>
            <a:pPr lvl="2" eaLnBrk="1" hangingPunct="1"/>
            <a:r>
              <a:rPr lang="cs-CZ" altLang="cs-CZ" sz="1500" smtClean="0"/>
              <a:t>aby byl jejich počet přibližně </a:t>
            </a:r>
            <a:r>
              <a:rPr lang="cs-CZ" altLang="cs-CZ" sz="1500" i="1" smtClean="0"/>
              <a:t>N</a:t>
            </a:r>
            <a:r>
              <a:rPr lang="cs-CZ" altLang="cs-CZ" sz="1500" smtClean="0"/>
              <a:t>/10,  </a:t>
            </a:r>
            <a:r>
              <a:rPr lang="en-US" altLang="cs-CZ" sz="1500" smtClean="0"/>
              <a:t>&lt;</a:t>
            </a:r>
            <a:r>
              <a:rPr lang="cs-CZ" altLang="cs-CZ" sz="1500" smtClean="0"/>
              <a:t>15, nebo 1+log</a:t>
            </a:r>
            <a:r>
              <a:rPr lang="cs-CZ" altLang="cs-CZ" sz="1500" baseline="-25000" smtClean="0"/>
              <a:t>2</a:t>
            </a:r>
            <a:r>
              <a:rPr lang="cs-CZ" altLang="cs-CZ" sz="1500" i="1" smtClean="0"/>
              <a:t>N</a:t>
            </a:r>
            <a:r>
              <a:rPr lang="cs-CZ" altLang="cs-CZ" sz="1500" smtClean="0"/>
              <a:t>  (Sturgisovo pravidlo)</a:t>
            </a:r>
          </a:p>
          <a:p>
            <a:pPr lvl="2" eaLnBrk="1" hangingPunct="1"/>
            <a:r>
              <a:rPr lang="cs-CZ" altLang="cs-CZ" sz="1500" smtClean="0"/>
              <a:t>stejná šířka všech intervalů</a:t>
            </a:r>
          </a:p>
          <a:p>
            <a:pPr eaLnBrk="1" hangingPunct="1"/>
            <a:r>
              <a:rPr lang="cs-CZ" altLang="cs-CZ" sz="2000" smtClean="0"/>
              <a:t>Tabulka četností zobrazuje téměř všechna data</a:t>
            </a:r>
          </a:p>
          <a:p>
            <a:pPr lvl="1" eaLnBrk="1" hangingPunct="1"/>
            <a:r>
              <a:rPr lang="cs-CZ" altLang="cs-CZ" sz="1800" smtClean="0"/>
              <a:t>Použitím intervalů již data mírně redukujeme</a:t>
            </a:r>
          </a:p>
          <a:p>
            <a:pPr eaLnBrk="1" hangingPunct="1"/>
            <a:r>
              <a:rPr lang="cs-CZ" altLang="cs-CZ" sz="2000" smtClean="0"/>
              <a:t>Minimální podoba tabulky četností: </a:t>
            </a:r>
            <a:r>
              <a:rPr lang="cs-CZ" altLang="cs-CZ" sz="2000" b="1" smtClean="0"/>
              <a:t>absolutní a relativní četnosti, součtový poslední řádek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 smtClean="0"/>
              <a:t>AJ: minimum, maximum, valid values, valid percent, interval (bin, class), interval size</a:t>
            </a:r>
            <a:endParaRPr lang="en-US" altLang="cs-CZ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829447"/>
              </p:ext>
            </p:extLst>
          </p:nvPr>
        </p:nvGraphicFramePr>
        <p:xfrm>
          <a:off x="395536" y="29475"/>
          <a:ext cx="7992888" cy="675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List" r:id="rId4" imgW="5219779" imgH="4410180" progId="Excel.Sheet.12">
                  <p:embed/>
                </p:oleObj>
              </mc:Choice>
              <mc:Fallback>
                <p:oleObj name="List" r:id="rId4" imgW="5219779" imgH="4410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29475"/>
                        <a:ext cx="7992888" cy="675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20072" y="580526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Též Datíčka.xls, list „četnosti“.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497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Obtížnost statistiky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7506"/>
              </p:ext>
            </p:extLst>
          </p:nvPr>
        </p:nvGraphicFramePr>
        <p:xfrm>
          <a:off x="683571" y="2060851"/>
          <a:ext cx="7848871" cy="360039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68078"/>
                <a:gridCol w="1148143"/>
                <a:gridCol w="624182"/>
                <a:gridCol w="868078"/>
                <a:gridCol w="868078"/>
                <a:gridCol w="868078"/>
                <a:gridCol w="868078"/>
                <a:gridCol w="868078"/>
                <a:gridCol w="868078"/>
              </a:tblGrid>
              <a:tr h="4813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Kód</a:t>
                      </a:r>
                      <a:endParaRPr lang="cs-CZ" sz="2000" b="1" i="0" u="none" strike="noStrike" dirty="0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Zapsáno</a:t>
                      </a:r>
                      <a:endParaRPr lang="cs-CZ" sz="2000" b="1" i="0" u="none" strike="noStrike" dirty="0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B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C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D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F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-</a:t>
                      </a:r>
                      <a:endParaRPr lang="cs-CZ" sz="2000" b="1" i="0" u="none" strike="noStrike">
                        <a:solidFill>
                          <a:srgbClr val="1E535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2015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78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2014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73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98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2012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84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2011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76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</a:tr>
              <a:tr h="519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2010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81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9050" marB="19050" anchor="ctr"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(c) Stanislav Ježek, Jan Širůček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4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smtClean="0"/>
              <a:t>Grafické podoby tabulky četností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989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Kategorické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sloupcový graf (diagram)</a:t>
            </a:r>
            <a:endParaRPr lang="cs-CZ" altLang="cs-CZ" sz="9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koláčový diagram </a:t>
            </a:r>
            <a:r>
              <a:rPr lang="cs-CZ" altLang="cs-CZ" sz="1800" smtClean="0"/>
              <a:t>– zřídkakdy, neukazuje rozložení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Metrické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Histogram </a:t>
            </a:r>
            <a:r>
              <a:rPr lang="cs-CZ" altLang="cs-CZ" sz="1800" smtClean="0"/>
              <a:t>– jako sloupcový, ale šíře sloupců reprezentuje šíři intervalů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stem-and-leaf </a:t>
            </a:r>
            <a:r>
              <a:rPr lang="cs-CZ" altLang="cs-CZ" sz="1800" smtClean="0"/>
              <a:t>– rozdělení hodnot do intervalů</a:t>
            </a:r>
            <a:endParaRPr lang="cs-CZ" altLang="cs-CZ" sz="600" smtClean="0"/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000" smtClean="0"/>
              <a:t>AJ: bar chart, histogram, pie chart, frequency distribution, stem-and-leaf plot</a:t>
            </a:r>
            <a:r>
              <a:rPr lang="cs-CZ" altLang="cs-CZ" sz="9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51203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Sloupcový diagram</a:t>
            </a:r>
          </a:p>
        </p:txBody>
      </p:sp>
      <p:pic>
        <p:nvPicPr>
          <p:cNvPr id="5120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84338"/>
            <a:ext cx="80216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22884"/>
            <a:ext cx="8101781" cy="49545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1695449"/>
            <a:ext cx="8101781" cy="5045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Sloupcový diagram s tříděním</a:t>
            </a:r>
          </a:p>
        </p:txBody>
      </p:sp>
      <p:pic>
        <p:nvPicPr>
          <p:cNvPr id="5325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3" y="1773238"/>
            <a:ext cx="8262937" cy="4719637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93875"/>
            <a:ext cx="8486775" cy="48672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1762844"/>
            <a:ext cx="8882008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?</a:t>
            </a:r>
          </a:p>
        </p:txBody>
      </p:sp>
      <p:sp>
        <p:nvSpPr>
          <p:cNvPr id="5529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773238"/>
            <a:ext cx="778668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54956"/>
            <a:ext cx="8059897" cy="48423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632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752600"/>
            <a:ext cx="7921625" cy="4759325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13" y="1700906"/>
            <a:ext cx="7925513" cy="4680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837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pic>
        <p:nvPicPr>
          <p:cNvPr id="5837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73238"/>
            <a:ext cx="797877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772816"/>
            <a:ext cx="7964115" cy="470321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939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8" y="87313"/>
            <a:ext cx="8347075" cy="6688137"/>
          </a:xfrm>
        </p:spPr>
      </p:pic>
      <p:sp>
        <p:nvSpPr>
          <p:cNvPr id="5939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mtClean="0"/>
              <a:t>(c) Stanislav Ježek, Jan Širůček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Kumulativní histogram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858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9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96938"/>
            <a:ext cx="8001000" cy="603250"/>
          </a:xfrm>
        </p:spPr>
        <p:txBody>
          <a:bodyPr/>
          <a:lstStyle/>
          <a:p>
            <a:pPr eaLnBrk="1" hangingPunct="1"/>
            <a:r>
              <a:rPr lang="cs-CZ" altLang="cs-CZ" sz="3400" dirty="0" smtClean="0"/>
              <a:t>Číslicový histogram „stonek a list“</a:t>
            </a:r>
          </a:p>
        </p:txBody>
      </p:sp>
      <p:sp>
        <p:nvSpPr>
          <p:cNvPr id="60420" name="Zástupný symbol pro obsah 4"/>
          <p:cNvSpPr>
            <a:spLocks noGrp="1"/>
          </p:cNvSpPr>
          <p:nvPr>
            <p:ph idx="1"/>
          </p:nvPr>
        </p:nvSpPr>
        <p:spPr>
          <a:xfrm>
            <a:off x="0" y="1752600"/>
            <a:ext cx="8567738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Frequency    Stem &amp;  Leaf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32,00        0 .  00000000000000000000000000000000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18,00        1 .  000000000000000000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14,00        2 .  00000000000000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 7,00        3 .  0000000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 2,00        4 .  00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 4,00        5 .  0000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 1,00        6 .  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 1,00        7 .  0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10,00 Extremes    (&gt;=8,0)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Stem width:         1</a:t>
            </a:r>
            <a:b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cs-CZ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 Each leaf:       1 case(s)</a:t>
            </a:r>
            <a:r>
              <a:rPr lang="en-US" altLang="cs-CZ" sz="1200" smtClean="0"/>
              <a:t/>
            </a:r>
            <a:br>
              <a:rPr lang="en-US" altLang="cs-CZ" sz="1200" smtClean="0"/>
            </a:br>
            <a:endParaRPr lang="cs-CZ" altLang="cs-CZ" sz="1200" smtClean="0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429125" y="3071813"/>
          <a:ext cx="419417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Tabulka" r:id="rId4" imgW="6572250" imgH="4791075" progId="STATISTICA.Spreadsheet">
                  <p:embed/>
                </p:oleObj>
              </mc:Choice>
              <mc:Fallback>
                <p:oleObj name="Tabulka" r:id="rId4" imgW="6572250" imgH="4791075" progId="STATISTICA.Spreadshee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10" r="38344" b="25546"/>
                      <a:stretch>
                        <a:fillRect/>
                      </a:stretch>
                    </p:blipFill>
                    <p:spPr bwMode="auto">
                      <a:xfrm>
                        <a:off x="4429125" y="3071813"/>
                        <a:ext cx="419417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„Férové“ zobrazení dat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566738" y="1700213"/>
            <a:ext cx="8001000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Každý graf (i tabulka) musí být natolik přehledně popsán (nadpis + popisky uvnitř), aby byl srozumitelný i bez čtení textu</a:t>
            </a:r>
          </a:p>
          <a:p>
            <a:pPr eaLnBrk="1" hangingPunct="1">
              <a:lnSpc>
                <a:spcPct val="90000"/>
              </a:lnSpc>
            </a:pPr>
            <a:endParaRPr lang="cs-CZ" altLang="cs-CZ" sz="800" dirty="0" smtClean="0"/>
          </a:p>
          <a:p>
            <a:pPr eaLnBrk="1" hangingPunct="1"/>
            <a:r>
              <a:rPr lang="cs-CZ" altLang="cs-CZ" sz="2000" dirty="0" smtClean="0"/>
              <a:t>Rozličné rady, např. </a:t>
            </a:r>
            <a:r>
              <a:rPr lang="cs-CZ" altLang="cs-CZ" sz="2000" dirty="0" err="1" smtClean="0"/>
              <a:t>Good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Hardin</a:t>
            </a:r>
            <a:endParaRPr lang="cs-CZ" altLang="cs-CZ" sz="2000" dirty="0" smtClean="0"/>
          </a:p>
          <a:p>
            <a:pPr lvl="1" eaLnBrk="1" hangingPunct="1"/>
            <a:r>
              <a:rPr lang="cs-CZ" altLang="cs-CZ" sz="1600" dirty="0" smtClean="0"/>
              <a:t>Popisky dat by neměly stínit datové body</a:t>
            </a:r>
          </a:p>
          <a:p>
            <a:pPr lvl="1" eaLnBrk="1" hangingPunct="1"/>
            <a:r>
              <a:rPr lang="cs-CZ" altLang="cs-CZ" sz="1600" dirty="0" smtClean="0"/>
              <a:t>Rozsah škál by měl být volen smysluplně, aby byla plocha užitečně využita („nulové“ body na škálách).</a:t>
            </a:r>
          </a:p>
          <a:p>
            <a:pPr lvl="1" eaLnBrk="1" hangingPunct="1"/>
            <a:r>
              <a:rPr lang="cs-CZ" altLang="cs-CZ" sz="1600" dirty="0" smtClean="0"/>
              <a:t>Numerické osy naznačují spojité proměnné, u kategorií volme raději textové popisky.</a:t>
            </a:r>
          </a:p>
          <a:p>
            <a:pPr lvl="1" eaLnBrk="1" hangingPunct="1"/>
            <a:r>
              <a:rPr lang="cs-CZ" altLang="cs-CZ" sz="1600" dirty="0" smtClean="0"/>
              <a:t>Nepropojujme datové body, jde-li o diskrétní škály, pokud nemá interpolace smysl, nebo pokud nemáme v úmyslu srovnání profilů </a:t>
            </a:r>
          </a:p>
          <a:p>
            <a:pPr eaLnBrk="1" hangingPunct="1"/>
            <a:r>
              <a:rPr lang="cs-CZ" altLang="cs-CZ" sz="2000" dirty="0" smtClean="0"/>
              <a:t>Další </a:t>
            </a:r>
          </a:p>
          <a:p>
            <a:pPr lvl="1" eaLnBrk="1" hangingPunct="1"/>
            <a:r>
              <a:rPr lang="cs-CZ" altLang="cs-CZ" sz="1600" dirty="0" smtClean="0"/>
              <a:t>Hans </a:t>
            </a:r>
            <a:r>
              <a:rPr lang="cs-CZ" altLang="cs-CZ" sz="1600" dirty="0" err="1" smtClean="0"/>
              <a:t>Rosling</a:t>
            </a:r>
            <a:r>
              <a:rPr lang="cs-CZ" altLang="cs-CZ" sz="1600" dirty="0" smtClean="0"/>
              <a:t> na </a:t>
            </a:r>
            <a:r>
              <a:rPr lang="cs-CZ" altLang="cs-CZ" sz="1600" dirty="0" err="1" smtClean="0"/>
              <a:t>TEDu</a:t>
            </a:r>
            <a:r>
              <a:rPr lang="cs-CZ" altLang="cs-CZ" sz="1600" dirty="0" smtClean="0"/>
              <a:t>: </a:t>
            </a:r>
            <a:r>
              <a:rPr lang="cs-CZ" altLang="cs-CZ" sz="1000" dirty="0" smtClean="0">
                <a:hlinkClick r:id="rId3"/>
              </a:rPr>
              <a:t>http://www.ted.com/talks/hans_rosling_shows_the_best_stats_you_ve_ever_seen.html</a:t>
            </a:r>
            <a:endParaRPr lang="cs-CZ" altLang="cs-CZ" sz="1000" dirty="0" smtClean="0"/>
          </a:p>
          <a:p>
            <a:pPr lvl="1" eaLnBrk="1" hangingPunct="1"/>
            <a:r>
              <a:rPr lang="cs-CZ" altLang="cs-CZ" sz="1600" dirty="0" smtClean="0"/>
              <a:t>Nathan </a:t>
            </a:r>
            <a:r>
              <a:rPr lang="cs-CZ" altLang="cs-CZ" sz="1600" dirty="0" err="1" smtClean="0"/>
              <a:t>Yau</a:t>
            </a:r>
            <a:r>
              <a:rPr lang="cs-CZ" altLang="cs-CZ" sz="1600" dirty="0" smtClean="0"/>
              <a:t>: </a:t>
            </a:r>
            <a:r>
              <a:rPr lang="cs-CZ" altLang="cs-CZ" sz="1600" dirty="0" err="1" smtClean="0"/>
              <a:t>Visualise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this</a:t>
            </a:r>
            <a:r>
              <a:rPr lang="cs-CZ" altLang="cs-CZ" sz="1600" dirty="0" smtClean="0"/>
              <a:t>… </a:t>
            </a:r>
            <a:r>
              <a:rPr lang="cs-CZ" altLang="cs-CZ" sz="1000" dirty="0" smtClean="0">
                <a:hlinkClick r:id="rId4"/>
              </a:rPr>
              <a:t>http://www.amazon.com/o/ASIN/0470944889?tag=adapas02-20</a:t>
            </a:r>
            <a:endParaRPr lang="cs-CZ" altLang="cs-CZ" sz="1000" dirty="0" smtClean="0"/>
          </a:p>
          <a:p>
            <a:pPr lvl="1" eaLnBrk="1" hangingPunct="1"/>
            <a:r>
              <a:rPr lang="cs-CZ" altLang="cs-CZ" sz="1800" b="1" dirty="0" err="1" smtClean="0"/>
              <a:t>Howitt</a:t>
            </a:r>
            <a:r>
              <a:rPr lang="cs-CZ" altLang="cs-CZ" sz="1800" b="1" dirty="0" smtClean="0"/>
              <a:t> &amp; </a:t>
            </a:r>
            <a:r>
              <a:rPr lang="cs-CZ" altLang="cs-CZ" sz="1800" b="1" dirty="0" err="1" smtClean="0"/>
              <a:t>Cramer</a:t>
            </a:r>
            <a:r>
              <a:rPr lang="cs-CZ" altLang="cs-CZ" sz="1800" b="1" dirty="0" smtClean="0"/>
              <a:t> s. 21</a:t>
            </a:r>
          </a:p>
          <a:p>
            <a:pPr marL="471487" lvl="1" indent="0" eaLnBrk="1" hangingPunct="1">
              <a:buNone/>
            </a:pPr>
            <a:endParaRPr lang="cs-CZ" altLang="cs-CZ" sz="1000" dirty="0" smtClean="0"/>
          </a:p>
          <a:p>
            <a:pPr lvl="1" eaLnBrk="1" hangingPunct="1"/>
            <a:endParaRPr lang="cs-CZ" altLang="cs-CZ" sz="1600" dirty="0" smtClean="0"/>
          </a:p>
        </p:txBody>
      </p:sp>
      <p:sp>
        <p:nvSpPr>
          <p:cNvPr id="624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statistiky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(c) Stanislav Ježek, Jan Širůček</a:t>
            </a:r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14038"/>
              </p:ext>
            </p:extLst>
          </p:nvPr>
        </p:nvGraphicFramePr>
        <p:xfrm>
          <a:off x="566737" y="1744760"/>
          <a:ext cx="8115045" cy="3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List" r:id="rId4" imgW="5512021" imgH="2317652" progId="Excel.Sheet.12">
                  <p:embed/>
                </p:oleObj>
              </mc:Choice>
              <mc:Fallback>
                <p:oleObj name="List" r:id="rId4" imgW="5512021" imgH="23176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737" y="1744760"/>
                        <a:ext cx="8115045" cy="391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7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451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43957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4572000"/>
            <a:ext cx="8059738" cy="1528763"/>
          </a:xfrm>
          <a:noFill/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437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200" smtClean="0"/>
              <a:t>Rozložení </a:t>
            </a:r>
            <a:r>
              <a:rPr lang="cs-CZ" altLang="cs-CZ" sz="2800" i="1" smtClean="0"/>
              <a:t>rozdělení, distribuce</a:t>
            </a:r>
            <a:r>
              <a:rPr lang="cs-CZ" altLang="cs-CZ" sz="4200" smtClean="0"/>
              <a:t> četností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16488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Měřené jevy jsou nějak rozděleny do kategorií (intervalů) a tyto kategorie jsou různě „populární“ – četné.</a:t>
            </a:r>
          </a:p>
          <a:p>
            <a:pPr eaLnBrk="1" hangingPunct="1"/>
            <a:r>
              <a:rPr lang="cs-CZ" altLang="cs-CZ" sz="1800" smtClean="0"/>
              <a:t>Četnosti u reálných ordinálních a vyšších proměnných obvykle nebývají </a:t>
            </a:r>
            <a:r>
              <a:rPr lang="cs-CZ" altLang="cs-CZ" sz="1800" b="1" smtClean="0"/>
              <a:t>distribuovány</a:t>
            </a:r>
            <a:r>
              <a:rPr lang="cs-CZ" altLang="cs-CZ" sz="1800" smtClean="0"/>
              <a:t> nahodile – jejich rozdělení zobrazené histogramem má popsatelný tvar.</a:t>
            </a:r>
          </a:p>
          <a:p>
            <a:pPr eaLnBrk="1" hangingPunct="1"/>
            <a:endParaRPr lang="cs-CZ" altLang="cs-CZ" sz="1800" b="1" smtClean="0"/>
          </a:p>
          <a:p>
            <a:pPr eaLnBrk="1" hangingPunct="1"/>
            <a:endParaRPr lang="cs-CZ" altLang="cs-CZ" sz="1800" b="1" smtClean="0"/>
          </a:p>
          <a:p>
            <a:pPr eaLnBrk="1" hangingPunct="1"/>
            <a:endParaRPr lang="cs-CZ" altLang="cs-CZ" sz="1800" b="1" smtClean="0"/>
          </a:p>
          <a:p>
            <a:pPr eaLnBrk="1" hangingPunct="1"/>
            <a:endParaRPr lang="cs-CZ" altLang="cs-CZ" sz="1200" b="1" smtClean="0"/>
          </a:p>
          <a:p>
            <a:pPr eaLnBrk="1" hangingPunct="1"/>
            <a:r>
              <a:rPr lang="cs-CZ" altLang="cs-CZ" sz="1800" b="1" smtClean="0"/>
              <a:t>Rozdělení</a:t>
            </a:r>
            <a:r>
              <a:rPr lang="cs-CZ" altLang="cs-CZ" sz="1800" smtClean="0"/>
              <a:t> četností je tedy to, kolik relativně (či absolutně) máme kterých hodnot měřené proměnné.</a:t>
            </a:r>
          </a:p>
          <a:p>
            <a:pPr lvl="1" eaLnBrk="1" hangingPunct="1"/>
            <a:r>
              <a:rPr lang="cs-CZ" altLang="cs-CZ" sz="1600" smtClean="0"/>
              <a:t>Typicky lze přibližně popsat slovy, např.: vyskytlo se hodně středních hodnot a relativně málo extrémních hodnot.</a:t>
            </a:r>
          </a:p>
          <a:p>
            <a:pPr lvl="1" eaLnBrk="1" hangingPunct="1"/>
            <a:r>
              <a:rPr lang="cs-CZ" altLang="cs-CZ" sz="1600" smtClean="0"/>
              <a:t>Toto </a:t>
            </a:r>
            <a:r>
              <a:rPr lang="cs-CZ" altLang="cs-CZ" sz="1600" b="1" smtClean="0"/>
              <a:t>rozložení</a:t>
            </a:r>
            <a:r>
              <a:rPr lang="cs-CZ" altLang="cs-CZ" sz="1600" smtClean="0"/>
              <a:t> jevů na měřené škále je nejlépe vidět na grafech.</a:t>
            </a:r>
          </a:p>
          <a:p>
            <a:pPr lvl="1" eaLnBrk="1" hangingPunct="1"/>
            <a:r>
              <a:rPr lang="cs-CZ" altLang="cs-CZ" sz="1600" smtClean="0"/>
              <a:t>Obvykle nějaké konkrétní rozložení očekáváme.</a:t>
            </a:r>
          </a:p>
          <a:p>
            <a:pPr eaLnBrk="1" hangingPunct="1"/>
            <a:endParaRPr lang="cs-CZ" altLang="cs-CZ" sz="1800" smtClean="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3025775" cy="1174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2952750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Tvar rozložení četností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4300" cy="43402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1800" smtClean="0"/>
              <a:t>Normální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 smtClean="0"/>
              <a:t>Uniformní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 smtClean="0"/>
              <a:t>Počet vrcholů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smtClean="0"/>
              <a:t>Unimodální, bimodální, multimodální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cs-CZ" sz="1800" smtClean="0"/>
              <a:t>Ze</a:t>
            </a:r>
            <a:r>
              <a:rPr lang="cs-CZ" altLang="cs-CZ" sz="1800" smtClean="0"/>
              <a:t>šikmení</a:t>
            </a:r>
            <a:endParaRPr lang="en-US" altLang="cs-CZ" sz="1800" smtClean="0"/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smtClean="0"/>
              <a:t>Zešikmené zprava (pozitivně), efekt podlahy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smtClean="0"/>
              <a:t>Zešikmené zleva (negativně), efekt stropu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 smtClean="0"/>
              <a:t>Strmost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smtClean="0"/>
              <a:t>Leptokurtické, platykurtické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73238"/>
            <a:ext cx="3924300" cy="4124325"/>
          </a:xfrm>
          <a:noFill/>
        </p:spPr>
      </p:pic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11188" y="6237288"/>
            <a:ext cx="7921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frequency distribution, normal, rectangular, unimodal, bimodal, positively/negatively skewed, lepto(platy)kurtic, floor/ceiling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Normální (Gaussovo) rozložení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89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dirty="0" smtClean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dirty="0" smtClean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900" dirty="0" smtClean="0">
                <a:hlinkClick r:id="rId3"/>
              </a:rPr>
              <a:t>http://en.wikipedia.org/wiki/Image:Standard_deviation_diagram.png</a:t>
            </a:r>
            <a:endParaRPr lang="cs-CZ" altLang="cs-CZ" sz="9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„Normální“ ve smyslu „velmi běžné“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Tam, kde se setkává mnoho nezávislých vlivů.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Ne vždy, </a:t>
            </a:r>
            <a:r>
              <a:rPr lang="cs-CZ" altLang="cs-CZ" sz="2000" u="sng" dirty="0" smtClean="0"/>
              <a:t>ne</a:t>
            </a:r>
            <a:r>
              <a:rPr lang="cs-CZ" altLang="cs-CZ" sz="2000" dirty="0" smtClean="0"/>
              <a:t>souvisí s „kvalitou“ dat.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 dirty="0" smtClean="0"/>
              <a:t>AJ: </a:t>
            </a:r>
            <a:r>
              <a:rPr lang="cs-CZ" altLang="cs-CZ" sz="1200" dirty="0" err="1" smtClean="0"/>
              <a:t>normal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distribution</a:t>
            </a:r>
            <a:r>
              <a:rPr lang="cs-CZ" altLang="cs-CZ" sz="1200" dirty="0" smtClean="0"/>
              <a:t>, bell </a:t>
            </a:r>
            <a:r>
              <a:rPr lang="cs-CZ" altLang="cs-CZ" sz="1200" dirty="0" err="1" smtClean="0"/>
              <a:t>curve</a:t>
            </a:r>
            <a:endParaRPr lang="cs-CZ" altLang="cs-CZ" sz="1200" dirty="0" smtClean="0"/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5612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Poissonovo rozložení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Rozložení četnosti výskytu řídkých událostí </a:t>
            </a:r>
            <a:r>
              <a:rPr lang="cs-CZ" altLang="cs-CZ" sz="1400" smtClean="0"/>
              <a:t>(ta lambda v grafu = průměrná frekvence za jednotku času)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cs-CZ" altLang="cs-CZ" sz="1800" smtClean="0"/>
              <a:t>Děje-li se událost v průměru častěji, než 10x za časovou jednotku, která nás zajímá, je jeho dobrou aproximací normální rozložení.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2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 smtClean="0"/>
              <a:t>AJ: Poisson distribution</a:t>
            </a:r>
          </a:p>
        </p:txBody>
      </p:sp>
      <p:pic>
        <p:nvPicPr>
          <p:cNvPr id="72709" name="Picture 4" descr="Poisson_distribution_P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6264275" cy="348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Rozložení</a:t>
            </a:r>
            <a:endParaRPr lang="en-US" altLang="cs-CZ" smtClean="0"/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Známky ze statistiky</a:t>
            </a:r>
          </a:p>
          <a:p>
            <a:r>
              <a:rPr lang="cs-CZ" altLang="cs-CZ" smtClean="0"/>
              <a:t>Výška studentů psychologie</a:t>
            </a:r>
          </a:p>
          <a:p>
            <a:r>
              <a:rPr lang="cs-CZ" altLang="cs-CZ" smtClean="0"/>
              <a:t>Depresivita</a:t>
            </a:r>
          </a:p>
          <a:p>
            <a:r>
              <a:rPr lang="cs-CZ" altLang="cs-CZ" smtClean="0"/>
              <a:t>Postoje k interrupcím</a:t>
            </a:r>
          </a:p>
          <a:p>
            <a:r>
              <a:rPr lang="cs-CZ" altLang="cs-CZ" smtClean="0"/>
              <a:t>Spokojenost se studiem</a:t>
            </a:r>
          </a:p>
          <a:p>
            <a:r>
              <a:rPr lang="cs-CZ" altLang="cs-CZ" smtClean="0"/>
              <a:t>Pohlaví na psychologii</a:t>
            </a:r>
          </a:p>
          <a:p>
            <a:r>
              <a:rPr lang="cs-CZ" altLang="cs-CZ" smtClean="0"/>
              <a:t>Počet návštěv u lékaře </a:t>
            </a:r>
          </a:p>
          <a:p>
            <a:endParaRPr lang="en-US" altLang="cs-CZ" smtClean="0"/>
          </a:p>
        </p:txBody>
      </p:sp>
      <p:sp>
        <p:nvSpPr>
          <p:cNvPr id="7475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Shrnutí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2000" dirty="0" smtClean="0"/>
              <a:t>První informací (</a:t>
            </a:r>
            <a:r>
              <a:rPr lang="cs-CZ" altLang="cs-CZ" sz="2000" i="1" dirty="0" smtClean="0"/>
              <a:t>statistikou</a:t>
            </a:r>
            <a:r>
              <a:rPr lang="cs-CZ" altLang="cs-CZ" sz="2000" dirty="0" smtClean="0"/>
              <a:t>), která nás zajímá je </a:t>
            </a:r>
            <a:r>
              <a:rPr lang="cs-CZ" altLang="cs-CZ" sz="2000" b="1" dirty="0" smtClean="0"/>
              <a:t>četnost</a:t>
            </a:r>
            <a:r>
              <a:rPr lang="cs-CZ" altLang="cs-CZ" sz="2000" dirty="0" smtClean="0"/>
              <a:t> výskytu jednotlivých hodnot (resp. hodnot uvnitř jednotlivých intervalů)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 smtClean="0"/>
              <a:t>Konfiguraci </a:t>
            </a:r>
            <a:r>
              <a:rPr lang="cs-CZ" altLang="cs-CZ" sz="2000" b="1" dirty="0" smtClean="0"/>
              <a:t>četností</a:t>
            </a:r>
            <a:r>
              <a:rPr lang="cs-CZ" altLang="cs-CZ" sz="2000" dirty="0" smtClean="0"/>
              <a:t> nazýváme </a:t>
            </a:r>
            <a:r>
              <a:rPr lang="cs-CZ" altLang="cs-CZ" sz="2000" b="1" dirty="0" smtClean="0"/>
              <a:t>rozložení (rozdělení)</a:t>
            </a:r>
            <a:r>
              <a:rPr lang="cs-CZ" altLang="cs-CZ" sz="2000" dirty="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 smtClean="0"/>
              <a:t>Rozložení popisujeme (=komunikujeme je)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 smtClean="0"/>
              <a:t>tabulkou četností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 smtClean="0"/>
              <a:t>graficky – histogram, sloupcový diagram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 smtClean="0"/>
              <a:t>(pomocí percentilů)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 smtClean="0"/>
              <a:t>O typu, tvaru </a:t>
            </a:r>
            <a:r>
              <a:rPr lang="cs-CZ" altLang="cs-CZ" sz="2000" b="1" dirty="0" smtClean="0"/>
              <a:t>rozložení</a:t>
            </a:r>
            <a:r>
              <a:rPr lang="cs-CZ" altLang="cs-CZ" sz="2000" dirty="0" smtClean="0"/>
              <a:t> hodnot proměnné uvažujeme většinou graficky – </a:t>
            </a:r>
            <a:r>
              <a:rPr lang="cs-CZ" altLang="cs-CZ" sz="2000" b="1" dirty="0" smtClean="0"/>
              <a:t>histogram, sloupcový diagram</a:t>
            </a:r>
            <a:r>
              <a:rPr lang="cs-CZ" altLang="cs-CZ" sz="2000" dirty="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 smtClean="0"/>
              <a:t>Nejčastěji diskutovaným rozložením je tzv. </a:t>
            </a:r>
            <a:r>
              <a:rPr lang="cs-CZ" altLang="cs-CZ" sz="2000" b="1" dirty="0" smtClean="0"/>
              <a:t>normální rozložení</a:t>
            </a:r>
            <a:r>
              <a:rPr lang="cs-CZ" altLang="cs-CZ" sz="2000" dirty="0" smtClean="0"/>
              <a:t>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Obtížnost statistiky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221162" cy="426720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Statistika je obtížná  … i pro přírodovědně orientované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Matematické dovednosti kamenem úrazu nejsou, většinou je máte </a:t>
            </a:r>
            <a:r>
              <a:rPr lang="cs-CZ" altLang="cs-CZ" sz="1600" smtClean="0"/>
              <a:t>(</a:t>
            </a:r>
            <a:r>
              <a:rPr lang="cs-CZ" altLang="cs-CZ" sz="1600" i="1" smtClean="0"/>
              <a:t>r</a:t>
            </a:r>
            <a:r>
              <a:rPr lang="cs-CZ" altLang="cs-CZ" sz="16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1600" smtClean="0"/>
              <a:t>=0,13)</a:t>
            </a:r>
          </a:p>
          <a:p>
            <a:pPr eaLnBrk="1" hangingPunct="1"/>
            <a:r>
              <a:rPr lang="cs-CZ" altLang="cs-CZ" sz="2000" smtClean="0"/>
              <a:t>Statistika koreluje s ostatními Áčky – společným jmenovatelem je snaha a obecné předpoklady. </a:t>
            </a:r>
          </a:p>
        </p:txBody>
      </p:sp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5724525" y="188913"/>
          <a:ext cx="3168650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Graf" r:id="rId4" imgW="4857799" imgH="3009933" progId="Excel.Chart.8">
                  <p:embed/>
                </p:oleObj>
              </mc:Choice>
              <mc:Fallback>
                <p:oleObj name="Graf" r:id="rId4" imgW="4857799" imgH="300993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88913"/>
                        <a:ext cx="3168650" cy="216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Group 5"/>
          <p:cNvGraphicFramePr>
            <a:graphicFrameLocks noGrp="1"/>
          </p:cNvGraphicFramePr>
          <p:nvPr/>
        </p:nvGraphicFramePr>
        <p:xfrm>
          <a:off x="395288" y="5805488"/>
          <a:ext cx="8342312" cy="762000"/>
        </p:xfrm>
        <a:graphic>
          <a:graphicData uri="http://schemas.openxmlformats.org/drawingml/2006/table">
            <a:tbl>
              <a:tblPr/>
              <a:tblGrid>
                <a:gridCol w="593725"/>
                <a:gridCol w="704850"/>
                <a:gridCol w="704850"/>
                <a:gridCol w="703262"/>
                <a:gridCol w="704850"/>
                <a:gridCol w="704850"/>
                <a:gridCol w="704850"/>
                <a:gridCol w="703263"/>
                <a:gridCol w="704850"/>
                <a:gridCol w="704850"/>
                <a:gridCol w="703262"/>
                <a:gridCol w="7048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cs-CZ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7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41767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učit statistiku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S. = lehká matematika, těžké myšlení</a:t>
            </a:r>
          </a:p>
          <a:p>
            <a:pPr eaLnBrk="1" hangingPunct="1"/>
            <a:r>
              <a:rPr lang="cs-CZ" altLang="cs-CZ" sz="2000" dirty="0" smtClean="0"/>
              <a:t>…jako cizí jazyk</a:t>
            </a:r>
          </a:p>
          <a:p>
            <a:pPr lvl="1" eaLnBrk="1" hangingPunct="1"/>
            <a:r>
              <a:rPr lang="cs-CZ" altLang="cs-CZ" sz="1600" dirty="0" smtClean="0"/>
              <a:t>po malých kouscích, pravidelně</a:t>
            </a:r>
          </a:p>
          <a:p>
            <a:pPr lvl="1" eaLnBrk="1" hangingPunct="1"/>
            <a:r>
              <a:rPr lang="cs-CZ" altLang="cs-CZ" sz="1600" dirty="0" smtClean="0"/>
              <a:t>pozor na slovíčka</a:t>
            </a:r>
          </a:p>
          <a:p>
            <a:pPr lvl="1" eaLnBrk="1" hangingPunct="1"/>
            <a:r>
              <a:rPr lang="cs-CZ" altLang="cs-CZ" sz="1600" dirty="0" smtClean="0"/>
              <a:t>prakticky: tužka-papír-kalkulačka + počítač (Excel, SPSS, </a:t>
            </a:r>
            <a:r>
              <a:rPr lang="cs-CZ" altLang="cs-CZ" sz="1600" dirty="0" err="1" smtClean="0"/>
              <a:t>Statistica</a:t>
            </a:r>
            <a:r>
              <a:rPr lang="cs-CZ" altLang="cs-CZ" sz="1600" dirty="0" smtClean="0"/>
              <a:t>...)</a:t>
            </a:r>
          </a:p>
          <a:p>
            <a:pPr eaLnBrk="1" hangingPunct="1"/>
            <a:r>
              <a:rPr lang="cs-CZ" altLang="cs-CZ" sz="2000" dirty="0" smtClean="0"/>
              <a:t>Neexistuje dobrá učebnice v češtině</a:t>
            </a:r>
          </a:p>
          <a:p>
            <a:pPr lvl="1" eaLnBrk="1" hangingPunct="1"/>
            <a:r>
              <a:rPr lang="cs-CZ" altLang="cs-CZ" sz="1600" dirty="0" err="1" smtClean="0"/>
              <a:t>Hendl</a:t>
            </a:r>
            <a:r>
              <a:rPr lang="cs-CZ" altLang="cs-CZ" sz="1600" dirty="0" smtClean="0"/>
              <a:t> – i ve čtvrtém vydání žádná cvičení, obtížně stravitelný text</a:t>
            </a:r>
          </a:p>
          <a:p>
            <a:pPr lvl="1" eaLnBrk="1" hangingPunct="1"/>
            <a:r>
              <a:rPr lang="cs-CZ" altLang="cs-CZ" sz="1600" dirty="0" smtClean="0"/>
              <a:t>zbývá angličtina: např. </a:t>
            </a:r>
            <a:r>
              <a:rPr lang="cs-CZ" altLang="cs-CZ" sz="1600" b="1" dirty="0" err="1" smtClean="0"/>
              <a:t>Howell</a:t>
            </a:r>
            <a:r>
              <a:rPr lang="cs-CZ" altLang="cs-CZ" sz="1600" dirty="0" smtClean="0"/>
              <a:t>; </a:t>
            </a:r>
            <a:r>
              <a:rPr lang="cs-CZ" altLang="cs-CZ" sz="1600" dirty="0" err="1" smtClean="0"/>
              <a:t>Howitt&amp;Cramer</a:t>
            </a:r>
            <a:r>
              <a:rPr lang="cs-CZ" altLang="cs-CZ" sz="1600" dirty="0" smtClean="0"/>
              <a:t>; </a:t>
            </a:r>
            <a:r>
              <a:rPr lang="cs-CZ" altLang="cs-CZ" sz="1600" dirty="0" err="1" smtClean="0"/>
              <a:t>Glass&amp;Hopkins</a:t>
            </a:r>
            <a:r>
              <a:rPr lang="cs-CZ" altLang="cs-CZ" sz="1600" dirty="0" smtClean="0"/>
              <a:t>, </a:t>
            </a:r>
            <a:r>
              <a:rPr lang="cs-CZ" altLang="cs-CZ" sz="1600" dirty="0" err="1" smtClean="0"/>
              <a:t>Field</a:t>
            </a:r>
            <a:endParaRPr lang="cs-CZ" altLang="cs-CZ" sz="1600" dirty="0" smtClean="0"/>
          </a:p>
          <a:p>
            <a:pPr lvl="1" eaLnBrk="1" hangingPunct="1"/>
            <a:r>
              <a:rPr lang="cs-CZ" altLang="cs-CZ" sz="1600" dirty="0" smtClean="0"/>
              <a:t>web: wiki, statsoft.com</a:t>
            </a:r>
          </a:p>
          <a:p>
            <a:pPr eaLnBrk="1" hangingPunct="1"/>
            <a:r>
              <a:rPr lang="cs-CZ" altLang="cs-CZ" sz="2000" dirty="0" smtClean="0"/>
              <a:t>…sám i společně</a:t>
            </a:r>
          </a:p>
          <a:p>
            <a:pPr lvl="1" eaLnBrk="1" hangingPunct="1"/>
            <a:r>
              <a:rPr lang="cs-CZ" altLang="cs-CZ" sz="1600" dirty="0" smtClean="0"/>
              <a:t>diskuzní fórum FB: </a:t>
            </a:r>
            <a:r>
              <a:rPr lang="cs-CZ" sz="1600" u="sng" dirty="0"/>
              <a:t>http://goo.gl/Mt95eT</a:t>
            </a:r>
            <a:r>
              <a:rPr lang="cs-CZ" altLang="cs-CZ" sz="1600" dirty="0" smtClean="0"/>
              <a:t> </a:t>
            </a:r>
          </a:p>
          <a:p>
            <a:pPr lvl="1" eaLnBrk="1" hangingPunct="1"/>
            <a:r>
              <a:rPr lang="cs-CZ" altLang="cs-CZ" sz="1600" dirty="0" err="1" smtClean="0"/>
              <a:t>poskytovna</a:t>
            </a:r>
            <a:r>
              <a:rPr lang="cs-CZ" altLang="cs-CZ" sz="1600" dirty="0" smtClean="0"/>
              <a:t>: sdílení materiálů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Co</a:t>
            </a:r>
            <a:r>
              <a:rPr lang="cs-CZ" altLang="cs-CZ" dirty="0" smtClean="0"/>
              <a:t> je to vlastně statistika?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b="1" dirty="0" smtClean="0"/>
              <a:t>Popis</a:t>
            </a:r>
            <a:r>
              <a:rPr lang="cs-CZ" altLang="cs-CZ" sz="2600" dirty="0" smtClean="0"/>
              <a:t> získaných </a:t>
            </a:r>
            <a:r>
              <a:rPr lang="cs-CZ" altLang="cs-CZ" sz="2600" b="1" dirty="0" smtClean="0"/>
              <a:t>dat</a:t>
            </a:r>
            <a:r>
              <a:rPr lang="cs-CZ" altLang="cs-CZ" sz="2600" dirty="0" smtClean="0"/>
              <a:t> o </a:t>
            </a:r>
            <a:r>
              <a:rPr lang="cs-CZ" altLang="cs-CZ" sz="2600" b="1" dirty="0" smtClean="0"/>
              <a:t>jevech</a:t>
            </a:r>
            <a:r>
              <a:rPr lang="cs-CZ" altLang="cs-CZ" sz="2600" dirty="0" smtClean="0"/>
              <a:t>, které se vyskytují ve větších množstvích</a:t>
            </a:r>
          </a:p>
          <a:p>
            <a:pPr lvl="1" eaLnBrk="1" hangingPunct="1"/>
            <a:r>
              <a:rPr lang="cs-CZ" altLang="cs-CZ" sz="2200" dirty="0" smtClean="0"/>
              <a:t>Popis </a:t>
            </a:r>
            <a:r>
              <a:rPr lang="cs-CZ" altLang="cs-CZ" sz="2200" b="1" dirty="0" smtClean="0"/>
              <a:t>proměnných</a:t>
            </a:r>
            <a:r>
              <a:rPr lang="cs-CZ" altLang="cs-CZ" sz="2200" dirty="0" smtClean="0"/>
              <a:t>: jaké podoby jevu, jak časté?</a:t>
            </a:r>
            <a:r>
              <a:rPr lang="cs-CZ" altLang="cs-CZ" sz="2200" b="1" dirty="0" smtClean="0"/>
              <a:t> </a:t>
            </a:r>
          </a:p>
          <a:p>
            <a:pPr lvl="1" eaLnBrk="1" hangingPunct="1"/>
            <a:r>
              <a:rPr lang="cs-CZ" altLang="cs-CZ" sz="2200" dirty="0" smtClean="0"/>
              <a:t>	Popis </a:t>
            </a:r>
            <a:r>
              <a:rPr lang="cs-CZ" altLang="cs-CZ" sz="2200" b="1" dirty="0" smtClean="0"/>
              <a:t>vztahů</a:t>
            </a:r>
            <a:r>
              <a:rPr lang="cs-CZ" altLang="cs-CZ" sz="2200" dirty="0" smtClean="0"/>
              <a:t> mezi proměnnými/jevy</a:t>
            </a:r>
          </a:p>
          <a:p>
            <a:pPr lvl="1" eaLnBrk="1" hangingPunct="1"/>
            <a:endParaRPr lang="cs-CZ" altLang="cs-CZ" sz="2200" dirty="0" smtClean="0"/>
          </a:p>
          <a:p>
            <a:pPr eaLnBrk="1" hangingPunct="1"/>
            <a:endParaRPr lang="cs-CZ" altLang="cs-CZ" sz="2600" b="1" dirty="0" smtClean="0"/>
          </a:p>
          <a:p>
            <a:pPr eaLnBrk="1" hangingPunct="1"/>
            <a:r>
              <a:rPr lang="cs-CZ" altLang="cs-CZ" sz="2600" dirty="0" smtClean="0"/>
              <a:t>Statistické </a:t>
            </a:r>
            <a:r>
              <a:rPr lang="cs-CZ" altLang="cs-CZ" sz="2600" b="1" dirty="0" smtClean="0"/>
              <a:t>usuzování</a:t>
            </a:r>
            <a:r>
              <a:rPr lang="cs-CZ" altLang="cs-CZ" sz="2600" dirty="0" smtClean="0"/>
              <a:t> ze vzorku na populaci</a:t>
            </a:r>
          </a:p>
          <a:p>
            <a:pPr lvl="1" eaLnBrk="1" hangingPunct="1"/>
            <a:r>
              <a:rPr lang="cs-CZ" altLang="cs-CZ" sz="2200" dirty="0" smtClean="0"/>
              <a:t>Pravděpodobnostní usuzování</a:t>
            </a:r>
          </a:p>
          <a:p>
            <a:pPr lvl="1" eaLnBrk="1" hangingPunct="1"/>
            <a:r>
              <a:rPr lang="cs-CZ" altLang="cs-CZ" sz="2200" dirty="0" smtClean="0"/>
              <a:t>Konfrontace očekávání (modelů) se získanými daty</a:t>
            </a:r>
          </a:p>
          <a:p>
            <a:pPr lvl="1" eaLnBrk="1" hangingPunct="1"/>
            <a:r>
              <a:rPr lang="cs-CZ" altLang="cs-CZ" sz="2200" dirty="0" smtClean="0"/>
              <a:t>Testování hypotéz</a:t>
            </a:r>
          </a:p>
          <a:p>
            <a:pPr eaLnBrk="1" hangingPunct="1"/>
            <a:endParaRPr lang="cs-CZ" altLang="cs-CZ" sz="2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11188" y="6237288"/>
            <a:ext cx="792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900"/>
              <a:t>AJ: description, data, variable, statistical inference,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 smtClean="0"/>
              <a:t>(c) Stanislav Ježek, Jan Širůček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K čemu </a:t>
            </a:r>
            <a:r>
              <a:rPr lang="cs-CZ" altLang="cs-CZ" sz="3600" dirty="0" smtClean="0"/>
              <a:t>je statistika jako taková?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28775"/>
            <a:ext cx="8181975" cy="4679950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Formalizované </a:t>
            </a:r>
            <a:r>
              <a:rPr lang="cs-CZ" altLang="cs-CZ" sz="2000" b="1" dirty="0" smtClean="0"/>
              <a:t>zpracování zkušenosti</a:t>
            </a:r>
            <a:r>
              <a:rPr lang="cs-CZ" altLang="cs-CZ" sz="2000" dirty="0" smtClean="0"/>
              <a:t>, když</a:t>
            </a:r>
          </a:p>
          <a:p>
            <a:pPr lvl="1" eaLnBrk="1" hangingPunct="1"/>
            <a:r>
              <a:rPr lang="cs-CZ" altLang="cs-CZ" sz="1800" dirty="0" smtClean="0"/>
              <a:t>počet zkušeností, výskytů jevu přesáhne 7</a:t>
            </a:r>
            <a:r>
              <a:rPr lang="cs-CZ" altLang="cs-CZ" sz="1800" dirty="0" smtClean="0">
                <a:sym typeface="Symbol" panose="05050102010706020507" pitchFamily="18" charset="2"/>
              </a:rPr>
              <a:t></a:t>
            </a:r>
            <a:r>
              <a:rPr lang="cs-CZ" altLang="cs-CZ" sz="1800" dirty="0" smtClean="0"/>
              <a:t>2 </a:t>
            </a:r>
            <a:r>
              <a:rPr lang="cs-CZ" altLang="cs-CZ" sz="1600" dirty="0" smtClean="0"/>
              <a:t>(automat)</a:t>
            </a:r>
          </a:p>
          <a:p>
            <a:pPr lvl="1" eaLnBrk="1" hangingPunct="1"/>
            <a:r>
              <a:rPr lang="cs-CZ" altLang="cs-CZ" sz="1800" dirty="0" smtClean="0"/>
              <a:t>hledané je malé </a:t>
            </a:r>
            <a:r>
              <a:rPr lang="cs-CZ" altLang="cs-CZ" sz="1600" dirty="0" smtClean="0"/>
              <a:t>(mikroskop</a:t>
            </a:r>
            <a:r>
              <a:rPr lang="cs-CZ" altLang="cs-CZ" sz="1800" dirty="0" smtClean="0"/>
              <a:t>) </a:t>
            </a:r>
          </a:p>
          <a:p>
            <a:pPr lvl="1" eaLnBrk="1" hangingPunct="1"/>
            <a:r>
              <a:rPr lang="cs-CZ" altLang="cs-CZ" sz="1800" dirty="0" smtClean="0"/>
              <a:t>záludnosti naší kognice představují problém (zvl. paměť)</a:t>
            </a:r>
          </a:p>
          <a:p>
            <a:pPr eaLnBrk="1" hangingPunct="1"/>
            <a:r>
              <a:rPr lang="cs-CZ" altLang="cs-CZ" sz="2000" dirty="0" smtClean="0"/>
              <a:t>Motivuje vytváření záznamů o zkušenosti (</a:t>
            </a:r>
            <a:r>
              <a:rPr lang="cs-CZ" altLang="cs-CZ" sz="2000" dirty="0" err="1" smtClean="0"/>
              <a:t>a.k.a</a:t>
            </a:r>
            <a:r>
              <a:rPr lang="cs-CZ" altLang="cs-CZ" sz="2000" dirty="0" smtClean="0"/>
              <a:t>. dat) </a:t>
            </a:r>
          </a:p>
          <a:p>
            <a:pPr eaLnBrk="1" hangingPunct="1"/>
            <a:r>
              <a:rPr lang="cs-CZ" altLang="cs-CZ" sz="2000" dirty="0" smtClean="0"/>
              <a:t>„Objektivní“ </a:t>
            </a:r>
            <a:r>
              <a:rPr lang="cs-CZ" altLang="cs-CZ" sz="1600" dirty="0" smtClean="0"/>
              <a:t>(=v komunitě srozumitelný)</a:t>
            </a:r>
            <a:r>
              <a:rPr lang="cs-CZ" altLang="cs-CZ" sz="2000" dirty="0" smtClean="0"/>
              <a:t> popis výskytu jevů</a:t>
            </a:r>
          </a:p>
          <a:p>
            <a:pPr eaLnBrk="1" hangingPunct="1"/>
            <a:r>
              <a:rPr lang="cs-CZ" altLang="cs-CZ" sz="2000" dirty="0" smtClean="0"/>
              <a:t>Hledání společného, typického, normálního i jedinečného</a:t>
            </a:r>
          </a:p>
          <a:p>
            <a:pPr eaLnBrk="1" hangingPunct="1"/>
            <a:r>
              <a:rPr lang="cs-CZ" altLang="cs-CZ" sz="2000" dirty="0" smtClean="0"/>
              <a:t>Hledání vztahů, souvislostí mezi jevy</a:t>
            </a:r>
            <a:endParaRPr lang="cs-CZ" altLang="cs-CZ" sz="1600" dirty="0" smtClean="0"/>
          </a:p>
          <a:p>
            <a:pPr eaLnBrk="1" hangingPunct="1"/>
            <a:r>
              <a:rPr lang="cs-CZ" altLang="cs-CZ" sz="2000" dirty="0" smtClean="0"/>
              <a:t>Trénuje myšlení</a:t>
            </a:r>
          </a:p>
          <a:p>
            <a:pPr lvl="1" eaLnBrk="1" hangingPunct="1"/>
            <a:r>
              <a:rPr lang="cs-CZ" altLang="cs-CZ" sz="1800" dirty="0" smtClean="0"/>
              <a:t>kritické myšlení, modely vzniku jevů</a:t>
            </a:r>
          </a:p>
          <a:p>
            <a:pPr lvl="1" eaLnBrk="1" hangingPunct="1"/>
            <a:r>
              <a:rPr lang="cs-CZ" altLang="cs-CZ" sz="1800" dirty="0" smtClean="0"/>
              <a:t>myšlení o variabilitě jevů (≈rozdílech mezi lidmi)</a:t>
            </a:r>
          </a:p>
          <a:p>
            <a:pPr lvl="1" eaLnBrk="1" hangingPunct="1"/>
            <a:r>
              <a:rPr lang="cs-CZ" altLang="cs-CZ" sz="1800" dirty="0" smtClean="0"/>
              <a:t>uvědomění si všudypřítomnosti chyby měření (vnímání)</a:t>
            </a:r>
          </a:p>
          <a:p>
            <a:pPr lvl="1" eaLnBrk="1" hangingPunct="1"/>
            <a:r>
              <a:rPr lang="cs-CZ" altLang="cs-CZ" sz="1800" b="1" dirty="0" smtClean="0"/>
              <a:t>pravděpodobnostní myšlení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3611</TotalTime>
  <Words>2863</Words>
  <Application>Microsoft Office PowerPoint</Application>
  <PresentationFormat>Předvádění na obrazovce (4:3)</PresentationFormat>
  <Paragraphs>740</Paragraphs>
  <Slides>46</Slides>
  <Notes>33</Notes>
  <HiddenSlides>4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5" baseType="lpstr">
      <vt:lpstr>Arial</vt:lpstr>
      <vt:lpstr>Courier New</vt:lpstr>
      <vt:lpstr>Segoe UI</vt:lpstr>
      <vt:lpstr>Symbol</vt:lpstr>
      <vt:lpstr>Wingdings</vt:lpstr>
      <vt:lpstr>Profil</vt:lpstr>
      <vt:lpstr>Graf</vt:lpstr>
      <vt:lpstr>List</vt:lpstr>
      <vt:lpstr>Tabulka</vt:lpstr>
      <vt:lpstr>PSY117 2016 Statistická analýza dat v psychologii Přednáška 1</vt:lpstr>
      <vt:lpstr>Kostra PSY117 – Statistická analýza dat</vt:lpstr>
      <vt:lpstr>Obtížnost statistiky</vt:lpstr>
      <vt:lpstr>Obtížnost statistiky</vt:lpstr>
      <vt:lpstr>Obtížnost statistiky</vt:lpstr>
      <vt:lpstr>Jak se učit statistiku</vt:lpstr>
      <vt:lpstr>Prezentace aplikace PowerPoint</vt:lpstr>
      <vt:lpstr>Co je to vlastně statistika?</vt:lpstr>
      <vt:lpstr>K čemu je statistika jako taková?</vt:lpstr>
      <vt:lpstr>K čemu je statistika psychologům?</vt:lpstr>
      <vt:lpstr>Malá mapa semestru</vt:lpstr>
      <vt:lpstr>Prezentace aplikace PowerPoint</vt:lpstr>
      <vt:lpstr>Data, proměnné</vt:lpstr>
      <vt:lpstr>Data, proměnné</vt:lpstr>
      <vt:lpstr>Data, proměnné</vt:lpstr>
      <vt:lpstr>Vznik dat - měření</vt:lpstr>
      <vt:lpstr>Prezentace aplikace PowerPoint</vt:lpstr>
      <vt:lpstr>Chyby měření</vt:lpstr>
      <vt:lpstr> Co ta čísla-kódy znamenají? Úrovně měření (typy měřítka, škály)</vt:lpstr>
      <vt:lpstr>Typy proměnných podle počtu možných hodnot</vt:lpstr>
      <vt:lpstr>Zacházení s proměnnými podle jejich typu</vt:lpstr>
      <vt:lpstr>Prezentace aplikace PowerPoint</vt:lpstr>
      <vt:lpstr>Shrnutí</vt:lpstr>
      <vt:lpstr>Máme data</vt:lpstr>
      <vt:lpstr>Jaké hodnoty máme v datech?</vt:lpstr>
      <vt:lpstr>Psychologické intermezzo</vt:lpstr>
      <vt:lpstr>Tabulka četností (frekvencí)</vt:lpstr>
      <vt:lpstr>Tabulka četností - poznámky</vt:lpstr>
      <vt:lpstr>Prezentace aplikace PowerPoint</vt:lpstr>
      <vt:lpstr>Grafické podoby tabulky četností </vt:lpstr>
      <vt:lpstr>Sloupcový diagram</vt:lpstr>
      <vt:lpstr>Sloupcový diagram s tříděním</vt:lpstr>
      <vt:lpstr>?</vt:lpstr>
      <vt:lpstr>Prezentace aplikace PowerPoint</vt:lpstr>
      <vt:lpstr>Prezentace aplikace PowerPoint</vt:lpstr>
      <vt:lpstr>Prezentace aplikace PowerPoint</vt:lpstr>
      <vt:lpstr>Kumulativní histogram</vt:lpstr>
      <vt:lpstr>Číslicový histogram „stonek a list“</vt:lpstr>
      <vt:lpstr>„Férové“ zobrazení dat</vt:lpstr>
      <vt:lpstr>Prezentace aplikace PowerPoint</vt:lpstr>
      <vt:lpstr>Rozložení rozdělení, distribuce četností</vt:lpstr>
      <vt:lpstr>Tvar rozložení četností</vt:lpstr>
      <vt:lpstr>Normální (Gaussovo) rozložení</vt:lpstr>
      <vt:lpstr>Poissonovo rozložení</vt:lpstr>
      <vt:lpstr>Rozložení</vt:lpstr>
      <vt:lpstr>Shrnutí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PSY117/454 - P2 - Četnosti a rozložení četností</dc:title>
  <dc:creator>Stanislav Ježek</dc:creator>
  <cp:lastModifiedBy>Standa Ježek</cp:lastModifiedBy>
  <cp:revision>136</cp:revision>
  <cp:lastPrinted>1601-01-01T00:00:00Z</cp:lastPrinted>
  <dcterms:created xsi:type="dcterms:W3CDTF">2006-02-20T14:20:43Z</dcterms:created>
  <dcterms:modified xsi:type="dcterms:W3CDTF">2016-02-24T06:48:43Z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