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9" r:id="rId3"/>
    <p:sldId id="298" r:id="rId4"/>
    <p:sldId id="300" r:id="rId5"/>
    <p:sldId id="299" r:id="rId6"/>
    <p:sldId id="284" r:id="rId7"/>
    <p:sldId id="302" r:id="rId8"/>
    <p:sldId id="285" r:id="rId9"/>
    <p:sldId id="301" r:id="rId10"/>
    <p:sldId id="303" r:id="rId11"/>
    <p:sldId id="304" r:id="rId12"/>
    <p:sldId id="312" r:id="rId13"/>
    <p:sldId id="293" r:id="rId14"/>
    <p:sldId id="297" r:id="rId15"/>
    <p:sldId id="305" r:id="rId16"/>
    <p:sldId id="306" r:id="rId17"/>
    <p:sldId id="307" r:id="rId18"/>
    <p:sldId id="308" r:id="rId19"/>
    <p:sldId id="309" r:id="rId20"/>
    <p:sldId id="271" r:id="rId21"/>
    <p:sldId id="310" r:id="rId22"/>
    <p:sldId id="311" r:id="rId23"/>
    <p:sldId id="267" r:id="rId24"/>
    <p:sldId id="296" r:id="rId25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3526" autoAdjust="0"/>
  </p:normalViewPr>
  <p:slideViewPr>
    <p:cSldViewPr>
      <p:cViewPr varScale="1">
        <p:scale>
          <a:sx n="71" d="100"/>
          <a:sy n="71" d="100"/>
        </p:scale>
        <p:origin x="11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2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!V&#253;uka\PSY117\P&#345;edn&#225;&#353;ky\Transformace%20do%202.%20p&#345;edn&#225;&#353;ky%20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!V&#253;uka\PSY117\P&#345;edn&#225;&#353;ky\Transformace%20do%202.%20p&#345;edn&#225;&#353;ky%20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!V&#253;uka\PSY117\P&#345;edn&#225;&#353;ky\Transformace%20do%202.%20p&#345;edn&#225;&#353;ky%2020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!V&#253;uka\PSY117\P&#345;edn&#225;&#353;ky\Transformace%20do%202.%20p&#345;edn&#225;&#353;ky%2020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ZEK\Dropbox\!V&#253;uka\PSY117\P&#345;edn&#225;&#353;ky\Norm&#225;ln&#237;%20rozlo&#382;en&#237;%20do%203.%20p&#345;edn&#225;&#353;k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List4!$A$2:$A$19</c:f>
              <c:strCache>
                <c:ptCount val="18"/>
                <c:pt idx="0">
                  <c:v>5000</c:v>
                </c:pt>
                <c:pt idx="1">
                  <c:v>10000</c:v>
                </c:pt>
                <c:pt idx="2">
                  <c:v>15000</c:v>
                </c:pt>
                <c:pt idx="3">
                  <c:v>20000</c:v>
                </c:pt>
                <c:pt idx="4">
                  <c:v>25000</c:v>
                </c:pt>
                <c:pt idx="5">
                  <c:v>30000</c:v>
                </c:pt>
                <c:pt idx="6">
                  <c:v>35000</c:v>
                </c:pt>
                <c:pt idx="7">
                  <c:v>40000</c:v>
                </c:pt>
                <c:pt idx="8">
                  <c:v>45000</c:v>
                </c:pt>
                <c:pt idx="9">
                  <c:v>50000</c:v>
                </c:pt>
                <c:pt idx="10">
                  <c:v>55000</c:v>
                </c:pt>
                <c:pt idx="11">
                  <c:v>60000</c:v>
                </c:pt>
                <c:pt idx="12">
                  <c:v>65000</c:v>
                </c:pt>
                <c:pt idx="13">
                  <c:v>70000</c:v>
                </c:pt>
                <c:pt idx="14">
                  <c:v>75000</c:v>
                </c:pt>
                <c:pt idx="15">
                  <c:v>80000</c:v>
                </c:pt>
                <c:pt idx="16">
                  <c:v>85000</c:v>
                </c:pt>
                <c:pt idx="17">
                  <c:v>Další</c:v>
                </c:pt>
              </c:strCache>
            </c:strRef>
          </c:cat>
          <c:val>
            <c:numRef>
              <c:f>List4!$B$2:$B$19</c:f>
              <c:numCache>
                <c:formatCode>General</c:formatCode>
                <c:ptCount val="18"/>
                <c:pt idx="0">
                  <c:v>19</c:v>
                </c:pt>
                <c:pt idx="1">
                  <c:v>18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0051128"/>
        <c:axId val="350051520"/>
      </c:barChart>
      <c:catAx>
        <c:axId val="350051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Počet psychologů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350051520"/>
        <c:crosses val="autoZero"/>
        <c:auto val="1"/>
        <c:lblAlgn val="ctr"/>
        <c:lblOffset val="100"/>
        <c:noMultiLvlLbl val="0"/>
      </c:catAx>
      <c:valAx>
        <c:axId val="35005152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Četnost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3500511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List3!$A$2:$A$19</c:f>
              <c:strCache>
                <c:ptCount val="18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Další</c:v>
                </c:pt>
              </c:strCache>
            </c:strRef>
          </c:cat>
          <c:val>
            <c:numRef>
              <c:f>List3!$B$2:$B$19</c:f>
              <c:numCache>
                <c:formatCode>General</c:formatCode>
                <c:ptCount val="18"/>
                <c:pt idx="0">
                  <c:v>19</c:v>
                </c:pt>
                <c:pt idx="1">
                  <c:v>18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0046032"/>
        <c:axId val="350046424"/>
      </c:barChart>
      <c:catAx>
        <c:axId val="350046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Počet psychologů v tisících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350046424"/>
        <c:crosses val="autoZero"/>
        <c:auto val="1"/>
        <c:lblAlgn val="ctr"/>
        <c:lblOffset val="100"/>
        <c:noMultiLvlLbl val="0"/>
      </c:catAx>
      <c:valAx>
        <c:axId val="3500464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Četnost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0046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List5!$A$2:$A$19</c:f>
              <c:strCache>
                <c:ptCount val="18"/>
                <c:pt idx="0">
                  <c:v>-12602</c:v>
                </c:pt>
                <c:pt idx="1">
                  <c:v>-7602</c:v>
                </c:pt>
                <c:pt idx="2">
                  <c:v>-2602</c:v>
                </c:pt>
                <c:pt idx="3">
                  <c:v>2398</c:v>
                </c:pt>
                <c:pt idx="4">
                  <c:v>7398</c:v>
                </c:pt>
                <c:pt idx="5">
                  <c:v>12398</c:v>
                </c:pt>
                <c:pt idx="6">
                  <c:v>17398</c:v>
                </c:pt>
                <c:pt idx="7">
                  <c:v>22398</c:v>
                </c:pt>
                <c:pt idx="8">
                  <c:v>27398</c:v>
                </c:pt>
                <c:pt idx="9">
                  <c:v>32398</c:v>
                </c:pt>
                <c:pt idx="10">
                  <c:v>37398</c:v>
                </c:pt>
                <c:pt idx="11">
                  <c:v>42398</c:v>
                </c:pt>
                <c:pt idx="12">
                  <c:v>47398</c:v>
                </c:pt>
                <c:pt idx="13">
                  <c:v>52398</c:v>
                </c:pt>
                <c:pt idx="14">
                  <c:v>57398</c:v>
                </c:pt>
                <c:pt idx="15">
                  <c:v>62398</c:v>
                </c:pt>
                <c:pt idx="16">
                  <c:v>67398</c:v>
                </c:pt>
                <c:pt idx="17">
                  <c:v>Další</c:v>
                </c:pt>
              </c:strCache>
            </c:strRef>
          </c:cat>
          <c:val>
            <c:numRef>
              <c:f>List5!$B$2:$B$19</c:f>
              <c:numCache>
                <c:formatCode>General</c:formatCode>
                <c:ptCount val="18"/>
                <c:pt idx="0">
                  <c:v>19</c:v>
                </c:pt>
                <c:pt idx="1">
                  <c:v>18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0046816"/>
        <c:axId val="350048384"/>
      </c:barChart>
      <c:catAx>
        <c:axId val="350046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Rozdíl</a:t>
                </a:r>
                <a:r>
                  <a:rPr lang="cs-CZ" sz="1600" baseline="0"/>
                  <a:t> mezi odhadem a průměrem odhadu počtu psychologů</a:t>
                </a:r>
                <a:endParaRPr lang="cs-CZ" sz="160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0048384"/>
        <c:crosses val="autoZero"/>
        <c:auto val="1"/>
        <c:lblAlgn val="ctr"/>
        <c:lblOffset val="100"/>
        <c:noMultiLvlLbl val="0"/>
      </c:catAx>
      <c:valAx>
        <c:axId val="3500483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Četnost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0046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List6!$A$2:$A$19</c:f>
              <c:strCache>
                <c:ptCount val="18"/>
                <c:pt idx="0">
                  <c:v>-0,46</c:v>
                </c:pt>
                <c:pt idx="1">
                  <c:v>-0,28</c:v>
                </c:pt>
                <c:pt idx="2">
                  <c:v>-0,09</c:v>
                </c:pt>
                <c:pt idx="3">
                  <c:v>0,09</c:v>
                </c:pt>
                <c:pt idx="4">
                  <c:v>0,27</c:v>
                </c:pt>
                <c:pt idx="5">
                  <c:v>0,45</c:v>
                </c:pt>
                <c:pt idx="6">
                  <c:v>0,63</c:v>
                </c:pt>
                <c:pt idx="7">
                  <c:v>0,82</c:v>
                </c:pt>
                <c:pt idx="8">
                  <c:v>1,00</c:v>
                </c:pt>
                <c:pt idx="9">
                  <c:v>1,18</c:v>
                </c:pt>
                <c:pt idx="10">
                  <c:v>1,36</c:v>
                </c:pt>
                <c:pt idx="11">
                  <c:v>1,55</c:v>
                </c:pt>
                <c:pt idx="12">
                  <c:v>1,73</c:v>
                </c:pt>
                <c:pt idx="13">
                  <c:v>1,91</c:v>
                </c:pt>
                <c:pt idx="14">
                  <c:v>2,09</c:v>
                </c:pt>
                <c:pt idx="15">
                  <c:v>2,28</c:v>
                </c:pt>
                <c:pt idx="16">
                  <c:v>2,46</c:v>
                </c:pt>
                <c:pt idx="17">
                  <c:v>Další</c:v>
                </c:pt>
              </c:strCache>
            </c:strRef>
          </c:cat>
          <c:val>
            <c:numRef>
              <c:f>List6!$B$2:$B$19</c:f>
              <c:numCache>
                <c:formatCode>General</c:formatCode>
                <c:ptCount val="18"/>
                <c:pt idx="0">
                  <c:v>19</c:v>
                </c:pt>
                <c:pt idx="1">
                  <c:v>18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0049168"/>
        <c:axId val="350049560"/>
      </c:barChart>
      <c:catAx>
        <c:axId val="350049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cs-CZ" sz="1800"/>
                  <a:t>z-skóry</a:t>
                </a:r>
                <a:r>
                  <a:rPr lang="cs-CZ" sz="1800" baseline="0"/>
                  <a:t> odhadu počtu psychologů v ČR</a:t>
                </a:r>
                <a:endParaRPr lang="cs-CZ" sz="1800"/>
              </a:p>
            </c:rich>
          </c:tx>
          <c:layout/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0049560"/>
        <c:crosses val="autoZero"/>
        <c:auto val="1"/>
        <c:lblAlgn val="ctr"/>
        <c:lblOffset val="100"/>
        <c:noMultiLvlLbl val="0"/>
      </c:catAx>
      <c:valAx>
        <c:axId val="35004956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Četnost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350049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7327972152614"/>
          <c:y val="3.4294109829747649E-2"/>
          <c:w val="0.88354802520523812"/>
          <c:h val="0.44244902027376226"/>
        </c:manualLayout>
      </c:layout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List8!$A$2:$A$15</c:f>
              <c:strCache>
                <c:ptCount val="14"/>
                <c:pt idx="0">
                  <c:v>7(= 1097)</c:v>
                </c:pt>
                <c:pt idx="1">
                  <c:v>7,5(= 1808)</c:v>
                </c:pt>
                <c:pt idx="2">
                  <c:v>8(= 2981)</c:v>
                </c:pt>
                <c:pt idx="3">
                  <c:v>8,5(= 4915)</c:v>
                </c:pt>
                <c:pt idx="4">
                  <c:v>9(= 8103)</c:v>
                </c:pt>
                <c:pt idx="5">
                  <c:v>9,5(= 13360)</c:v>
                </c:pt>
                <c:pt idx="6">
                  <c:v>10(= 22026)</c:v>
                </c:pt>
                <c:pt idx="7">
                  <c:v>10,5(= 36316)</c:v>
                </c:pt>
                <c:pt idx="8">
                  <c:v>11(= 59874)</c:v>
                </c:pt>
                <c:pt idx="9">
                  <c:v>11,5(= 98716)</c:v>
                </c:pt>
                <c:pt idx="10">
                  <c:v>12(= 162755)</c:v>
                </c:pt>
                <c:pt idx="11">
                  <c:v>12,5(= 268337)</c:v>
                </c:pt>
                <c:pt idx="12">
                  <c:v>13(= 442413)</c:v>
                </c:pt>
                <c:pt idx="13">
                  <c:v>Další</c:v>
                </c:pt>
              </c:strCache>
            </c:strRef>
          </c:cat>
          <c:val>
            <c:numRef>
              <c:f>List8!$B$2:$B$15</c:f>
              <c:numCache>
                <c:formatCode>General</c:formatCode>
                <c:ptCount val="14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11</c:v>
                </c:pt>
                <c:pt idx="5">
                  <c:v>17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19468504"/>
        <c:axId val="419466544"/>
      </c:barChart>
      <c:catAx>
        <c:axId val="419468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Přirozený</a:t>
                </a:r>
                <a:r>
                  <a:rPr lang="cs-CZ" sz="1600" baseline="0"/>
                  <a:t> logaritmus odhadu počtu psychologů</a:t>
                </a:r>
                <a:endParaRPr lang="cs-CZ" sz="16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419466544"/>
        <c:crosses val="autoZero"/>
        <c:auto val="1"/>
        <c:lblAlgn val="ctr"/>
        <c:lblOffset val="100"/>
        <c:noMultiLvlLbl val="0"/>
      </c:catAx>
      <c:valAx>
        <c:axId val="41946654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Četnost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419468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List11!$A$2:$A$7</c:f>
              <c:strCache>
                <c:ptCount val="6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Další</c:v>
                </c:pt>
              </c:strCache>
            </c:strRef>
          </c:cat>
          <c:val>
            <c:numRef>
              <c:f>List11!$B$2:$B$7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4</c:v>
                </c:pt>
                <c:pt idx="3">
                  <c:v>16</c:v>
                </c:pt>
                <c:pt idx="4">
                  <c:v>10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2333312"/>
        <c:axId val="352330568"/>
      </c:barChart>
      <c:catAx>
        <c:axId val="352333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Rozložení</a:t>
                </a:r>
                <a:r>
                  <a:rPr lang="cs-CZ" sz="1400" baseline="0"/>
                  <a:t> pořadí</a:t>
                </a:r>
                <a:endParaRPr lang="cs-CZ" sz="14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2330568"/>
        <c:crosses val="autoZero"/>
        <c:auto val="1"/>
        <c:lblAlgn val="ctr"/>
        <c:lblOffset val="100"/>
        <c:noMultiLvlLbl val="0"/>
      </c:catAx>
      <c:valAx>
        <c:axId val="3523305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Četnost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2333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083360883952721E-2"/>
          <c:y val="4.7846964474563387E-2"/>
          <c:w val="0.94479262775942763"/>
          <c:h val="0.87081475343705372"/>
        </c:manualLayout>
      </c:layout>
      <c:scatterChart>
        <c:scatterStyle val="smoothMarker"/>
        <c:varyColors val="0"/>
        <c:ser>
          <c:idx val="2"/>
          <c:order val="0"/>
          <c:tx>
            <c:v>hustota (četnosti) normálního rozložení</c:v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Lit>
              <c:formatCode>General</c:formatCode>
              <c:ptCount val="17"/>
              <c:pt idx="0">
                <c:v>-4</c:v>
              </c:pt>
              <c:pt idx="1">
                <c:v>-3.5</c:v>
              </c:pt>
              <c:pt idx="2">
                <c:v>-3</c:v>
              </c:pt>
              <c:pt idx="3">
                <c:v>-2.5</c:v>
              </c:pt>
              <c:pt idx="4">
                <c:v>-2</c:v>
              </c:pt>
              <c:pt idx="5">
                <c:v>-1.5</c:v>
              </c:pt>
              <c:pt idx="6">
                <c:v>-1</c:v>
              </c:pt>
              <c:pt idx="7">
                <c:v>-0.5</c:v>
              </c:pt>
              <c:pt idx="8">
                <c:v>0</c:v>
              </c:pt>
              <c:pt idx="9">
                <c:v>0.5</c:v>
              </c:pt>
              <c:pt idx="10">
                <c:v>1</c:v>
              </c:pt>
              <c:pt idx="11">
                <c:v>1.5</c:v>
              </c:pt>
              <c:pt idx="12">
                <c:v>2</c:v>
              </c:pt>
              <c:pt idx="13">
                <c:v>2.5</c:v>
              </c:pt>
              <c:pt idx="14">
                <c:v>3</c:v>
              </c:pt>
              <c:pt idx="15">
                <c:v>3.5</c:v>
              </c:pt>
              <c:pt idx="16">
                <c:v>4</c:v>
              </c:pt>
            </c:numLit>
          </c:xVal>
          <c:yVal>
            <c:numLit>
              <c:formatCode>General</c:formatCode>
              <c:ptCount val="17"/>
              <c:pt idx="0">
                <c:v>1.3383022576488537E-4</c:v>
              </c:pt>
              <c:pt idx="1">
                <c:v>8.7268269504576015E-4</c:v>
              </c:pt>
              <c:pt idx="2">
                <c:v>4.4318484119380075E-3</c:v>
              </c:pt>
              <c:pt idx="3">
                <c:v>1.752830049356854E-2</c:v>
              </c:pt>
              <c:pt idx="4">
                <c:v>5.3990966513188063E-2</c:v>
              </c:pt>
              <c:pt idx="5">
                <c:v>0.12951759566589174</c:v>
              </c:pt>
              <c:pt idx="6">
                <c:v>0.24197072451914337</c:v>
              </c:pt>
              <c:pt idx="7">
                <c:v>0.35206532676429952</c:v>
              </c:pt>
              <c:pt idx="8">
                <c:v>0.3989422804014327</c:v>
              </c:pt>
              <c:pt idx="9">
                <c:v>0.35206532676429952</c:v>
              </c:pt>
              <c:pt idx="10">
                <c:v>0.24197072451914337</c:v>
              </c:pt>
              <c:pt idx="11">
                <c:v>0.12951759566589174</c:v>
              </c:pt>
              <c:pt idx="12">
                <c:v>5.3990966513188063E-2</c:v>
              </c:pt>
              <c:pt idx="13">
                <c:v>1.752830049356854E-2</c:v>
              </c:pt>
              <c:pt idx="14">
                <c:v>4.4318484119380075E-3</c:v>
              </c:pt>
              <c:pt idx="15">
                <c:v>8.7268269504576015E-4</c:v>
              </c:pt>
              <c:pt idx="16">
                <c:v>1.3383022576488537E-4</c:v>
              </c:pt>
            </c:numLit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2330176"/>
        <c:axId val="352334880"/>
      </c:scatterChart>
      <c:valAx>
        <c:axId val="352330176"/>
        <c:scaling>
          <c:orientation val="minMax"/>
          <c:max val="4"/>
          <c:min val="-4"/>
        </c:scaling>
        <c:delete val="0"/>
        <c:axPos val="b"/>
        <c:numFmt formatCode="General" sourceLinked="1"/>
        <c:majorTickMark val="cross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52334880"/>
        <c:crosses val="autoZero"/>
        <c:crossBetween val="midCat"/>
        <c:majorUnit val="1"/>
        <c:minorUnit val="0.5"/>
      </c:valAx>
      <c:valAx>
        <c:axId val="352334880"/>
        <c:scaling>
          <c:orientation val="minMax"/>
          <c:max val="0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52330176"/>
        <c:crosses val="autoZero"/>
        <c:crossBetween val="midCat"/>
        <c:majorUnit val="0.1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E57438-07E1-4E73-835F-E0DDF68AB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984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634CE0-4865-48CE-9FB4-D44119CDF4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461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DCD72B6D-197C-48EC-AC72-C3258E9693C4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2161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420B-7DA2-4255-9E23-0379FA7C3B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99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9C083-BCBF-464A-9F10-470DBEDD7A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16F5F-211A-4DF1-8057-FFDA06F7E5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182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5252-70A9-4EDA-A91C-1E48BF0663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77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34C4E-D61B-432A-BAE3-E4458C73B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4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3B67C-3E69-4FC3-9F3E-EB654A98A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42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D5E7D-B4E3-413F-ADDD-FD44E0D64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4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86481-31AC-40B8-8EB2-7DA18FA00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22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4E0AD-C382-46FB-9ABC-B119C29157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27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CF03F-D831-4AB7-B317-30026F39A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8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0C3F-2E35-4BFE-9AAD-DC3FBA12D9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98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66CA8-A236-4CEB-84C2-16A1A8D224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64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C77A79-7144-4DC3-BDEA-D971FC7DD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package" Target="../embeddings/List_aplikace_Microsoft_Excel6.xlsx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List_aplikace_Microsoft_Excel3.xls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List_aplikace_Microsoft_Excel4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PSY117 2016</a:t>
            </a:r>
            <a:br>
              <a:rPr lang="cs-CZ" altLang="cs-CZ" sz="2400" dirty="0" smtClean="0"/>
            </a:br>
            <a:r>
              <a:rPr lang="cs-CZ" altLang="cs-CZ" sz="2400" dirty="0" smtClean="0"/>
              <a:t>Statistická analýza dat v psychologii</a:t>
            </a:r>
            <a:br>
              <a:rPr lang="cs-CZ" altLang="cs-CZ" sz="2400" dirty="0" smtClean="0"/>
            </a:br>
            <a:r>
              <a:rPr lang="cs-CZ" altLang="cs-CZ" sz="2400" b="1" dirty="0" smtClean="0"/>
              <a:t>Přednáška 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429000"/>
            <a:ext cx="7702550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 dirty="0" smtClean="0">
                <a:solidFill>
                  <a:schemeClr val="accent2"/>
                </a:solidFill>
              </a:rPr>
              <a:t>Transformace skórů a kvantily normálního rozložení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1800" dirty="0" smtClean="0"/>
              <a:t>						</a:t>
            </a:r>
            <a:endParaRPr lang="cs-CZ" altLang="cs-CZ" sz="1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Nelineární transformace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Transformace na pořadí – </a:t>
            </a:r>
            <a:r>
              <a:rPr lang="cs-CZ" sz="2400" dirty="0" err="1" smtClean="0"/>
              <a:t>ranking</a:t>
            </a:r>
            <a:endParaRPr lang="cs-CZ" sz="2400" dirty="0" smtClean="0"/>
          </a:p>
          <a:p>
            <a:pPr lvl="1"/>
            <a:r>
              <a:rPr lang="cs-CZ" sz="2000" dirty="0" smtClean="0"/>
              <a:t>Eliminace odlehlých hodnot, odhlédnutí od velikosti rozdílů mezi lidmi</a:t>
            </a:r>
          </a:p>
          <a:p>
            <a:pPr lvl="1"/>
            <a:r>
              <a:rPr lang="cs-CZ" sz="2000" dirty="0" smtClean="0"/>
              <a:t>Obvykle vzestupně (nejnižší hodnota má pořadí 1)</a:t>
            </a:r>
          </a:p>
          <a:p>
            <a:pPr lvl="1"/>
            <a:r>
              <a:rPr lang="cs-CZ" sz="2000" dirty="0" smtClean="0"/>
              <a:t>Stejné hodnoty dostávají </a:t>
            </a:r>
            <a:r>
              <a:rPr lang="cs-CZ" sz="2000" dirty="0"/>
              <a:t>průměrné pořadí (=</a:t>
            </a:r>
            <a:r>
              <a:rPr lang="cs-CZ" sz="2000" dirty="0" smtClean="0"/>
              <a:t>RANK.AVG)</a:t>
            </a:r>
          </a:p>
          <a:p>
            <a:pPr lvl="1"/>
            <a:r>
              <a:rPr lang="cs-CZ" sz="2000" dirty="0" smtClean="0"/>
              <a:t>Výsledné rozložení je (přibližně) uniformní </a:t>
            </a:r>
            <a:endParaRPr lang="cs-CZ" sz="20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066325"/>
              </p:ext>
            </p:extLst>
          </p:nvPr>
        </p:nvGraphicFramePr>
        <p:xfrm>
          <a:off x="1835696" y="4293096"/>
          <a:ext cx="6810375" cy="2670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93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Transformace na percentily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(standardizovaná) podoba transformace na pořadí</a:t>
            </a:r>
          </a:p>
          <a:p>
            <a:r>
              <a:rPr lang="cs-CZ" dirty="0" smtClean="0"/>
              <a:t>Používá se při tvorbě norem psychodiagnostických metod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80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Psychodiagnostická kalkulačka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Převody různých skórů online.</a:t>
            </a:r>
          </a:p>
          <a:p>
            <a:r>
              <a:rPr lang="cs-CZ" dirty="0" smtClean="0"/>
              <a:t>Nástroj vyvíjí Hynek Cígler a Martin Šmíra</a:t>
            </a:r>
          </a:p>
          <a:p>
            <a:r>
              <a:rPr lang="cs-CZ" dirty="0" smtClean="0"/>
              <a:t>http</a:t>
            </a:r>
            <a:r>
              <a:rPr lang="cs-CZ" dirty="0"/>
              <a:t>://kalkulacka.testforum.cz/transformace-skoru</a:t>
            </a:r>
          </a:p>
        </p:txBody>
      </p:sp>
    </p:spTree>
    <p:extLst>
      <p:ext uri="{BB962C8B-B14F-4D97-AF65-F5344CB8AC3E}">
        <p14:creationId xmlns:p14="http://schemas.microsoft.com/office/powerpoint/2010/main" val="410711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3421063" cy="1216025"/>
          </a:xfrm>
        </p:spPr>
        <p:txBody>
          <a:bodyPr/>
          <a:lstStyle/>
          <a:p>
            <a:r>
              <a:rPr lang="cs-CZ" altLang="cs-CZ" smtClean="0"/>
              <a:t>N psychologů v ČR</a:t>
            </a:r>
          </a:p>
        </p:txBody>
      </p:sp>
      <p:graphicFrame>
        <p:nvGraphicFramePr>
          <p:cNvPr id="28675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048719"/>
              </p:ext>
            </p:extLst>
          </p:nvPr>
        </p:nvGraphicFramePr>
        <p:xfrm>
          <a:off x="566738" y="1704975"/>
          <a:ext cx="3665537" cy="494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8" name="Worksheet" r:id="rId4" imgW="3665332" imgH="4945429" progId="Excel.Sheet.12">
                  <p:embed/>
                </p:oleObj>
              </mc:Choice>
              <mc:Fallback>
                <p:oleObj name="Worksheet" r:id="rId4" imgW="3665332" imgH="4945429" progId="Excel.Sheet.12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1704975"/>
                        <a:ext cx="3665537" cy="494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76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513" y="596900"/>
            <a:ext cx="2459037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863" y="2122488"/>
            <a:ext cx="2452687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Obrázek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988" y="5165725"/>
            <a:ext cx="2451100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Obrázek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596900"/>
            <a:ext cx="2452688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Obrázek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2146300"/>
            <a:ext cx="2405063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Obrázek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975" y="3640138"/>
            <a:ext cx="2457450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3794" name="Picture 2" descr="http://www.statsdirect.com/help/content/image/stat0108_wm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" y="188640"/>
            <a:ext cx="9084878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17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 smtClean="0"/>
              <a:t>Normální rozložení</a:t>
            </a:r>
            <a:br>
              <a:rPr lang="cs-CZ" sz="4800" b="1" dirty="0" smtClean="0"/>
            </a:br>
            <a:r>
              <a:rPr lang="cs-CZ" sz="4000" dirty="0" smtClean="0"/>
              <a:t>Gaussovo, bell-</a:t>
            </a:r>
            <a:r>
              <a:rPr lang="cs-CZ" sz="4000" dirty="0" err="1" smtClean="0"/>
              <a:t>curve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Rozložení…</a:t>
            </a:r>
          </a:p>
          <a:p>
            <a:pPr lvl="1"/>
            <a:r>
              <a:rPr lang="cs-CZ" dirty="0" smtClean="0"/>
              <a:t>…náhodných chyb</a:t>
            </a:r>
          </a:p>
          <a:p>
            <a:pPr lvl="1"/>
            <a:r>
              <a:rPr lang="cs-CZ" dirty="0" smtClean="0"/>
              <a:t>…jevů v přírodě ovlivněných mnoha nezávislými faktory</a:t>
            </a:r>
          </a:p>
          <a:p>
            <a:r>
              <a:rPr lang="cs-CZ" dirty="0" smtClean="0"/>
              <a:t>Dlouhá historie – od 17. stol.</a:t>
            </a:r>
          </a:p>
          <a:p>
            <a:pPr lvl="1"/>
            <a:r>
              <a:rPr lang="cs-CZ" dirty="0" err="1" smtClean="0"/>
              <a:t>DeMoivre</a:t>
            </a:r>
            <a:r>
              <a:rPr lang="cs-CZ" dirty="0" smtClean="0"/>
              <a:t> – sázení</a:t>
            </a:r>
          </a:p>
          <a:p>
            <a:pPr lvl="1"/>
            <a:r>
              <a:rPr lang="cs-CZ" dirty="0" err="1" smtClean="0"/>
              <a:t>Laplace</a:t>
            </a:r>
            <a:r>
              <a:rPr lang="cs-CZ" dirty="0" smtClean="0"/>
              <a:t> a Gauss – chyby v astronomických pozorováních</a:t>
            </a:r>
          </a:p>
          <a:p>
            <a:pPr lvl="1"/>
            <a:r>
              <a:rPr lang="cs-CZ" dirty="0" err="1" smtClean="0"/>
              <a:t>Quetelet</a:t>
            </a:r>
            <a:r>
              <a:rPr lang="cs-CZ" dirty="0" smtClean="0"/>
              <a:t> – lidi, </a:t>
            </a:r>
            <a:r>
              <a:rPr lang="cs-CZ" i="1" dirty="0" err="1"/>
              <a:t>l'homme</a:t>
            </a:r>
            <a:r>
              <a:rPr lang="cs-CZ" i="1" dirty="0"/>
              <a:t> </a:t>
            </a:r>
            <a:r>
              <a:rPr lang="cs-CZ" i="1" dirty="0" err="1"/>
              <a:t>moyen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558929"/>
              </p:ext>
            </p:extLst>
          </p:nvPr>
        </p:nvGraphicFramePr>
        <p:xfrm>
          <a:off x="179512" y="1052736"/>
          <a:ext cx="8712968" cy="566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://inductivebias.com/Blog/wp-content/uploads/2013/09/normalpd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716" y="36426"/>
            <a:ext cx="4114800" cy="146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4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čemu/proč normální rozložení?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 proměnných je takto rozloženo</a:t>
            </a:r>
          </a:p>
          <a:p>
            <a:pPr lvl="1"/>
            <a:r>
              <a:rPr lang="cs-CZ" dirty="0" smtClean="0"/>
              <a:t>Můžeme pak hádat, kolik jakých hodnot v populaci je</a:t>
            </a:r>
          </a:p>
          <a:p>
            <a:r>
              <a:rPr lang="cs-CZ" dirty="0" smtClean="0"/>
              <a:t>Mnoho statistických postupů s normálním rozložením pracuje </a:t>
            </a:r>
          </a:p>
          <a:p>
            <a:pPr lvl="1"/>
            <a:r>
              <a:rPr lang="cs-CZ" dirty="0" smtClean="0"/>
              <a:t>v různých modifikacích a rolích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09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</a:t>
            </a:r>
            <a:r>
              <a:rPr lang="cs-CZ" dirty="0"/>
              <a:t>normálního rozložení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https://en.wikipedia.org/wiki/Normal_distribution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Symetrické, </a:t>
            </a:r>
            <a:r>
              <a:rPr lang="cs-CZ" sz="2800" dirty="0" err="1" smtClean="0"/>
              <a:t>unimodální</a:t>
            </a:r>
            <a:endParaRPr lang="cs-CZ" sz="2800" dirty="0" smtClean="0"/>
          </a:p>
          <a:p>
            <a:r>
              <a:rPr lang="cs-CZ" sz="2800" dirty="0" smtClean="0"/>
              <a:t>Průměr=medián=modus</a:t>
            </a:r>
          </a:p>
          <a:p>
            <a:r>
              <a:rPr lang="cs-CZ" sz="2800" dirty="0" smtClean="0"/>
              <a:t>V hodnotách M+</a:t>
            </a:r>
            <a:r>
              <a:rPr lang="en-GB" sz="2800" dirty="0" smtClean="0"/>
              <a:t>-SD se m</a:t>
            </a:r>
            <a:r>
              <a:rPr lang="cs-CZ" sz="2800" dirty="0" err="1" smtClean="0"/>
              <a:t>ění</a:t>
            </a:r>
            <a:r>
              <a:rPr lang="cs-CZ" sz="2800" dirty="0" smtClean="0"/>
              <a:t> prohnutí</a:t>
            </a:r>
          </a:p>
          <a:p>
            <a:r>
              <a:rPr lang="cs-CZ" sz="2800" dirty="0" smtClean="0"/>
              <a:t>Je-li SD = 1, pak plocha pod křivkou je 1</a:t>
            </a:r>
          </a:p>
          <a:p>
            <a:r>
              <a:rPr lang="cs-CZ" sz="2800" dirty="0" smtClean="0"/>
              <a:t>Zešikmení (</a:t>
            </a:r>
            <a:r>
              <a:rPr lang="cs-CZ" sz="2800" dirty="0" err="1" smtClean="0"/>
              <a:t>skewness</a:t>
            </a:r>
            <a:r>
              <a:rPr lang="cs-CZ" sz="2800" dirty="0" smtClean="0"/>
              <a:t>) je 0</a:t>
            </a:r>
          </a:p>
          <a:p>
            <a:r>
              <a:rPr lang="cs-CZ" sz="2800" dirty="0" smtClean="0"/>
              <a:t>Strmost (</a:t>
            </a:r>
            <a:r>
              <a:rPr lang="cs-CZ" sz="2800" dirty="0" err="1" smtClean="0"/>
              <a:t>kurtosis</a:t>
            </a:r>
            <a:r>
              <a:rPr lang="cs-CZ" sz="2800" dirty="0" smtClean="0"/>
              <a:t>) je 3</a:t>
            </a:r>
          </a:p>
          <a:p>
            <a:pPr lvl="1"/>
            <a:r>
              <a:rPr lang="cs-CZ" sz="1800" dirty="0" smtClean="0"/>
              <a:t>často se prezentuje hodnota K-3</a:t>
            </a:r>
            <a:endParaRPr lang="cs-CZ" sz="1800" dirty="0"/>
          </a:p>
          <a:p>
            <a:r>
              <a:rPr lang="en-GB" sz="2800" i="1" dirty="0" smtClean="0"/>
              <a:t>Form</a:t>
            </a:r>
            <a:r>
              <a:rPr lang="cs-CZ" sz="2800" i="1" dirty="0" smtClean="0"/>
              <a:t>a, od níž odrážíme popis pozorovaných rozložení</a:t>
            </a:r>
            <a:r>
              <a:rPr lang="cs-CZ" i="1" dirty="0" smtClean="0"/>
              <a:t> 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5844" name="Picture 4" descr="https://tazawhyphi.files.wordpress.com/2011/04/skewness-formula-from-latex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789040"/>
            <a:ext cx="3048273" cy="68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6" name="Picture 6" descr="https://tazawhyphi.files.wordpress.com/2011/04/kurtosis-formula-from-latex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09120"/>
            <a:ext cx="3168352" cy="73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55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Mnohost normálních rozložení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tvar, ale různé umístění na různých škálách (</a:t>
            </a:r>
            <a:r>
              <a:rPr lang="cs-CZ" i="1" dirty="0" smtClean="0"/>
              <a:t>M</a:t>
            </a:r>
            <a:r>
              <a:rPr lang="cs-CZ" dirty="0" smtClean="0"/>
              <a:t>) a různé roztažení (</a:t>
            </a:r>
            <a:r>
              <a:rPr lang="cs-CZ" i="1" dirty="0" smtClean="0"/>
              <a:t>SD</a:t>
            </a:r>
            <a:r>
              <a:rPr lang="cs-CZ" dirty="0" smtClean="0"/>
              <a:t>)</a:t>
            </a:r>
          </a:p>
          <a:p>
            <a:pPr lvl="1"/>
            <a:r>
              <a:rPr lang="cs-CZ" sz="1200" dirty="0"/>
              <a:t>http://www.intmath.com/counting-probability/normal-distribution-graph-interactive.php</a:t>
            </a:r>
            <a:endParaRPr lang="cs-CZ" sz="1200" dirty="0" smtClean="0"/>
          </a:p>
          <a:p>
            <a:r>
              <a:rPr lang="cs-CZ" dirty="0" smtClean="0"/>
              <a:t>Standardizované rozložení </a:t>
            </a:r>
            <a:r>
              <a:rPr lang="cs-CZ" i="1" dirty="0" smtClean="0"/>
              <a:t>N</a:t>
            </a:r>
            <a:r>
              <a:rPr lang="cs-CZ" dirty="0" smtClean="0"/>
              <a:t>(0,1) </a:t>
            </a:r>
          </a:p>
          <a:p>
            <a:pPr lvl="1"/>
            <a:r>
              <a:rPr lang="cs-CZ" dirty="0" smtClean="0"/>
              <a:t>tj. převedení normálně rozložené proměnné na </a:t>
            </a:r>
            <a:r>
              <a:rPr lang="cs-CZ" dirty="0" smtClean="0"/>
              <a:t>z-skóry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63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Transformace skórů (dat)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/>
              <a:t>Pro usnadnění porozumění a možnost dalších analýz často přepočítáváme hodnoty proměnných, aby měla lepší vlastnosti 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cs-CZ" altLang="cs-CZ" sz="2400" dirty="0"/>
              <a:t>Usnadnění interpretace – </a:t>
            </a:r>
            <a:r>
              <a:rPr lang="cs-CZ" altLang="cs-CZ" sz="2400" i="1" dirty="0"/>
              <a:t>lineární transformace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např. vynásobení 10 nebo 100 pro odstranění desetinných míst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tvar rozložení zůstává zachován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altLang="cs-CZ" sz="2000" dirty="0"/>
              <a:t>možnost sjednocení různých proměnných na stejnou škálu, měřítko ... Standardizace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cs-CZ" altLang="cs-CZ" sz="2400" dirty="0" smtClean="0"/>
              <a:t>Změna tvaru rozložení – </a:t>
            </a:r>
            <a:r>
              <a:rPr lang="cs-CZ" altLang="cs-CZ" sz="2400" i="1" dirty="0" smtClean="0"/>
              <a:t>nelineární transformace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log/</a:t>
            </a:r>
            <a:r>
              <a:rPr lang="cs-CZ" altLang="cs-CZ" sz="2000" dirty="0" err="1" smtClean="0"/>
              <a:t>exp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fce</a:t>
            </a:r>
            <a:r>
              <a:rPr lang="cs-CZ" altLang="cs-CZ" sz="2000" dirty="0" smtClean="0"/>
              <a:t>, (od)mocniny, </a:t>
            </a:r>
            <a:r>
              <a:rPr lang="cs-CZ" altLang="cs-CZ" sz="2000" dirty="0" err="1" smtClean="0"/>
              <a:t>Tukey</a:t>
            </a:r>
            <a:r>
              <a:rPr lang="cs-CZ" altLang="cs-CZ" sz="2000" dirty="0" smtClean="0"/>
              <a:t>: „</a:t>
            </a:r>
            <a:r>
              <a:rPr lang="cs-CZ" altLang="cs-CZ" sz="2000" dirty="0" err="1" smtClean="0"/>
              <a:t>ladder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powers</a:t>
            </a:r>
            <a:r>
              <a:rPr lang="cs-CZ" altLang="cs-CZ" sz="2000" dirty="0" smtClean="0"/>
              <a:t>“ </a:t>
            </a:r>
            <a:r>
              <a:rPr lang="cs-CZ" altLang="cs-CZ" sz="1400" dirty="0" err="1" smtClean="0"/>
              <a:t>Hendl</a:t>
            </a:r>
            <a:r>
              <a:rPr lang="cs-CZ" altLang="cs-CZ" sz="1400" dirty="0" smtClean="0"/>
              <a:t> kap. o EDA. </a:t>
            </a: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altLang="cs-CZ" sz="2000" dirty="0" smtClean="0"/>
              <a:t>Též „normalizace“ rozložení – normalizované skóry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Změna úrovně měření – </a:t>
            </a:r>
            <a:r>
              <a:rPr lang="cs-CZ" altLang="cs-CZ" sz="2400" i="1" dirty="0" smtClean="0"/>
              <a:t>pořadová transformace </a:t>
            </a:r>
            <a:r>
              <a:rPr lang="cs-CZ" altLang="cs-CZ" sz="1800" i="1" dirty="0" smtClean="0"/>
              <a:t>(</a:t>
            </a:r>
            <a:r>
              <a:rPr lang="cs-CZ" altLang="cs-CZ" sz="1800" i="1" dirty="0" err="1" smtClean="0"/>
              <a:t>ranking</a:t>
            </a:r>
            <a:r>
              <a:rPr lang="cs-CZ" altLang="cs-CZ" sz="1800" i="1" dirty="0" smtClean="0"/>
              <a:t>)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1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000" dirty="0" smtClean="0"/>
              <a:t>AJ: data </a:t>
            </a:r>
            <a:r>
              <a:rPr lang="cs-CZ" altLang="cs-CZ" sz="1000" dirty="0" err="1" smtClean="0"/>
              <a:t>transformations</a:t>
            </a:r>
            <a:r>
              <a:rPr lang="cs-CZ" altLang="cs-CZ" sz="1000" dirty="0" smtClean="0"/>
              <a:t>, standard </a:t>
            </a:r>
            <a:r>
              <a:rPr lang="cs-CZ" altLang="cs-CZ" sz="1000" dirty="0" err="1" smtClean="0"/>
              <a:t>scores</a:t>
            </a:r>
            <a:r>
              <a:rPr lang="cs-CZ" altLang="cs-CZ" sz="1000" dirty="0" smtClean="0"/>
              <a:t>, </a:t>
            </a:r>
            <a:r>
              <a:rPr lang="cs-CZ" altLang="cs-CZ" sz="1000" i="1" dirty="0" smtClean="0"/>
              <a:t>z</a:t>
            </a:r>
            <a:r>
              <a:rPr lang="cs-CZ" altLang="cs-CZ" sz="1000" dirty="0" smtClean="0"/>
              <a:t>-</a:t>
            </a:r>
            <a:r>
              <a:rPr lang="cs-CZ" altLang="cs-CZ" sz="1000" dirty="0" err="1" smtClean="0"/>
              <a:t>scores</a:t>
            </a:r>
            <a:endParaRPr lang="cs-CZ" altLang="cs-CZ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r>
              <a:rPr lang="cs-CZ" altLang="cs-CZ" sz="3400" smtClean="0"/>
              <a:t/>
            </a:r>
            <a:br>
              <a:rPr lang="cs-CZ" altLang="cs-CZ" sz="3400" smtClean="0"/>
            </a:br>
            <a:r>
              <a:rPr lang="cs-CZ" altLang="cs-CZ" sz="2800" smtClean="0"/>
              <a:t>Kvantily standardního normálního rozložení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(0;1)</a:t>
            </a:r>
            <a:r>
              <a:rPr lang="cs-CZ" altLang="cs-CZ" sz="2800" smtClean="0"/>
              <a:t/>
            </a:r>
            <a:br>
              <a:rPr lang="cs-CZ" altLang="cs-CZ" sz="2800" smtClean="0"/>
            </a:br>
            <a:r>
              <a:rPr lang="cs-CZ" altLang="cs-CZ" sz="2400" smtClean="0"/>
              <a:t>alias oblasti pod křivkou normálního rozložení</a:t>
            </a:r>
            <a:endParaRPr lang="cs-CZ" altLang="cs-CZ" sz="2800" smtClean="0"/>
          </a:p>
        </p:txBody>
      </p:sp>
      <p:pic>
        <p:nvPicPr>
          <p:cNvPr id="32771" name="Picture 6" descr="normalcurveLQ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6769100" cy="4386262"/>
          </a:xfrm>
        </p:spPr>
      </p:pic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6877050" y="6237288"/>
            <a:ext cx="1698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upraveno dle Glass, Hopkins, s. 88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Kvantily přesněji v MS Excel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1"/>
          </p:nvPr>
        </p:nvSpPr>
        <p:spPr>
          <a:xfrm>
            <a:off x="566737" y="1752600"/>
            <a:ext cx="8008937" cy="4988768"/>
          </a:xfrm>
        </p:spPr>
        <p:txBody>
          <a:bodyPr/>
          <a:lstStyle/>
          <a:p>
            <a:r>
              <a:rPr lang="cs-CZ" dirty="0" smtClean="0"/>
              <a:t>NORM.</a:t>
            </a:r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dirty="0" smtClean="0"/>
              <a:t>.DIST(</a:t>
            </a:r>
            <a:r>
              <a:rPr lang="cs-CZ" i="1" dirty="0" smtClean="0"/>
              <a:t>z</a:t>
            </a:r>
            <a:r>
              <a:rPr lang="cs-CZ" dirty="0" smtClean="0"/>
              <a:t>;1) – udává percentil odpovídající zadanému z-skóru, tj. kolik lidí má z-skór roven z nebo menší</a:t>
            </a:r>
          </a:p>
          <a:p>
            <a:pPr lvl="1"/>
            <a:r>
              <a:rPr lang="cs-CZ" dirty="0" smtClean="0"/>
              <a:t>Procento lidí v </a:t>
            </a:r>
            <a:r>
              <a:rPr lang="cs-CZ" dirty="0"/>
              <a:t>rozmezí z-skórů = </a:t>
            </a:r>
            <a:r>
              <a:rPr lang="cs-CZ" sz="2000" dirty="0" smtClean="0"/>
              <a:t>NORM.S.DIST(vyšší z;1) – NORM.S.DIST(nižší z;1)</a:t>
            </a:r>
          </a:p>
          <a:p>
            <a:r>
              <a:rPr lang="cs-CZ" sz="3200" dirty="0" smtClean="0"/>
              <a:t>NORM.</a:t>
            </a:r>
            <a:r>
              <a:rPr lang="cs-CZ" sz="3200" dirty="0" smtClean="0">
                <a:solidFill>
                  <a:srgbClr val="FF0000"/>
                </a:solidFill>
              </a:rPr>
              <a:t>S</a:t>
            </a:r>
            <a:r>
              <a:rPr lang="cs-CZ" sz="3200" dirty="0" smtClean="0"/>
              <a:t>.INV(</a:t>
            </a:r>
            <a:r>
              <a:rPr lang="cs-CZ" sz="3200" i="1" dirty="0" smtClean="0"/>
              <a:t>p</a:t>
            </a:r>
            <a:r>
              <a:rPr lang="cs-CZ" sz="3200" dirty="0" smtClean="0"/>
              <a:t>) – udává z-skór </a:t>
            </a:r>
            <a:r>
              <a:rPr lang="cs-CZ" sz="3200" dirty="0" smtClean="0"/>
              <a:t>odpovídající </a:t>
            </a:r>
            <a:r>
              <a:rPr lang="cs-CZ" sz="3200" dirty="0" smtClean="0"/>
              <a:t>zadanému </a:t>
            </a:r>
            <a:r>
              <a:rPr lang="cs-CZ" sz="3200" dirty="0" smtClean="0"/>
              <a:t>percentilu</a:t>
            </a:r>
          </a:p>
          <a:p>
            <a:pPr marL="0" indent="0" algn="ctr">
              <a:buNone/>
            </a:pPr>
            <a:endParaRPr lang="cs-CZ" sz="2000" dirty="0" smtClean="0"/>
          </a:p>
          <a:p>
            <a:pPr marL="0" indent="0" algn="ctr">
              <a:buNone/>
            </a:pPr>
            <a:r>
              <a:rPr lang="cs-CZ" sz="2400" dirty="0" smtClean="0"/>
              <a:t>Bez toho </a:t>
            </a:r>
            <a:r>
              <a:rPr lang="cs-CZ" sz="2400" dirty="0" smtClean="0">
                <a:solidFill>
                  <a:srgbClr val="FF0000"/>
                </a:solidFill>
              </a:rPr>
              <a:t>S. </a:t>
            </a:r>
            <a:r>
              <a:rPr lang="cs-CZ" sz="2400" dirty="0" smtClean="0"/>
              <a:t>poskytují funkce tutéž informaci pro normální rozložení s jiným M a SD </a:t>
            </a: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611560" y="6410828"/>
            <a:ext cx="6984776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1200" dirty="0"/>
              <a:t>Starší a napříč tabulkovými kalkulátory kompatibilní funkce </a:t>
            </a:r>
            <a:r>
              <a:rPr lang="cs-CZ" altLang="cs-CZ" sz="1200" dirty="0" smtClean="0"/>
              <a:t>jsou NORMSDIST(z</a:t>
            </a:r>
            <a:r>
              <a:rPr lang="cs-CZ" altLang="cs-CZ" sz="1200" dirty="0"/>
              <a:t>) a NORMSINV(p).</a:t>
            </a:r>
          </a:p>
        </p:txBody>
      </p:sp>
    </p:spTree>
    <p:extLst>
      <p:ext uri="{BB962C8B-B14F-4D97-AF65-F5344CB8AC3E}">
        <p14:creationId xmlns:p14="http://schemas.microsoft.com/office/powerpoint/2010/main" val="312115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9781118533871-tbbapp01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992888" cy="1106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74675" y="304800"/>
            <a:ext cx="8001000" cy="12160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9pPr>
          </a:lstStyle>
          <a:p>
            <a:pPr eaLnBrk="1" hangingPunct="1"/>
            <a:r>
              <a:rPr lang="cs-CZ" altLang="cs-CZ" kern="0" dirty="0" smtClean="0"/>
              <a:t>Kvantily přesněji postaru</a:t>
            </a:r>
            <a:endParaRPr lang="cs-CZ" altLang="cs-CZ" kern="0" dirty="0" smtClean="0"/>
          </a:p>
        </p:txBody>
      </p:sp>
    </p:spTree>
    <p:extLst>
      <p:ext uri="{BB962C8B-B14F-4D97-AF65-F5344CB8AC3E}">
        <p14:creationId xmlns:p14="http://schemas.microsoft.com/office/powerpoint/2010/main" val="39475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Statistické zkratky a značky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dirty="0" smtClean="0"/>
              <a:t>různé systémy, je třeba dobře popisovat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n</a:t>
            </a:r>
            <a:r>
              <a:rPr lang="cs-CZ" altLang="cs-CZ" sz="2400" i="1" dirty="0" smtClean="0"/>
              <a:t> = </a:t>
            </a:r>
            <a:r>
              <a:rPr lang="cs-CZ" altLang="cs-CZ" sz="2400" dirty="0" smtClean="0"/>
              <a:t>velikost vzorku, </a:t>
            </a:r>
            <a:r>
              <a:rPr lang="cs-CZ" altLang="cs-CZ" sz="2400" dirty="0" err="1" smtClean="0"/>
              <a:t>podvzorku</a:t>
            </a:r>
            <a:r>
              <a:rPr lang="cs-CZ" altLang="cs-CZ" sz="2400" dirty="0" smtClean="0"/>
              <a:t>(skupiny)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i</a:t>
            </a:r>
            <a:r>
              <a:rPr lang="cs-CZ" altLang="cs-CZ" sz="2400" i="1" dirty="0" smtClean="0"/>
              <a:t> = </a:t>
            </a:r>
            <a:r>
              <a:rPr lang="cs-CZ" altLang="cs-CZ" sz="2400" dirty="0" smtClean="0"/>
              <a:t>skór i-té osoby u proměnné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i</a:t>
            </a:r>
            <a:r>
              <a:rPr lang="cs-CZ" altLang="cs-CZ" sz="2400" dirty="0" smtClean="0"/>
              <a:t> = deviační skór, odchylka od průměru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M,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m,</a:t>
            </a:r>
            <a:r>
              <a:rPr lang="cs-CZ" altLang="cs-CZ" sz="2400" dirty="0" err="1" smtClean="0">
                <a:latin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/>
              <a:t>= průměr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SD, s</a:t>
            </a:r>
            <a:r>
              <a:rPr lang="cs-CZ" altLang="cs-CZ" sz="2400" dirty="0" smtClean="0"/>
              <a:t> = směrodatná odchylka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VAR, s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/>
              <a:t> = rozptyl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14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14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 smtClean="0"/>
              <a:t>AJ: </a:t>
            </a:r>
            <a:r>
              <a:rPr lang="cs-CZ" altLang="cs-CZ" sz="1000" dirty="0" err="1" smtClean="0"/>
              <a:t>statistical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notation</a:t>
            </a:r>
            <a:r>
              <a:rPr lang="cs-CZ" altLang="cs-CZ" sz="1000" dirty="0" smtClean="0"/>
              <a:t>, sample </a:t>
            </a:r>
            <a:r>
              <a:rPr lang="cs-CZ" altLang="cs-CZ" sz="1000" dirty="0" err="1" smtClean="0"/>
              <a:t>size</a:t>
            </a:r>
            <a:r>
              <a:rPr lang="cs-CZ" altLang="cs-CZ" sz="1000" dirty="0" smtClean="0"/>
              <a:t>, </a:t>
            </a:r>
            <a:r>
              <a:rPr lang="cs-CZ" altLang="cs-CZ" sz="1000" dirty="0" err="1" smtClean="0"/>
              <a:t>subsample</a:t>
            </a:r>
            <a:r>
              <a:rPr lang="cs-CZ" altLang="cs-CZ" sz="1000" dirty="0" smtClean="0"/>
              <a:t>, </a:t>
            </a:r>
            <a:r>
              <a:rPr lang="cs-CZ" altLang="cs-CZ" sz="1000" dirty="0" err="1" smtClean="0"/>
              <a:t>score</a:t>
            </a:r>
            <a:r>
              <a:rPr lang="cs-CZ" altLang="cs-CZ" sz="1000" dirty="0" smtClean="0"/>
              <a:t>, </a:t>
            </a:r>
            <a:r>
              <a:rPr lang="cs-CZ" altLang="cs-CZ" sz="1000" dirty="0" err="1" smtClean="0"/>
              <a:t>deviation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score</a:t>
            </a:r>
            <a:endParaRPr lang="cs-CZ" altLang="cs-CZ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741" y="1"/>
            <a:ext cx="5644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7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Lineární transformace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7126287" cy="4267200"/>
          </a:xfrm>
        </p:spPr>
        <p:txBody>
          <a:bodyPr/>
          <a:lstStyle/>
          <a:p>
            <a:r>
              <a:rPr lang="cs-CZ" dirty="0" smtClean="0"/>
              <a:t>Např. počtu psychologů na tisíce</a:t>
            </a:r>
          </a:p>
          <a:p>
            <a:endParaRPr lang="cs-CZ" dirty="0"/>
          </a:p>
          <a:p>
            <a:pPr lvl="1"/>
            <a:r>
              <a:rPr lang="cs-CZ" dirty="0" smtClean="0"/>
              <a:t>Tvar rozložení zachován</a:t>
            </a:r>
          </a:p>
          <a:p>
            <a:pPr lvl="1"/>
            <a:r>
              <a:rPr lang="cs-CZ" dirty="0" smtClean="0"/>
              <a:t>Popisné statistiky se předpověditelně změní </a:t>
            </a:r>
          </a:p>
          <a:p>
            <a:pPr lvl="1"/>
            <a:r>
              <a:rPr lang="cs-CZ" i="1" dirty="0" smtClean="0"/>
              <a:t>M, SD, </a:t>
            </a:r>
            <a:r>
              <a:rPr lang="cs-CZ" i="1" dirty="0" err="1"/>
              <a:t>Md</a:t>
            </a:r>
            <a:r>
              <a:rPr lang="cs-CZ" i="1" dirty="0"/>
              <a:t>,</a:t>
            </a:r>
            <a:r>
              <a:rPr lang="cs-CZ" i="1" dirty="0" smtClean="0"/>
              <a:t> IQR, min, </a:t>
            </a:r>
            <a:r>
              <a:rPr lang="cs-CZ" i="1" dirty="0" err="1" smtClean="0"/>
              <a:t>max</a:t>
            </a:r>
            <a:r>
              <a:rPr lang="cs-CZ" i="1" dirty="0" smtClean="0"/>
              <a:t> </a:t>
            </a:r>
            <a:r>
              <a:rPr lang="cs-CZ" dirty="0" smtClean="0"/>
              <a:t>jsou tisíckrát menší</a:t>
            </a:r>
          </a:p>
          <a:p>
            <a:pPr lvl="1"/>
            <a:r>
              <a:rPr lang="cs-CZ" i="1" dirty="0" smtClean="0"/>
              <a:t>s</a:t>
            </a:r>
            <a:r>
              <a:rPr lang="cs-CZ" baseline="30000" dirty="0" smtClean="0"/>
              <a:t>2</a:t>
            </a:r>
            <a:r>
              <a:rPr lang="cs-CZ" dirty="0" smtClean="0"/>
              <a:t> (VAR)?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190346"/>
              </p:ext>
            </p:extLst>
          </p:nvPr>
        </p:nvGraphicFramePr>
        <p:xfrm>
          <a:off x="7693025" y="476250"/>
          <a:ext cx="1327150" cy="677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List" r:id="rId3" imgW="2063842" imgH="10509296" progId="Excel.Sheet.12">
                  <p:embed/>
                </p:oleObj>
              </mc:Choice>
              <mc:Fallback>
                <p:oleObj name="List" r:id="rId3" imgW="2063842" imgH="105092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93025" y="476250"/>
                        <a:ext cx="1327150" cy="677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349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819527"/>
              </p:ext>
            </p:extLst>
          </p:nvPr>
        </p:nvGraphicFramePr>
        <p:xfrm>
          <a:off x="1323975" y="1628775"/>
          <a:ext cx="5624289" cy="2520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018857"/>
              </p:ext>
            </p:extLst>
          </p:nvPr>
        </p:nvGraphicFramePr>
        <p:xfrm>
          <a:off x="1331640" y="3717032"/>
          <a:ext cx="5616624" cy="2313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935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transformace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Deviační skóry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dirty="0" smtClean="0"/>
              <a:t> - odečtení průměru</a:t>
            </a:r>
          </a:p>
          <a:p>
            <a:pPr lvl="1"/>
            <a:r>
              <a:rPr lang="cs-CZ" sz="2400" dirty="0" smtClean="0"/>
              <a:t>Tvar rozložení zůstává zachován</a:t>
            </a:r>
          </a:p>
          <a:p>
            <a:pPr lvl="1"/>
            <a:r>
              <a:rPr lang="cs-CZ" sz="2400" dirty="0" smtClean="0"/>
              <a:t>Popisné statistiky – CT jsou o průměr menší, variabilita beze změn</a:t>
            </a:r>
          </a:p>
          <a:p>
            <a:pPr lvl="1"/>
            <a:r>
              <a:rPr lang="cs-CZ" sz="2400" dirty="0" smtClean="0"/>
              <a:t>Snadnější interpretace jednotlivých skórů</a:t>
            </a:r>
            <a:endParaRPr lang="cs-CZ" sz="24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768657"/>
              </p:ext>
            </p:extLst>
          </p:nvPr>
        </p:nvGraphicFramePr>
        <p:xfrm>
          <a:off x="604543" y="3933056"/>
          <a:ext cx="7389812" cy="2712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965390"/>
              </p:ext>
            </p:extLst>
          </p:nvPr>
        </p:nvGraphicFramePr>
        <p:xfrm>
          <a:off x="7956376" y="1628800"/>
          <a:ext cx="873125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4" name="List" r:id="rId4" imgW="2800485" imgH="13030277" progId="Excel.Sheet.12">
                  <p:embed/>
                </p:oleObj>
              </mc:Choice>
              <mc:Fallback>
                <p:oleObj name="List" r:id="rId4" imgW="2800485" imgH="130302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56376" y="1628800"/>
                        <a:ext cx="873125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061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Lineární transformace - standardizace</a:t>
            </a:r>
            <a:br>
              <a:rPr lang="cs-CZ" altLang="cs-CZ" dirty="0" smtClean="0"/>
            </a:br>
            <a:r>
              <a:rPr lang="cs-CZ" altLang="cs-CZ" i="1" dirty="0" smtClean="0"/>
              <a:t>z</a:t>
            </a:r>
            <a:r>
              <a:rPr lang="cs-CZ" altLang="cs-CZ" dirty="0" smtClean="0"/>
              <a:t>-skóry, standardizované skóry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724562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 dirty="0" smtClean="0"/>
              <a:t>Nejobvyklejší lineární transformace - </a:t>
            </a:r>
            <a:r>
              <a:rPr lang="cs-CZ" altLang="cs-CZ" sz="2200" b="1" dirty="0" smtClean="0"/>
              <a:t>standardizace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transformace sady skórů, aby </a:t>
            </a:r>
            <a:r>
              <a:rPr lang="cs-CZ" altLang="cs-CZ" sz="2000" i="1" dirty="0" smtClean="0"/>
              <a:t>m </a:t>
            </a:r>
            <a:r>
              <a:rPr lang="cs-CZ" altLang="cs-CZ" sz="2000" dirty="0" smtClean="0"/>
              <a:t>= 0, </a:t>
            </a:r>
            <a:r>
              <a:rPr lang="cs-CZ" altLang="cs-CZ" sz="2000" i="1" dirty="0" smtClean="0"/>
              <a:t>s </a:t>
            </a:r>
            <a:r>
              <a:rPr lang="cs-CZ" altLang="cs-CZ" sz="2000" dirty="0" smtClean="0"/>
              <a:t>= 1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dirty="0" smtClean="0"/>
              <a:t>jednotkou měření se stává </a:t>
            </a:r>
            <a:r>
              <a:rPr lang="cs-CZ" altLang="cs-CZ" sz="2000" b="1" i="1" dirty="0" smtClean="0"/>
              <a:t>s, </a:t>
            </a:r>
            <a:r>
              <a:rPr lang="cs-CZ" altLang="cs-CZ" sz="2000" dirty="0" smtClean="0"/>
              <a:t>možnost srovnávání různých škál (ale pozor rozdíly v rozložení zůstávají!)</a:t>
            </a:r>
            <a:endParaRPr lang="cs-CZ" altLang="cs-CZ" sz="2000" b="1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i="1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28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cs-CZ" altLang="cs-CZ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/ </a:t>
            </a:r>
            <a:r>
              <a:rPr lang="cs-CZ" alt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s. je zajímavá zvláště u normálně rozložených dat, protože známe řadu jeho percentilů zpaměti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700" dirty="0" smtClean="0"/>
              <a:t>u přibližně normálně rozložených dat o lidech je většina (přes 90%) lidí mezi -3 a 3</a:t>
            </a:r>
          </a:p>
          <a:p>
            <a:pPr eaLnBrk="1" hangingPunct="1">
              <a:lnSpc>
                <a:spcPct val="90000"/>
              </a:lnSpc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000" dirty="0" smtClean="0"/>
              <a:t>AJ: data </a:t>
            </a:r>
            <a:r>
              <a:rPr lang="cs-CZ" altLang="cs-CZ" sz="1000" dirty="0" err="1" smtClean="0"/>
              <a:t>transformations</a:t>
            </a:r>
            <a:r>
              <a:rPr lang="cs-CZ" altLang="cs-CZ" sz="1000" dirty="0" smtClean="0"/>
              <a:t>, standard(</a:t>
            </a:r>
            <a:r>
              <a:rPr lang="cs-CZ" altLang="cs-CZ" sz="1000" dirty="0" err="1" smtClean="0"/>
              <a:t>ized</a:t>
            </a:r>
            <a:r>
              <a:rPr lang="cs-CZ" altLang="cs-CZ" sz="1000" dirty="0" smtClean="0"/>
              <a:t>) </a:t>
            </a:r>
            <a:r>
              <a:rPr lang="cs-CZ" altLang="cs-CZ" sz="1000" dirty="0" err="1" smtClean="0"/>
              <a:t>scores</a:t>
            </a:r>
            <a:r>
              <a:rPr lang="cs-CZ" altLang="cs-CZ" sz="1000" dirty="0" smtClean="0"/>
              <a:t>, </a:t>
            </a:r>
            <a:r>
              <a:rPr lang="cs-CZ" altLang="cs-CZ" sz="1000" i="1" dirty="0" smtClean="0"/>
              <a:t>z</a:t>
            </a:r>
            <a:r>
              <a:rPr lang="cs-CZ" altLang="cs-CZ" sz="1000" dirty="0" smtClean="0"/>
              <a:t>-</a:t>
            </a:r>
            <a:r>
              <a:rPr lang="cs-CZ" altLang="cs-CZ" sz="1000" dirty="0" err="1" smtClean="0"/>
              <a:t>scores</a:t>
            </a:r>
            <a:r>
              <a:rPr lang="cs-CZ" altLang="cs-CZ" sz="1000" dirty="0" smtClean="0"/>
              <a:t>, </a:t>
            </a:r>
            <a:r>
              <a:rPr lang="cs-CZ" altLang="cs-CZ" sz="1000" dirty="0" err="1" smtClean="0"/>
              <a:t>normalized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scores</a:t>
            </a:r>
            <a:endParaRPr lang="cs-CZ" altLang="cs-CZ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687689"/>
              </p:ext>
            </p:extLst>
          </p:nvPr>
        </p:nvGraphicFramePr>
        <p:xfrm>
          <a:off x="323528" y="2060848"/>
          <a:ext cx="6429376" cy="378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90550"/>
              </p:ext>
            </p:extLst>
          </p:nvPr>
        </p:nvGraphicFramePr>
        <p:xfrm>
          <a:off x="7380312" y="1673"/>
          <a:ext cx="1779155" cy="6797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List" r:id="rId4" imgW="3410072" imgH="13030277" progId="Excel.Sheet.12">
                  <p:embed/>
                </p:oleObj>
              </mc:Choice>
              <mc:Fallback>
                <p:oleObj name="List" r:id="rId4" imgW="3410072" imgH="130302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80312" y="1673"/>
                        <a:ext cx="1779155" cy="6797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66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Skóry odvozené ze </a:t>
            </a:r>
            <a:r>
              <a:rPr lang="cs-CZ" altLang="cs-CZ" i="1" smtClean="0"/>
              <a:t>z</a:t>
            </a:r>
            <a:r>
              <a:rPr lang="cs-CZ" altLang="cs-CZ" smtClean="0"/>
              <a:t>-skórů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9900" lvl="1" indent="-469900">
              <a:buFont typeface="Wingdings" panose="05000000000000000000" pitchFamily="2" charset="2"/>
              <a:buNone/>
            </a:pPr>
            <a:r>
              <a:rPr lang="cs-CZ" altLang="cs-CZ" sz="2000" smtClean="0"/>
              <a:t>Používané primárně v psychodiagnostických metodách</a:t>
            </a:r>
          </a:p>
          <a:p>
            <a:pPr marL="469900" lvl="1" indent="-469900">
              <a:buFont typeface="Wingdings" panose="05000000000000000000" pitchFamily="2" charset="2"/>
              <a:buNone/>
            </a:pPr>
            <a:endParaRPr lang="cs-CZ" altLang="cs-CZ" sz="2000" smtClean="0"/>
          </a:p>
          <a:p>
            <a:pPr marL="469900" lvl="1" indent="-469900">
              <a:buFont typeface="Wingdings" panose="05000000000000000000" pitchFamily="2" charset="2"/>
              <a:buChar char="o"/>
            </a:pPr>
            <a:r>
              <a:rPr lang="cs-CZ" altLang="cs-CZ" sz="2000" b="1" i="1" smtClean="0"/>
              <a:t>IQ</a:t>
            </a:r>
            <a:r>
              <a:rPr lang="cs-CZ" altLang="cs-CZ" sz="2000" b="1" smtClean="0"/>
              <a:t> skóry </a:t>
            </a:r>
            <a:r>
              <a:rPr lang="cs-CZ" altLang="cs-CZ" sz="2000" smtClean="0"/>
              <a:t>(</a:t>
            </a:r>
            <a:r>
              <a:rPr lang="cs-CZ" altLang="cs-CZ" sz="2000" i="1" smtClean="0"/>
              <a:t>m</a:t>
            </a:r>
            <a:r>
              <a:rPr lang="cs-CZ" altLang="cs-CZ" sz="2000" smtClean="0"/>
              <a:t>=100, </a:t>
            </a:r>
            <a:r>
              <a:rPr lang="cs-CZ" altLang="cs-CZ" sz="2000" i="1" smtClean="0"/>
              <a:t>s</a:t>
            </a:r>
            <a:r>
              <a:rPr lang="cs-CZ" altLang="cs-CZ" sz="2000" smtClean="0"/>
              <a:t>=15)</a:t>
            </a:r>
          </a:p>
          <a:p>
            <a:pPr marL="469900" lvl="1" indent="-469900">
              <a:buFont typeface="Wingdings" panose="05000000000000000000" pitchFamily="2" charset="2"/>
              <a:buChar char="o"/>
            </a:pPr>
            <a:r>
              <a:rPr lang="cs-CZ" altLang="cs-CZ" sz="2000" b="1" i="1" smtClean="0"/>
              <a:t>T</a:t>
            </a:r>
            <a:r>
              <a:rPr lang="cs-CZ" altLang="cs-CZ" sz="2000" b="1" smtClean="0"/>
              <a:t> skóry </a:t>
            </a:r>
            <a:r>
              <a:rPr lang="cs-CZ" altLang="cs-CZ" sz="2000" smtClean="0"/>
              <a:t>(</a:t>
            </a:r>
            <a:r>
              <a:rPr lang="cs-CZ" altLang="cs-CZ" sz="2000" i="1" smtClean="0"/>
              <a:t>m</a:t>
            </a:r>
            <a:r>
              <a:rPr lang="cs-CZ" altLang="cs-CZ" sz="2000" smtClean="0"/>
              <a:t>=50, </a:t>
            </a:r>
            <a:r>
              <a:rPr lang="cs-CZ" altLang="cs-CZ" sz="2000" i="1" smtClean="0"/>
              <a:t>s</a:t>
            </a:r>
            <a:r>
              <a:rPr lang="cs-CZ" altLang="cs-CZ" sz="2000" smtClean="0"/>
              <a:t>=</a:t>
            </a:r>
            <a:r>
              <a:rPr lang="cs-CZ" altLang="cs-CZ" sz="2000" i="1" smtClean="0"/>
              <a:t> </a:t>
            </a:r>
            <a:r>
              <a:rPr lang="cs-CZ" altLang="cs-CZ" sz="2000" smtClean="0"/>
              <a:t>10)</a:t>
            </a:r>
          </a:p>
          <a:p>
            <a:pPr marL="469900" lvl="1" indent="-469900">
              <a:buFont typeface="Wingdings" panose="05000000000000000000" pitchFamily="2" charset="2"/>
              <a:buChar char="o"/>
            </a:pPr>
            <a:endParaRPr lang="cs-CZ" altLang="cs-CZ" sz="2000" smtClean="0"/>
          </a:p>
          <a:p>
            <a:pPr marL="469900" lvl="1" indent="-469900">
              <a:buFont typeface="Wingdings" panose="05000000000000000000" pitchFamily="2" charset="2"/>
              <a:buChar char="o"/>
            </a:pPr>
            <a:r>
              <a:rPr lang="cs-CZ" altLang="cs-CZ" sz="2000" b="1" smtClean="0"/>
              <a:t>staniny</a:t>
            </a:r>
            <a:r>
              <a:rPr lang="cs-CZ" altLang="cs-CZ" sz="2000" smtClean="0"/>
              <a:t>, staninové skóry (</a:t>
            </a:r>
            <a:r>
              <a:rPr lang="cs-CZ" altLang="cs-CZ" sz="2000" i="1" smtClean="0"/>
              <a:t>s</a:t>
            </a:r>
            <a:r>
              <a:rPr lang="cs-CZ" altLang="cs-CZ" sz="2000" smtClean="0"/>
              <a:t>tandard </a:t>
            </a:r>
            <a:r>
              <a:rPr lang="cs-CZ" altLang="cs-CZ" sz="2000" i="1" smtClean="0"/>
              <a:t>nine</a:t>
            </a:r>
            <a:r>
              <a:rPr lang="cs-CZ" altLang="cs-CZ" sz="2000" smtClean="0"/>
              <a:t>) (</a:t>
            </a:r>
            <a:r>
              <a:rPr lang="cs-CZ" altLang="cs-CZ" sz="2000" i="1" smtClean="0"/>
              <a:t>m</a:t>
            </a:r>
            <a:r>
              <a:rPr lang="cs-CZ" altLang="cs-CZ" sz="2000" smtClean="0"/>
              <a:t>=5, </a:t>
            </a:r>
            <a:r>
              <a:rPr lang="cs-CZ" altLang="cs-CZ" sz="2000" i="1" smtClean="0"/>
              <a:t>s</a:t>
            </a:r>
            <a:r>
              <a:rPr lang="cs-CZ" altLang="cs-CZ" sz="2000" smtClean="0"/>
              <a:t>=</a:t>
            </a:r>
            <a:r>
              <a:rPr lang="cs-CZ" altLang="cs-CZ" sz="2000" i="1" smtClean="0"/>
              <a:t> </a:t>
            </a:r>
            <a:r>
              <a:rPr lang="cs-CZ" altLang="cs-CZ" sz="2000" smtClean="0"/>
              <a:t>2) + kategorizace zaokrouhlením na celá čísla</a:t>
            </a:r>
          </a:p>
          <a:p>
            <a:pPr marL="469900" lvl="1" indent="-469900">
              <a:buFont typeface="Wingdings" panose="05000000000000000000" pitchFamily="2" charset="2"/>
              <a:buChar char="o"/>
            </a:pPr>
            <a:r>
              <a:rPr lang="cs-CZ" altLang="cs-CZ" sz="2000" b="1" smtClean="0"/>
              <a:t>steny</a:t>
            </a:r>
            <a:r>
              <a:rPr lang="cs-CZ" altLang="cs-CZ" sz="2000" smtClean="0"/>
              <a:t>, stenové skóry (</a:t>
            </a:r>
            <a:r>
              <a:rPr lang="cs-CZ" altLang="cs-CZ" sz="2000" i="1" smtClean="0"/>
              <a:t>s</a:t>
            </a:r>
            <a:r>
              <a:rPr lang="cs-CZ" altLang="cs-CZ" sz="2000" smtClean="0"/>
              <a:t>tandard </a:t>
            </a:r>
            <a:r>
              <a:rPr lang="cs-CZ" altLang="cs-CZ" sz="2000" i="1" smtClean="0"/>
              <a:t>ten</a:t>
            </a:r>
            <a:r>
              <a:rPr lang="cs-CZ" altLang="cs-CZ" sz="2000" smtClean="0"/>
              <a:t>) (</a:t>
            </a:r>
            <a:r>
              <a:rPr lang="cs-CZ" altLang="cs-CZ" sz="2000" i="1" smtClean="0"/>
              <a:t>m</a:t>
            </a:r>
            <a:r>
              <a:rPr lang="cs-CZ" altLang="cs-CZ" sz="2000" smtClean="0"/>
              <a:t>=5,5, </a:t>
            </a:r>
            <a:r>
              <a:rPr lang="cs-CZ" altLang="cs-CZ" sz="2000" i="1" smtClean="0"/>
              <a:t>s</a:t>
            </a:r>
            <a:r>
              <a:rPr lang="cs-CZ" altLang="cs-CZ" sz="2000" smtClean="0"/>
              <a:t>=</a:t>
            </a:r>
            <a:r>
              <a:rPr lang="cs-CZ" altLang="cs-CZ" sz="2000" i="1" smtClean="0"/>
              <a:t> </a:t>
            </a:r>
            <a:r>
              <a:rPr lang="cs-CZ" altLang="cs-CZ" sz="2000" smtClean="0"/>
              <a:t>2) + kategorizace zaokrouhlením na celá čísla</a:t>
            </a:r>
          </a:p>
          <a:p>
            <a:endParaRPr lang="cs-CZ" altLang="cs-CZ" smtClean="0"/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000" b="1" smtClean="0"/>
              <a:t>Pořád je podmínkou správné interpretace normální rozložení měřené proměnné v dané populaci!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Nelineární transformace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Změna rozložení (</a:t>
            </a:r>
            <a:r>
              <a:rPr lang="cs-CZ" sz="2400" dirty="0" err="1" smtClean="0"/>
              <a:t>obv</a:t>
            </a:r>
            <a:r>
              <a:rPr lang="cs-CZ" sz="2400" dirty="0" smtClean="0"/>
              <a:t>. směrem k normálnímu)</a:t>
            </a:r>
          </a:p>
          <a:p>
            <a:pPr lvl="1"/>
            <a:r>
              <a:rPr lang="cs-CZ" sz="2000" dirty="0" smtClean="0"/>
              <a:t>Pro smysluplnější využití momentových statistik</a:t>
            </a:r>
          </a:p>
          <a:p>
            <a:pPr lvl="1"/>
            <a:r>
              <a:rPr lang="cs-CZ" sz="2000" dirty="0" smtClean="0"/>
              <a:t>Pro možnost využití analytických technik, které nějakou podobu rozložení vyžadují</a:t>
            </a:r>
          </a:p>
          <a:p>
            <a:r>
              <a:rPr lang="cs-CZ" sz="2400" dirty="0" smtClean="0"/>
              <a:t>Popisné statistiky se mění složitěji</a:t>
            </a:r>
          </a:p>
          <a:p>
            <a:r>
              <a:rPr lang="cs-CZ" sz="2400" dirty="0" smtClean="0"/>
              <a:t>Př. logaritmus počtu psychologů</a:t>
            </a:r>
          </a:p>
          <a:p>
            <a:pPr marL="471487" lvl="1" indent="0">
              <a:buNone/>
            </a:pP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911681"/>
              </p:ext>
            </p:extLst>
          </p:nvPr>
        </p:nvGraphicFramePr>
        <p:xfrm>
          <a:off x="971600" y="4149080"/>
          <a:ext cx="7153275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58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7132</TotalTime>
  <Words>820</Words>
  <Application>Microsoft Office PowerPoint</Application>
  <PresentationFormat>Předvádění na obrazovce (4:3)</PresentationFormat>
  <Paragraphs>144</Paragraphs>
  <Slides>24</Slides>
  <Notes>1</Notes>
  <HiddenSlides>1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Arial</vt:lpstr>
      <vt:lpstr>Segoe UI</vt:lpstr>
      <vt:lpstr>Symbol</vt:lpstr>
      <vt:lpstr>Times New Roman</vt:lpstr>
      <vt:lpstr>Wingdings</vt:lpstr>
      <vt:lpstr>Profil</vt:lpstr>
      <vt:lpstr>List</vt:lpstr>
      <vt:lpstr>List aplikace Microsoft Excel</vt:lpstr>
      <vt:lpstr>Worksheet</vt:lpstr>
      <vt:lpstr>PSY117 2016 Statistická analýza dat v psychologii Přednáška 3</vt:lpstr>
      <vt:lpstr>Transformace skórů (dat)</vt:lpstr>
      <vt:lpstr>Lineární transformace 1</vt:lpstr>
      <vt:lpstr>Prezentace aplikace PowerPoint</vt:lpstr>
      <vt:lpstr>Lineární transformace 2</vt:lpstr>
      <vt:lpstr>Lineární transformace - standardizace z-skóry, standardizované skóry</vt:lpstr>
      <vt:lpstr>Prezentace aplikace PowerPoint</vt:lpstr>
      <vt:lpstr>Skóry odvozené ze z-skórů</vt:lpstr>
      <vt:lpstr>Nelineární transformace 1</vt:lpstr>
      <vt:lpstr>Nelineární transformace 2</vt:lpstr>
      <vt:lpstr>Transformace na percentily</vt:lpstr>
      <vt:lpstr>Psychodiagnostická kalkulačka</vt:lpstr>
      <vt:lpstr>N psychologů v ČR</vt:lpstr>
      <vt:lpstr>Prezentace aplikace PowerPoint</vt:lpstr>
      <vt:lpstr>Normální rozložení Gaussovo, bell-curve</vt:lpstr>
      <vt:lpstr>Prezentace aplikace PowerPoint</vt:lpstr>
      <vt:lpstr>K čemu/proč normální rozložení?</vt:lpstr>
      <vt:lpstr>Vlastnosti normálního rozložení https://en.wikipedia.org/wiki/Normal_distribution</vt:lpstr>
      <vt:lpstr>Mnohost normálních rozložení</vt:lpstr>
      <vt:lpstr> Kvantily standardního normálního rozložení N(0;1) alias oblasti pod křivkou normálního rozložení</vt:lpstr>
      <vt:lpstr>Kvantily přesněji v MS Excel</vt:lpstr>
      <vt:lpstr>Prezentace aplikace PowerPoint</vt:lpstr>
      <vt:lpstr>Statistické zkratky a značky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PSY117/454 - Přednáška 3 - Míry centrální tendence a variability</dc:title>
  <dc:creator>Stanislav Ježek</dc:creator>
  <cp:lastModifiedBy>Standa Ježek</cp:lastModifiedBy>
  <cp:revision>159</cp:revision>
  <cp:lastPrinted>1601-01-01T00:00:00Z</cp:lastPrinted>
  <dcterms:created xsi:type="dcterms:W3CDTF">2006-02-20T14:20:43Z</dcterms:created>
  <dcterms:modified xsi:type="dcterms:W3CDTF">2016-03-10T08:17:19Z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