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79" r:id="rId2"/>
    <p:sldId id="285" r:id="rId3"/>
    <p:sldId id="264" r:id="rId4"/>
    <p:sldId id="269" r:id="rId5"/>
    <p:sldId id="275" r:id="rId6"/>
    <p:sldId id="257" r:id="rId7"/>
    <p:sldId id="272" r:id="rId8"/>
    <p:sldId id="273" r:id="rId9"/>
    <p:sldId id="281" r:id="rId10"/>
    <p:sldId id="282" r:id="rId11"/>
    <p:sldId id="274" r:id="rId12"/>
    <p:sldId id="283" r:id="rId13"/>
    <p:sldId id="284" r:id="rId14"/>
    <p:sldId id="277" r:id="rId15"/>
    <p:sldId id="278" r:id="rId16"/>
    <p:sldId id="286" r:id="rId17"/>
    <p:sldId id="287" r:id="rId18"/>
    <p:sldId id="288" r:id="rId19"/>
    <p:sldId id="289" r:id="rId20"/>
    <p:sldId id="280" r:id="rId21"/>
  </p:sldIdLst>
  <p:sldSz cx="9144000" cy="6858000" type="screen4x3"/>
  <p:notesSz cx="6797675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9" autoAdjust="0"/>
    <p:restoredTop sz="93359" autoAdjust="0"/>
  </p:normalViewPr>
  <p:slideViewPr>
    <p:cSldViewPr>
      <p:cViewPr varScale="1">
        <p:scale>
          <a:sx n="69" d="100"/>
          <a:sy n="69" d="100"/>
        </p:scale>
        <p:origin x="116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tan\Dokumenty\V&#253;uka\PSY117\semin&#225;&#345;e\3%20-%20korelace%20a%20regrese\Norm&#225;ln&#237;%20rozlo&#382;en&#237;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664883776945087E-2"/>
          <c:y val="2.4836608611161486E-2"/>
          <c:w val="0.9204939448794065"/>
          <c:h val="0.8439764608371322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List3!$A$43</c:f>
              <c:strCache>
                <c:ptCount val="1"/>
                <c:pt idx="0">
                  <c:v>IQ</c:v>
                </c:pt>
              </c:strCache>
            </c:strRef>
          </c:tx>
          <c:marker>
            <c:symbol val="none"/>
          </c:marker>
          <c:xVal>
            <c:numRef>
              <c:f>List3!$B$41:$R$41</c:f>
              <c:numCache>
                <c:formatCode>0</c:formatCode>
                <c:ptCount val="17"/>
                <c:pt idx="0">
                  <c:v>70</c:v>
                </c:pt>
                <c:pt idx="1">
                  <c:v>77.5</c:v>
                </c:pt>
                <c:pt idx="2">
                  <c:v>85</c:v>
                </c:pt>
                <c:pt idx="3">
                  <c:v>92.5</c:v>
                </c:pt>
                <c:pt idx="4">
                  <c:v>100</c:v>
                </c:pt>
                <c:pt idx="5">
                  <c:v>107.5</c:v>
                </c:pt>
                <c:pt idx="6">
                  <c:v>115</c:v>
                </c:pt>
                <c:pt idx="7">
                  <c:v>122.5</c:v>
                </c:pt>
                <c:pt idx="8">
                  <c:v>130</c:v>
                </c:pt>
                <c:pt idx="9">
                  <c:v>137.5</c:v>
                </c:pt>
                <c:pt idx="10">
                  <c:v>145</c:v>
                </c:pt>
                <c:pt idx="11">
                  <c:v>152.5</c:v>
                </c:pt>
                <c:pt idx="12">
                  <c:v>160</c:v>
                </c:pt>
                <c:pt idx="13">
                  <c:v>167.5</c:v>
                </c:pt>
                <c:pt idx="14">
                  <c:v>175</c:v>
                </c:pt>
                <c:pt idx="15">
                  <c:v>182.5</c:v>
                </c:pt>
                <c:pt idx="16">
                  <c:v>190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1.3383022576488564E-4</c:v>
                </c:pt>
                <c:pt idx="1">
                  <c:v>8.7268269504576243E-4</c:v>
                </c:pt>
                <c:pt idx="2">
                  <c:v>4.4318484119380283E-3</c:v>
                </c:pt>
                <c:pt idx="3">
                  <c:v>1.7528300493568578E-2</c:v>
                </c:pt>
                <c:pt idx="4">
                  <c:v>5.3990966513188104E-2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5.3990966513188104E-2</c:v>
                </c:pt>
                <c:pt idx="13">
                  <c:v>1.7528300493568578E-2</c:v>
                </c:pt>
                <c:pt idx="14">
                  <c:v>4.4318484119380283E-3</c:v>
                </c:pt>
                <c:pt idx="15">
                  <c:v>8.7268269504576243E-4</c:v>
                </c:pt>
                <c:pt idx="16">
                  <c:v>1.3383022576488564E-4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0BA-4F7B-9DA9-D401D05023D1}"/>
            </c:ext>
          </c:extLst>
        </c:ser>
        <c:ser>
          <c:idx val="1"/>
          <c:order val="1"/>
          <c:tx>
            <c:strRef>
              <c:f>List3!$A$42</c:f>
              <c:strCache>
                <c:ptCount val="1"/>
                <c:pt idx="0">
                  <c:v>průměr IQ</c:v>
                </c:pt>
              </c:strCache>
            </c:strRef>
          </c:tx>
          <c:marker>
            <c:symbol val="none"/>
          </c:marker>
          <c:xVal>
            <c:numRef>
              <c:f>List3!$B$42:$R$42</c:f>
              <c:numCache>
                <c:formatCode>0</c:formatCode>
                <c:ptCount val="17"/>
                <c:pt idx="0">
                  <c:v>124</c:v>
                </c:pt>
                <c:pt idx="1">
                  <c:v>124.75</c:v>
                </c:pt>
                <c:pt idx="2">
                  <c:v>125.5</c:v>
                </c:pt>
                <c:pt idx="3">
                  <c:v>126.25</c:v>
                </c:pt>
                <c:pt idx="4">
                  <c:v>127</c:v>
                </c:pt>
                <c:pt idx="5">
                  <c:v>127.75</c:v>
                </c:pt>
                <c:pt idx="6">
                  <c:v>128.5</c:v>
                </c:pt>
                <c:pt idx="7">
                  <c:v>129.25</c:v>
                </c:pt>
                <c:pt idx="8">
                  <c:v>130</c:v>
                </c:pt>
                <c:pt idx="9">
                  <c:v>130.75</c:v>
                </c:pt>
                <c:pt idx="10">
                  <c:v>131.5</c:v>
                </c:pt>
                <c:pt idx="11">
                  <c:v>132.25</c:v>
                </c:pt>
                <c:pt idx="12">
                  <c:v>133</c:v>
                </c:pt>
                <c:pt idx="13">
                  <c:v>133.75</c:v>
                </c:pt>
                <c:pt idx="14">
                  <c:v>134.5</c:v>
                </c:pt>
                <c:pt idx="15">
                  <c:v>135.25</c:v>
                </c:pt>
                <c:pt idx="16">
                  <c:v>136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1.3383022576488564E-4</c:v>
                </c:pt>
                <c:pt idx="1">
                  <c:v>8.7268269504576243E-4</c:v>
                </c:pt>
                <c:pt idx="2">
                  <c:v>4.4318484119380283E-3</c:v>
                </c:pt>
                <c:pt idx="3">
                  <c:v>1.7528300493568578E-2</c:v>
                </c:pt>
                <c:pt idx="4">
                  <c:v>5.3990966513188104E-2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5.3990966513188104E-2</c:v>
                </c:pt>
                <c:pt idx="13">
                  <c:v>1.7528300493568578E-2</c:v>
                </c:pt>
                <c:pt idx="14">
                  <c:v>4.4318484119380283E-3</c:v>
                </c:pt>
                <c:pt idx="15">
                  <c:v>8.7268269504576243E-4</c:v>
                </c:pt>
                <c:pt idx="16">
                  <c:v>1.3383022576488564E-4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A0BA-4F7B-9DA9-D401D0502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618232"/>
        <c:axId val="205171064"/>
      </c:scatterChart>
      <c:valAx>
        <c:axId val="60618232"/>
        <c:scaling>
          <c:orientation val="minMax"/>
          <c:max val="170"/>
          <c:min val="90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2000" baseline="0"/>
            </a:pPr>
            <a:endParaRPr lang="cs-CZ"/>
          </a:p>
        </c:txPr>
        <c:crossAx val="205171064"/>
        <c:crosses val="autoZero"/>
        <c:crossBetween val="midCat"/>
      </c:valAx>
      <c:valAx>
        <c:axId val="205171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61823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ayout>
        <c:manualLayout>
          <c:xMode val="edge"/>
          <c:yMode val="edge"/>
          <c:x val="0.75789200784174171"/>
          <c:y val="0.18938244979248992"/>
          <c:w val="0.17276276556287987"/>
          <c:h val="0.2015876318119113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E993874-2115-4FAC-A467-1CEC7C7AE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67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600D81-10D6-4D7B-8FC9-3481BDC566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65994A-7972-4F93-A68E-29EB71F456B5}" type="slidenum">
              <a:rPr lang="cs-CZ" smtClean="0"/>
              <a:pPr/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88623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79325-0169-4CCD-85B5-F4A5B085A595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78216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88EBD8-D85B-4B70-A8A9-ED2400D72F4D}" type="slidenum">
              <a:rPr lang="cs-CZ" smtClean="0"/>
              <a:pPr/>
              <a:t>12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29940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B83065-72FE-47CF-8361-802CC568C271}" type="slidenum">
              <a:rPr lang="cs-CZ" smtClean="0"/>
              <a:pPr/>
              <a:t>13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12353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8316E-D89A-49CC-BA9A-071DC10947DB}" type="slidenum">
              <a:rPr lang="cs-CZ" smtClean="0"/>
              <a:pPr/>
              <a:t>14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68206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90864-039E-4082-A062-61FBB3425A74}" type="slidenum">
              <a:rPr lang="cs-CZ" smtClean="0"/>
              <a:pPr/>
              <a:t>15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18257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Výběrové rozložení mediánu je v případě normálního rozložení taky normální a výběrová chyba je cca 1,253 výběrové chyby průměru. </a:t>
            </a:r>
          </a:p>
          <a:p>
            <a:pPr eaLnBrk="1" hangingPunct="1"/>
            <a:r>
              <a:rPr lang="cs-CZ" dirty="0" smtClean="0"/>
              <a:t>Dobrá simulace je na www.</a:t>
            </a:r>
            <a:r>
              <a:rPr lang="cs-CZ" dirty="0" err="1" smtClean="0"/>
              <a:t>stat.tamu.edu</a:t>
            </a:r>
            <a:r>
              <a:rPr lang="cs-CZ" dirty="0" smtClean="0"/>
              <a:t>/</a:t>
            </a:r>
            <a:r>
              <a:rPr lang="en-US" dirty="0" smtClean="0"/>
              <a:t>~</a:t>
            </a:r>
            <a:r>
              <a:rPr lang="en-US" dirty="0" err="1" smtClean="0"/>
              <a:t>jhardin</a:t>
            </a:r>
            <a:r>
              <a:rPr lang="cs-CZ" dirty="0" smtClean="0"/>
              <a:t>/</a:t>
            </a:r>
            <a:r>
              <a:rPr lang="cs-CZ" dirty="0" err="1" smtClean="0"/>
              <a:t>applets</a:t>
            </a:r>
            <a:r>
              <a:rPr lang="cs-CZ" dirty="0" smtClean="0"/>
              <a:t>/</a:t>
            </a:r>
            <a:r>
              <a:rPr lang="cs-CZ" dirty="0" err="1" smtClean="0"/>
              <a:t>signed</a:t>
            </a:r>
            <a:r>
              <a:rPr lang="cs-CZ" dirty="0" smtClean="0"/>
              <a:t>/SampDist2.html (s varováním).</a:t>
            </a:r>
          </a:p>
          <a:p>
            <a:pPr eaLnBrk="1" hangingPunct="1"/>
            <a:r>
              <a:rPr lang="cs-CZ" dirty="0" smtClean="0"/>
              <a:t>Na </a:t>
            </a:r>
            <a:r>
              <a:rPr lang="cs-CZ" dirty="0" err="1" smtClean="0"/>
              <a:t>konfidenční</a:t>
            </a:r>
            <a:r>
              <a:rPr lang="cs-CZ" dirty="0" smtClean="0"/>
              <a:t> interval se jde podle Altmana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.(2000). </a:t>
            </a:r>
            <a:r>
              <a:rPr lang="cs-CZ" dirty="0" err="1" smtClean="0"/>
              <a:t>Statistics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confidence</a:t>
            </a:r>
            <a:r>
              <a:rPr lang="cs-CZ" baseline="0" dirty="0" smtClean="0"/>
              <a:t>.</a:t>
            </a:r>
            <a:r>
              <a:rPr lang="cs-CZ" dirty="0" smtClean="0"/>
              <a:t> s. 36 jinak, taky pořadově.</a:t>
            </a:r>
          </a:p>
          <a:p>
            <a:pPr eaLnBrk="1" hangingPunct="1"/>
            <a:r>
              <a:rPr lang="cs-CZ" dirty="0" smtClean="0"/>
              <a:t>Tohle je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00D81-10D6-4D7B-8FC9-3481BDC566E3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846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4412D-F7D6-4E46-B647-ACF3D8F09A34}" type="slidenum">
              <a:rPr lang="cs-CZ" smtClean="0"/>
              <a:pPr/>
              <a:t>20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3459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DF3F3-3E1C-4D14-A28A-23B798B257BB}" type="slidenum">
              <a:rPr lang="cs-CZ" smtClean="0"/>
              <a:pPr/>
              <a:t>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622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CBD34-6A26-4B56-A312-1F143F24935F}" type="slidenum">
              <a:rPr lang="cs-CZ" smtClean="0"/>
              <a:pPr/>
              <a:t>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57687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E9ED0-FCF9-4E62-972C-2F3F26EE7471}" type="slidenum">
              <a:rPr lang="cs-CZ" smtClean="0"/>
              <a:pPr/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8600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D0350-D1A4-4798-9D74-77C9F634957A}" type="slidenum">
              <a:rPr lang="cs-CZ" smtClean="0"/>
              <a:pPr/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69257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E94F4-2E47-492F-B7B4-E75ED8950B1C}" type="slidenum">
              <a:rPr lang="cs-CZ" smtClean="0"/>
              <a:pPr/>
              <a:t>7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47742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4BDFD-24A5-46DC-8F03-DFDF06E005A1}" type="slidenum">
              <a:rPr lang="cs-CZ" smtClean="0"/>
              <a:pPr/>
              <a:t>8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1975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39EFA-0312-46BA-80FD-BB431AA7E149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79898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7B03-BC54-44CC-AF81-2D5626BEEBD4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3236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B8B00-9635-4B7C-9976-6876F8F96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63785-3ABB-4F48-B5D7-D77B97D947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E6B41-B9A7-4195-AE65-0A6385B0C4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EA2A6-C5EE-4978-AA12-29AB124BE0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6F05-53E2-49B8-9F0C-ECE5D877E3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B209B-AB54-420D-9F56-26ADE7170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30F4C-D71F-4834-BF49-695352EDC3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38C85-5CAE-4777-B274-D21289F8DA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24693-6D8A-4224-8AFA-39BD3F657F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1C339-1B7F-4043-9F11-F0D5EC087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CA1A-14E3-4056-913F-12F0D0C7B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B901E-E1D0-456E-BA2A-C9FFF3F72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45741-6ED5-4B6D-8E33-899998B7A3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04BF9E2-19E9-4684-8245-691178F8A1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hyperlink" Target="http://onlinestatbook.com/stat_sim/conf_interval/index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uah.edu/stat/apps/SpecialSimulation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statbook.com/stat_sim/sampling_dist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 smtClean="0"/>
              <a:t>PSY117</a:t>
            </a:r>
            <a:br>
              <a:rPr lang="cs-CZ" sz="2400" dirty="0" smtClean="0"/>
            </a:br>
            <a:r>
              <a:rPr lang="cs-CZ" sz="2400" dirty="0" smtClean="0"/>
              <a:t>Statistická analýza dat v psychologii</a:t>
            </a:r>
            <a:br>
              <a:rPr lang="cs-CZ" sz="2400" dirty="0" smtClean="0"/>
            </a:br>
            <a:r>
              <a:rPr lang="cs-CZ" sz="2400" b="1" dirty="0" smtClean="0"/>
              <a:t>Přednáška </a:t>
            </a:r>
            <a:r>
              <a:rPr lang="cs-CZ" sz="2400" b="1" dirty="0"/>
              <a:t>8</a:t>
            </a:r>
            <a:r>
              <a:rPr lang="cs-CZ" sz="2400" b="1" dirty="0" smtClean="0"/>
              <a:t> 2016</a:t>
            </a:r>
            <a:endParaRPr lang="cs-CZ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dirty="0" smtClean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dirty="0" smtClean="0">
                <a:solidFill>
                  <a:schemeClr val="accent2"/>
                </a:solidFill>
              </a:rPr>
              <a:t>Statistické usuzování, odhady</a:t>
            </a:r>
          </a:p>
          <a:p>
            <a:pPr algn="ctr" eaLnBrk="1" hangingPunct="1"/>
            <a:endParaRPr 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sz="2400" b="1" dirty="0" smtClean="0">
              <a:solidFill>
                <a:schemeClr val="accent2"/>
              </a:solidFill>
            </a:endParaRPr>
          </a:p>
          <a:p>
            <a:pPr eaLnBrk="1" hangingPunct="1"/>
            <a:endParaRPr lang="cs-CZ" sz="2000" b="1" dirty="0" smtClean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 dirty="0" smtClean="0"/>
              <a:t>Věci, které můžeme přímo pozorovat, jsou téměř vždy pouze vzorky.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 dirty="0" smtClean="0"/>
              <a:t>Alfred </a:t>
            </a:r>
            <a:r>
              <a:rPr lang="cs-CZ" sz="1800" i="1" dirty="0" err="1" smtClean="0"/>
              <a:t>North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Whitehead</a:t>
            </a:r>
            <a:endParaRPr lang="cs-CZ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Estimační kvality statistik II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37512" cy="4556125"/>
          </a:xfrm>
        </p:spPr>
        <p:txBody>
          <a:bodyPr/>
          <a:lstStyle/>
          <a:p>
            <a:pPr eaLnBrk="1" hangingPunct="1"/>
            <a:r>
              <a:rPr lang="cs-CZ" sz="2200" dirty="0" smtClean="0"/>
              <a:t>Nezkreslenost</a:t>
            </a:r>
          </a:p>
          <a:p>
            <a:pPr lvl="1" eaLnBrk="1" hangingPunct="1"/>
            <a:r>
              <a:rPr lang="cs-CZ" sz="2000" dirty="0" smtClean="0"/>
              <a:t>tj. že systematicky </a:t>
            </a:r>
            <a:r>
              <a:rPr lang="cs-CZ" sz="2000" dirty="0" err="1" smtClean="0"/>
              <a:t>nenad</a:t>
            </a:r>
            <a:r>
              <a:rPr lang="cs-CZ" sz="2000" dirty="0" smtClean="0"/>
              <a:t>(pod)</a:t>
            </a:r>
            <a:r>
              <a:rPr lang="cs-CZ" sz="2000" dirty="0" err="1" smtClean="0"/>
              <a:t>hodnocuje</a:t>
            </a:r>
            <a:endParaRPr lang="cs-CZ" sz="2000" dirty="0" smtClean="0"/>
          </a:p>
          <a:p>
            <a:pPr lvl="1" eaLnBrk="1" hangingPunct="1"/>
            <a:r>
              <a:rPr lang="cs-CZ" sz="2000" dirty="0" smtClean="0"/>
              <a:t>např. </a:t>
            </a:r>
            <a:r>
              <a:rPr lang="cs-CZ" sz="2000" i="1" dirty="0" smtClean="0"/>
              <a:t>s</a:t>
            </a:r>
            <a:r>
              <a:rPr lang="cs-CZ" sz="2000" dirty="0" smtClean="0"/>
              <a:t> podhodnocuje</a:t>
            </a:r>
          </a:p>
          <a:p>
            <a:pPr eaLnBrk="1" hangingPunct="1"/>
            <a:r>
              <a:rPr lang="cs-CZ" sz="2200" dirty="0" smtClean="0"/>
              <a:t>Konzistence</a:t>
            </a:r>
          </a:p>
          <a:p>
            <a:pPr lvl="1" eaLnBrk="1" hangingPunct="1"/>
            <a:r>
              <a:rPr lang="cs-CZ" sz="2000" dirty="0" smtClean="0"/>
              <a:t>s velikostí vzorku roste přesnost odhadu</a:t>
            </a:r>
            <a:endParaRPr lang="cs-CZ" sz="2000" b="1" dirty="0" smtClean="0"/>
          </a:p>
          <a:p>
            <a:pPr eaLnBrk="1" hangingPunct="1"/>
            <a:r>
              <a:rPr lang="cs-CZ" sz="2200" dirty="0" smtClean="0"/>
              <a:t>Relativní účinnost</a:t>
            </a:r>
          </a:p>
          <a:p>
            <a:pPr lvl="1" eaLnBrk="1" hangingPunct="1"/>
            <a:r>
              <a:rPr lang="cs-CZ" sz="2000" dirty="0" smtClean="0"/>
              <a:t>jak rychle roste přesnost s velikostí vzorku </a:t>
            </a:r>
          </a:p>
          <a:p>
            <a:pPr lvl="1" eaLnBrk="1" hangingPunct="1"/>
            <a:r>
              <a:rPr lang="cs-CZ" sz="2000" dirty="0" smtClean="0"/>
              <a:t>zde vítězí </a:t>
            </a:r>
            <a:r>
              <a:rPr lang="cs-CZ" sz="2000" i="1" dirty="0" smtClean="0"/>
              <a:t>M</a:t>
            </a:r>
            <a:r>
              <a:rPr lang="cs-CZ" sz="2000" dirty="0" smtClean="0"/>
              <a:t> nad </a:t>
            </a:r>
            <a:r>
              <a:rPr lang="cs-CZ" sz="2000" i="1" dirty="0" err="1" smtClean="0"/>
              <a:t>Md</a:t>
            </a:r>
            <a:r>
              <a:rPr lang="cs-CZ" sz="2000" i="1" dirty="0" smtClean="0"/>
              <a:t> </a:t>
            </a:r>
            <a:r>
              <a:rPr lang="cs-CZ" sz="2000" dirty="0" smtClean="0"/>
              <a:t>a strhává s sebou i další momentové statistiky</a:t>
            </a:r>
          </a:p>
          <a:p>
            <a:pPr lvl="2" eaLnBrk="1" hangingPunct="1"/>
            <a:r>
              <a:rPr lang="cs-CZ" sz="1900" i="1" dirty="0" smtClean="0"/>
              <a:t>jejich výhodou je i snadné počítání s nimi</a:t>
            </a:r>
          </a:p>
          <a:p>
            <a:pPr eaLnBrk="1" hangingPunct="1">
              <a:buNone/>
            </a:pPr>
            <a:endParaRPr lang="cs-CZ" sz="1800" i="1" dirty="0" smtClean="0"/>
          </a:p>
          <a:p>
            <a:pPr eaLnBrk="1" hangingPunct="1">
              <a:buNone/>
            </a:pPr>
            <a:r>
              <a:rPr lang="cs-CZ" sz="1800" i="1" dirty="0" smtClean="0"/>
              <a:t>Alternativně </a:t>
            </a:r>
            <a:r>
              <a:rPr lang="cs-CZ" sz="1800" i="1" dirty="0"/>
              <a:t>Kvalita bodového odhadu viz </a:t>
            </a:r>
            <a:r>
              <a:rPr lang="cs-CZ" sz="1800" i="1" dirty="0" err="1"/>
              <a:t>Hendl</a:t>
            </a:r>
            <a:r>
              <a:rPr lang="cs-CZ" sz="1800" i="1" dirty="0"/>
              <a:t> 175</a:t>
            </a:r>
            <a:endParaRPr lang="cs-CZ" sz="1800" i="1" dirty="0" smtClean="0"/>
          </a:p>
          <a:p>
            <a:pPr eaLnBrk="1" hangingPunct="1">
              <a:buFont typeface="Wingdings" pitchFamily="2" charset="2"/>
              <a:buNone/>
            </a:pPr>
            <a:endParaRPr lang="cs-CZ" sz="1000" i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 smtClean="0"/>
              <a:t>AJ: </a:t>
            </a:r>
            <a:r>
              <a:rPr lang="cs-CZ" sz="1000" dirty="0" err="1" smtClean="0"/>
              <a:t>unbiasedness</a:t>
            </a:r>
            <a:r>
              <a:rPr lang="cs-CZ" sz="1000" dirty="0" smtClean="0"/>
              <a:t>, </a:t>
            </a:r>
            <a:r>
              <a:rPr lang="cs-CZ" sz="1000" dirty="0" err="1" smtClean="0"/>
              <a:t>consistency</a:t>
            </a:r>
            <a:r>
              <a:rPr lang="cs-CZ" sz="1000" dirty="0" smtClean="0"/>
              <a:t>, </a:t>
            </a:r>
            <a:r>
              <a:rPr lang="cs-CZ" sz="1000" dirty="0" err="1" smtClean="0"/>
              <a:t>relative</a:t>
            </a:r>
            <a:r>
              <a:rPr lang="cs-CZ" sz="1000" dirty="0" smtClean="0"/>
              <a:t> </a:t>
            </a:r>
            <a:r>
              <a:rPr lang="cs-CZ" sz="1000" dirty="0" err="1" smtClean="0"/>
              <a:t>efficiency</a:t>
            </a:r>
            <a:endParaRPr 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Bodové vs. intervalové odhady</a:t>
            </a:r>
            <a:endParaRPr lang="cs-CZ" sz="24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Parametr se můžeme snažit odhadnout…  </a:t>
            </a:r>
          </a:p>
          <a:p>
            <a:pPr lvl="1" eaLnBrk="1" hangingPunct="1">
              <a:defRPr/>
            </a:pPr>
            <a:r>
              <a:rPr lang="cs-CZ" sz="2000" b="1" dirty="0" smtClean="0"/>
              <a:t>bodovým odhadem</a:t>
            </a:r>
            <a:r>
              <a:rPr lang="cs-CZ" sz="2000" dirty="0" smtClean="0"/>
              <a:t> – tj. odhadujeme přímo hodnotu parametru, např. průměr.</a:t>
            </a:r>
            <a:endParaRPr lang="cs-CZ" sz="1400" dirty="0" smtClean="0"/>
          </a:p>
          <a:p>
            <a:pPr lvl="1" eaLnBrk="1" hangingPunct="1">
              <a:defRPr/>
            </a:pPr>
            <a:r>
              <a:rPr lang="cs-CZ" sz="2000" b="1" dirty="0" smtClean="0"/>
              <a:t>intervalovým odhadem</a:t>
            </a:r>
            <a:r>
              <a:rPr lang="cs-CZ" sz="2000" dirty="0" smtClean="0"/>
              <a:t> – tj. odhadnutím intervalu, který parametr s určitou p-</a:t>
            </a:r>
            <a:r>
              <a:rPr lang="cs-CZ" sz="2000" dirty="0" err="1" smtClean="0"/>
              <a:t>ností</a:t>
            </a:r>
            <a:r>
              <a:rPr lang="cs-CZ" sz="2000" dirty="0" smtClean="0"/>
              <a:t> zahrnuje</a:t>
            </a:r>
          </a:p>
          <a:p>
            <a:pPr lvl="2" eaLnBrk="1" hangingPunct="1">
              <a:defRPr/>
            </a:pPr>
            <a:r>
              <a:rPr lang="cs-CZ" sz="1700" dirty="0" smtClean="0"/>
              <a:t>výsledkem intervalového odhadu je </a:t>
            </a:r>
            <a:r>
              <a:rPr lang="cs-CZ" sz="1700" b="1" dirty="0" smtClean="0"/>
              <a:t>interval spolehlivosti</a:t>
            </a:r>
          </a:p>
          <a:p>
            <a:pPr lvl="2" eaLnBrk="1" hangingPunct="1">
              <a:defRPr/>
            </a:pPr>
            <a:r>
              <a:rPr lang="cs-CZ" sz="1700" dirty="0" smtClean="0"/>
              <a:t>interval spolehlivosti tvoříme z bodového odhadu a znalosti jeho výběrového rozložení, tj. (</a:t>
            </a:r>
            <a:r>
              <a:rPr lang="cs-CZ" sz="1700" dirty="0" err="1" smtClean="0"/>
              <a:t>bod</a:t>
            </a:r>
            <a:r>
              <a:rPr lang="cs-CZ" sz="1700" dirty="0" smtClean="0">
                <a:sym typeface="Symbol" pitchFamily="18" charset="2"/>
              </a:rPr>
              <a:t></a:t>
            </a:r>
            <a:r>
              <a:rPr lang="cs-CZ" sz="1700" dirty="0" smtClean="0"/>
              <a:t>odchylka)</a:t>
            </a:r>
          </a:p>
          <a:p>
            <a:pPr lvl="2" eaLnBrk="1" hangingPunct="1">
              <a:defRPr/>
            </a:pPr>
            <a:r>
              <a:rPr lang="cs-CZ" sz="1700" dirty="0" smtClean="0"/>
              <a:t>intervalový odhad lepší - více informací</a:t>
            </a:r>
          </a:p>
          <a:p>
            <a:pPr lvl="2" eaLnBrk="1" hangingPunct="1">
              <a:defRPr/>
            </a:pPr>
            <a:r>
              <a:rPr lang="cs-CZ" sz="1700" dirty="0" smtClean="0"/>
              <a:t>té p-</a:t>
            </a:r>
            <a:r>
              <a:rPr lang="cs-CZ" sz="1700" dirty="0" err="1" smtClean="0"/>
              <a:t>nosti</a:t>
            </a:r>
            <a:r>
              <a:rPr lang="cs-CZ" sz="1700" dirty="0" smtClean="0"/>
              <a:t> se v tomto kontextu říká </a:t>
            </a:r>
            <a:r>
              <a:rPr lang="cs-CZ" sz="1700" b="1" dirty="0" smtClean="0"/>
              <a:t>hladina spolehlivosti </a:t>
            </a:r>
            <a:r>
              <a:rPr lang="cs-CZ" sz="1700" dirty="0" smtClean="0"/>
              <a:t>(1</a:t>
            </a:r>
            <a:r>
              <a:rPr lang="cs-CZ" sz="1700" b="1" dirty="0" smtClean="0"/>
              <a:t>-</a:t>
            </a:r>
            <a:r>
              <a:rPr lang="cs-CZ" sz="1700" i="1" dirty="0" smtClean="0">
                <a:latin typeface="Symbol" pitchFamily="18" charset="2"/>
              </a:rPr>
              <a:t>a</a:t>
            </a:r>
            <a:r>
              <a:rPr lang="cs-CZ" sz="1700" dirty="0" smtClean="0"/>
              <a:t>)</a:t>
            </a:r>
          </a:p>
          <a:p>
            <a:pPr lvl="3" eaLnBrk="1" hangingPunct="1">
              <a:defRPr/>
            </a:pPr>
            <a:r>
              <a:rPr lang="cs-CZ" sz="1400" dirty="0" smtClean="0"/>
              <a:t>typicky se používá 95% a 99% hladina spolehlivosti</a:t>
            </a:r>
          </a:p>
          <a:p>
            <a:pPr lvl="3" eaLnBrk="1" hangingPunct="1">
              <a:defRPr/>
            </a:pPr>
            <a:r>
              <a:rPr lang="cs-CZ" sz="1400" dirty="0" smtClean="0"/>
              <a:t>pak říkáme, že hledaný parametr je s 95% p-</a:t>
            </a:r>
            <a:r>
              <a:rPr lang="cs-CZ" sz="1400" dirty="0" err="1" smtClean="0"/>
              <a:t>ností</a:t>
            </a:r>
            <a:r>
              <a:rPr lang="cs-CZ" sz="1400" dirty="0" smtClean="0"/>
              <a:t> v intervalu spolehlivosti</a:t>
            </a:r>
            <a:endParaRPr lang="cs-CZ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 smtClean="0"/>
              <a:t>Zkuste si sami: </a:t>
            </a:r>
            <a:r>
              <a:rPr lang="cs-CZ" sz="1600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http://onlinestatbook.com/stat_sim/conf_interval/index.html</a:t>
            </a:r>
            <a:endParaRPr lang="cs-CZ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000" dirty="0" smtClean="0"/>
              <a:t>AJ: point </a:t>
            </a:r>
            <a:r>
              <a:rPr lang="cs-CZ" sz="1000" dirty="0" err="1" smtClean="0"/>
              <a:t>estimate</a:t>
            </a:r>
            <a:r>
              <a:rPr lang="cs-CZ" sz="1000" dirty="0" smtClean="0"/>
              <a:t>, interval </a:t>
            </a:r>
            <a:r>
              <a:rPr lang="cs-CZ" sz="1000" dirty="0" err="1" smtClean="0"/>
              <a:t>estimate</a:t>
            </a:r>
            <a:r>
              <a:rPr lang="cs-CZ" sz="1000" dirty="0" smtClean="0"/>
              <a:t>, </a:t>
            </a:r>
            <a:r>
              <a:rPr lang="cs-CZ" sz="1000" dirty="0" err="1" smtClean="0"/>
              <a:t>confidence</a:t>
            </a:r>
            <a:r>
              <a:rPr lang="cs-CZ" sz="1000" dirty="0" smtClean="0"/>
              <a:t> interval (CI), </a:t>
            </a:r>
            <a:r>
              <a:rPr lang="cs-CZ" sz="1000" dirty="0" err="1" smtClean="0"/>
              <a:t>level</a:t>
            </a:r>
            <a:r>
              <a:rPr lang="cs-CZ" sz="1000" dirty="0" smtClean="0"/>
              <a:t> </a:t>
            </a:r>
            <a:r>
              <a:rPr lang="cs-CZ" sz="1000" dirty="0" err="1" smtClean="0"/>
              <a:t>of</a:t>
            </a:r>
            <a:r>
              <a:rPr lang="cs-CZ" sz="1000" dirty="0" smtClean="0"/>
              <a:t> </a:t>
            </a:r>
            <a:r>
              <a:rPr lang="cs-CZ" sz="1000" dirty="0" err="1" smtClean="0"/>
              <a:t>confidence</a:t>
            </a:r>
            <a:r>
              <a:rPr lang="cs-CZ" sz="1000" dirty="0" smtClean="0"/>
              <a:t>, </a:t>
            </a:r>
            <a:r>
              <a:rPr lang="cs-CZ" sz="1000" dirty="0" err="1" smtClean="0"/>
              <a:t>consistency</a:t>
            </a:r>
            <a:r>
              <a:rPr lang="cs-CZ" sz="1000" dirty="0" smtClean="0"/>
              <a:t>, </a:t>
            </a:r>
            <a:r>
              <a:rPr lang="cs-CZ" sz="1000" dirty="0" err="1" smtClean="0"/>
              <a:t>unbiasedness</a:t>
            </a:r>
            <a:r>
              <a:rPr lang="cs-CZ" sz="1000" dirty="0" smtClean="0"/>
              <a:t>, </a:t>
            </a:r>
            <a:r>
              <a:rPr lang="cs-CZ" sz="1000" dirty="0" err="1" smtClean="0"/>
              <a:t>relative</a:t>
            </a:r>
            <a:r>
              <a:rPr lang="cs-CZ" sz="1000" dirty="0" smtClean="0"/>
              <a:t> </a:t>
            </a:r>
            <a:r>
              <a:rPr lang="cs-CZ" sz="1000" dirty="0" err="1" smtClean="0"/>
              <a:t>efficiency</a:t>
            </a:r>
            <a:r>
              <a:rPr lang="cs-CZ" sz="1000" dirty="0" smtClean="0"/>
              <a:t>, resistence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857875" y="4327525"/>
          <a:ext cx="28575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Rovnice" r:id="rId5" imgW="1333440" imgH="253800" progId="Equation.3">
                  <p:embed/>
                </p:oleObj>
              </mc:Choice>
              <mc:Fallback>
                <p:oleObj name="Rovnice" r:id="rId5" imgW="13334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4327525"/>
                        <a:ext cx="28575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AutoShape 5"/>
          <p:cNvSpPr>
            <a:spLocks/>
          </p:cNvSpPr>
          <p:nvPr/>
        </p:nvSpPr>
        <p:spPr bwMode="auto">
          <a:xfrm>
            <a:off x="7380288" y="476250"/>
            <a:ext cx="1346200" cy="898525"/>
          </a:xfrm>
          <a:prstGeom prst="borderCallout3">
            <a:avLst>
              <a:gd name="adj1" fmla="val 12722"/>
              <a:gd name="adj2" fmla="val 105662"/>
              <a:gd name="adj3" fmla="val 12722"/>
              <a:gd name="adj4" fmla="val 108606"/>
              <a:gd name="adj5" fmla="val 503935"/>
              <a:gd name="adj6" fmla="val 108606"/>
              <a:gd name="adj7" fmla="val 503333"/>
              <a:gd name="adj8" fmla="val 410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 je p-nost chyby a proto je hladina spolehlivosti 1-</a:t>
            </a:r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, tj. 95% spolehlivost znamená 5% chybovost: (1-0,05)</a:t>
            </a:r>
            <a:r>
              <a:rPr lang="cs-CZ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Příklad konstrukce intervalu spolehlivosti pro průměr 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14500"/>
            <a:ext cx="8175625" cy="4883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1800" b="1" dirty="0" smtClean="0"/>
              <a:t>Na vzorku dětí (</a:t>
            </a:r>
            <a:r>
              <a:rPr lang="cs-CZ" sz="1800" b="1" i="1" dirty="0" smtClean="0"/>
              <a:t>N</a:t>
            </a:r>
            <a:r>
              <a:rPr lang="cs-CZ" sz="1800" b="1" dirty="0" smtClean="0"/>
              <a:t>=100) s různobarevnýma očima jsme spočítali průměrné IQ 130, přičemž víme, že </a:t>
            </a:r>
            <a:r>
              <a:rPr lang="cs-CZ" sz="1800" b="1" i="1" dirty="0" smtClean="0">
                <a:latin typeface="Symbol" pitchFamily="18" charset="2"/>
              </a:rPr>
              <a:t>s</a:t>
            </a:r>
            <a:r>
              <a:rPr lang="cs-CZ" sz="1800" b="1" i="1" dirty="0" smtClean="0"/>
              <a:t> </a:t>
            </a:r>
            <a:r>
              <a:rPr lang="cs-CZ" sz="1800" b="1" dirty="0" smtClean="0"/>
              <a:t>=15. </a:t>
            </a:r>
          </a:p>
          <a:p>
            <a:pPr lvl="1" eaLnBrk="1" hangingPunct="1">
              <a:defRPr/>
            </a:pPr>
            <a:r>
              <a:rPr lang="cs-CZ" sz="1800" b="1" dirty="0" smtClean="0"/>
              <a:t>bodový odhad </a:t>
            </a:r>
            <a:r>
              <a:rPr lang="cs-CZ" sz="1600" dirty="0" smtClean="0"/>
              <a:t>průměrného IQ v populaci dětí s různobarevnýma očima (tj. parametru, </a:t>
            </a:r>
            <a:r>
              <a:rPr lang="cs-CZ" sz="1600" i="1" dirty="0" smtClean="0">
                <a:latin typeface="Symbol" pitchFamily="18" charset="2"/>
              </a:rPr>
              <a:t>m</a:t>
            </a:r>
            <a:r>
              <a:rPr lang="cs-CZ" sz="1600" dirty="0" smtClean="0"/>
              <a:t>) je</a:t>
            </a:r>
            <a:r>
              <a:rPr lang="cs-CZ" sz="1800" dirty="0" smtClean="0"/>
              <a:t> 130</a:t>
            </a:r>
          </a:p>
          <a:p>
            <a:pPr lvl="1" eaLnBrk="1" hangingPunct="1">
              <a:defRPr/>
            </a:pPr>
            <a:r>
              <a:rPr lang="cs-CZ" sz="1800" b="1" dirty="0" smtClean="0"/>
              <a:t>intervalový odhad</a:t>
            </a:r>
            <a:r>
              <a:rPr lang="cs-CZ" sz="1800" dirty="0" smtClean="0"/>
              <a:t> </a:t>
            </a:r>
          </a:p>
          <a:p>
            <a:pPr lvl="2" eaLnBrk="1" hangingPunct="1">
              <a:defRPr/>
            </a:pPr>
            <a:r>
              <a:rPr lang="cs-CZ" sz="1500" dirty="0" smtClean="0"/>
              <a:t>Známe-li </a:t>
            </a:r>
            <a:r>
              <a:rPr lang="cs-CZ" sz="2000" b="1" i="1" dirty="0" smtClean="0">
                <a:latin typeface="Symbol" pitchFamily="18" charset="2"/>
              </a:rPr>
              <a:t>s</a:t>
            </a:r>
            <a:r>
              <a:rPr lang="cs-CZ" sz="1600" i="1" dirty="0" smtClean="0">
                <a:latin typeface="+mj-lt"/>
              </a:rPr>
              <a:t>,</a:t>
            </a:r>
            <a:r>
              <a:rPr lang="cs-CZ" sz="1500" dirty="0" smtClean="0">
                <a:latin typeface="+mj-lt"/>
              </a:rPr>
              <a:t>  </a:t>
            </a:r>
            <a:r>
              <a:rPr lang="cs-CZ" sz="1500" dirty="0" smtClean="0"/>
              <a:t>výběrové rozložení průměru má </a:t>
            </a:r>
            <a:r>
              <a:rPr lang="cs-CZ" sz="1500" b="1" dirty="0" smtClean="0"/>
              <a:t>normální rozložení…</a:t>
            </a:r>
          </a:p>
          <a:p>
            <a:pPr lvl="2" eaLnBrk="1" hangingPunct="1">
              <a:defRPr/>
            </a:pPr>
            <a:r>
              <a:rPr lang="cs-CZ" sz="1500" dirty="0" smtClean="0"/>
              <a:t>…se středem v </a:t>
            </a:r>
            <a:r>
              <a:rPr lang="cs-CZ" sz="2000" i="1" dirty="0" smtClean="0">
                <a:latin typeface="Symbol" pitchFamily="18" charset="2"/>
              </a:rPr>
              <a:t>m</a:t>
            </a:r>
            <a:r>
              <a:rPr lang="cs-CZ" sz="1500" dirty="0" smtClean="0"/>
              <a:t>. </a:t>
            </a:r>
            <a:r>
              <a:rPr lang="cs-CZ" sz="2000" i="1" dirty="0" smtClean="0">
                <a:latin typeface="Symbol" pitchFamily="18" charset="2"/>
              </a:rPr>
              <a:t>m</a:t>
            </a:r>
            <a:r>
              <a:rPr lang="cs-CZ" sz="1500" dirty="0" smtClean="0"/>
              <a:t> neznáme, a tak použijeme bodový odhad </a:t>
            </a:r>
            <a:r>
              <a:rPr lang="cs-CZ" sz="2000" i="1" dirty="0" smtClean="0"/>
              <a:t>m </a:t>
            </a:r>
            <a:r>
              <a:rPr lang="cs-CZ" sz="2000" dirty="0" smtClean="0"/>
              <a:t>= 130</a:t>
            </a:r>
          </a:p>
          <a:p>
            <a:pPr lvl="2" eaLnBrk="1" hangingPunct="1">
              <a:defRPr/>
            </a:pPr>
            <a:r>
              <a:rPr lang="cs-CZ" sz="1500" dirty="0" smtClean="0"/>
              <a:t>… se směrodatnou chybou odhadu průměru </a:t>
            </a:r>
            <a:r>
              <a:rPr lang="cs-CZ" sz="2000" i="1" dirty="0" err="1" smtClean="0"/>
              <a:t>s</a:t>
            </a:r>
            <a:r>
              <a:rPr lang="cs-CZ" sz="2000" i="1" baseline="-25000" dirty="0" err="1" smtClean="0"/>
              <a:t>m</a:t>
            </a:r>
            <a:r>
              <a:rPr lang="cs-CZ" sz="2000" i="1" baseline="-25000" dirty="0" smtClean="0"/>
              <a:t> </a:t>
            </a:r>
            <a:r>
              <a:rPr lang="cs-CZ" sz="2000" dirty="0" smtClean="0"/>
              <a:t>= </a:t>
            </a:r>
            <a:r>
              <a:rPr lang="cs-CZ" sz="2000" i="1" dirty="0" smtClean="0">
                <a:latin typeface="Symbol" pitchFamily="18" charset="2"/>
              </a:rPr>
              <a:t>s</a:t>
            </a:r>
            <a:r>
              <a:rPr lang="cs-CZ" sz="2000" i="1" dirty="0" smtClean="0"/>
              <a:t> </a:t>
            </a:r>
            <a:r>
              <a:rPr lang="cs-CZ" sz="2000" dirty="0" smtClean="0"/>
              <a:t>/√</a:t>
            </a:r>
            <a:r>
              <a:rPr lang="cs-CZ" sz="2000" i="1" dirty="0" smtClean="0"/>
              <a:t>N </a:t>
            </a:r>
            <a:r>
              <a:rPr lang="cs-CZ" sz="1500" i="1" dirty="0" smtClean="0"/>
              <a:t> </a:t>
            </a:r>
            <a:r>
              <a:rPr lang="cs-CZ" sz="1500" dirty="0" smtClean="0"/>
              <a:t>= 15/ √100 = </a:t>
            </a:r>
            <a:r>
              <a:rPr lang="cs-CZ" sz="2000" dirty="0" smtClean="0"/>
              <a:t>1,5.</a:t>
            </a:r>
          </a:p>
          <a:p>
            <a:pPr lvl="2" eaLnBrk="1" hangingPunct="1">
              <a:defRPr/>
            </a:pPr>
            <a:r>
              <a:rPr lang="cs-CZ" sz="1500" dirty="0" smtClean="0"/>
              <a:t>Zvolíme-li hladinu spolehlivosti </a:t>
            </a:r>
            <a:r>
              <a:rPr lang="cs-CZ" sz="2000" dirty="0" smtClean="0"/>
              <a:t>1-</a:t>
            </a:r>
            <a:r>
              <a:rPr lang="cs-CZ" sz="2000" i="1" dirty="0" smtClean="0">
                <a:latin typeface="Symbol" pitchFamily="18" charset="2"/>
              </a:rPr>
              <a:t>a </a:t>
            </a:r>
            <a:r>
              <a:rPr lang="cs-CZ" sz="2000" dirty="0" smtClean="0"/>
              <a:t>= 95%</a:t>
            </a:r>
            <a:r>
              <a:rPr lang="cs-CZ" sz="1500" dirty="0" smtClean="0"/>
              <a:t>,</a:t>
            </a:r>
          </a:p>
          <a:p>
            <a:pPr lvl="2" eaLnBrk="1" hangingPunct="1">
              <a:defRPr/>
            </a:pPr>
            <a:r>
              <a:rPr lang="cs-CZ" sz="1500" dirty="0" smtClean="0"/>
              <a:t>pak v tabulkách/Excelu zjistíme, že 95% normálního </a:t>
            </a:r>
            <a:r>
              <a:rPr lang="cs-CZ" sz="1500" dirty="0" err="1" smtClean="0"/>
              <a:t>rozl</a:t>
            </a:r>
            <a:r>
              <a:rPr lang="cs-CZ" sz="1500" dirty="0" smtClean="0"/>
              <a:t>. je mezi hodnotami  </a:t>
            </a:r>
            <a:r>
              <a:rPr lang="cs-CZ" sz="2000" dirty="0" smtClean="0"/>
              <a:t>z=</a:t>
            </a:r>
            <a:r>
              <a:rPr lang="cs-CZ" sz="2000" i="1" dirty="0" smtClean="0"/>
              <a:t> −</a:t>
            </a:r>
            <a:r>
              <a:rPr lang="cs-CZ" sz="2000" dirty="0" smtClean="0"/>
              <a:t>1,96 a 1,96</a:t>
            </a:r>
            <a:r>
              <a:rPr lang="cs-CZ" sz="1500" dirty="0" smtClean="0"/>
              <a:t> ,tj. </a:t>
            </a:r>
            <a:r>
              <a:rPr lang="cs-CZ" sz="2000" baseline="-25000" dirty="0" smtClean="0"/>
              <a:t>1-</a:t>
            </a:r>
            <a:r>
              <a:rPr lang="cs-CZ" sz="2000" i="1" baseline="-25000" dirty="0" smtClean="0">
                <a:latin typeface="Symbol" pitchFamily="18" charset="2"/>
              </a:rPr>
              <a:t>a</a:t>
            </a:r>
            <a:r>
              <a:rPr lang="cs-CZ" sz="2000" baseline="-25000" dirty="0" smtClean="0"/>
              <a:t>/2</a:t>
            </a:r>
            <a:r>
              <a:rPr lang="cs-CZ" sz="2000" i="1" dirty="0" smtClean="0"/>
              <a:t>z </a:t>
            </a:r>
            <a:r>
              <a:rPr lang="cs-CZ" sz="2000" dirty="0" smtClean="0"/>
              <a:t>= </a:t>
            </a:r>
            <a:r>
              <a:rPr lang="cs-CZ" sz="2000" baseline="-25000" dirty="0" smtClean="0"/>
              <a:t>0,975</a:t>
            </a:r>
            <a:r>
              <a:rPr lang="cs-CZ" sz="2000" i="1" dirty="0" smtClean="0"/>
              <a:t>z</a:t>
            </a:r>
            <a:r>
              <a:rPr lang="cs-CZ" sz="2000" dirty="0" smtClean="0"/>
              <a:t> = 1,96</a:t>
            </a:r>
            <a:r>
              <a:rPr lang="cs-CZ" sz="1200" dirty="0" smtClean="0"/>
              <a:t>  , </a:t>
            </a:r>
            <a:r>
              <a:rPr lang="cs-CZ" sz="1500" dirty="0" smtClean="0"/>
              <a:t>Excel:  =NORMSINV(0,975)</a:t>
            </a:r>
            <a:endParaRPr lang="cs-CZ" sz="1200" dirty="0" smtClean="0"/>
          </a:p>
          <a:p>
            <a:pPr lvl="2" eaLnBrk="1" hangingPunct="1">
              <a:defRPr/>
            </a:pPr>
            <a:r>
              <a:rPr lang="cs-CZ" sz="1500" dirty="0" smtClean="0"/>
              <a:t>interval spolehlivosti:  </a:t>
            </a:r>
            <a:r>
              <a:rPr lang="cs-CZ" sz="2000" dirty="0" smtClean="0"/>
              <a:t>(</a:t>
            </a:r>
            <a:r>
              <a:rPr lang="cs-CZ" sz="2000" i="1" dirty="0" smtClean="0"/>
              <a:t>m −</a:t>
            </a:r>
            <a:r>
              <a:rPr lang="cs-CZ" sz="2000" dirty="0" smtClean="0"/>
              <a:t> 1,96</a:t>
            </a:r>
            <a:r>
              <a:rPr lang="cs-CZ" sz="2000" i="1" dirty="0" smtClean="0"/>
              <a:t>s</a:t>
            </a:r>
            <a:r>
              <a:rPr lang="cs-CZ" sz="2000" i="1" baseline="-25000" dirty="0" smtClean="0"/>
              <a:t>m</a:t>
            </a:r>
            <a:r>
              <a:rPr lang="cs-CZ" sz="2000" dirty="0" smtClean="0"/>
              <a:t>; </a:t>
            </a:r>
            <a:r>
              <a:rPr lang="cs-CZ" sz="2000" i="1" dirty="0" smtClean="0"/>
              <a:t>m </a:t>
            </a:r>
            <a:r>
              <a:rPr lang="cs-CZ" sz="2000" dirty="0" smtClean="0"/>
              <a:t>+ 1,96</a:t>
            </a:r>
            <a:r>
              <a:rPr lang="cs-CZ" sz="2000" i="1" dirty="0" smtClean="0"/>
              <a:t>s</a:t>
            </a:r>
            <a:r>
              <a:rPr lang="cs-CZ" sz="2000" i="1" baseline="-25000" dirty="0" smtClean="0"/>
              <a:t>m</a:t>
            </a:r>
            <a:r>
              <a:rPr lang="cs-CZ" sz="2000" dirty="0" smtClean="0"/>
              <a:t>)</a:t>
            </a:r>
            <a:r>
              <a:rPr lang="cs-CZ" sz="1500" dirty="0" smtClean="0"/>
              <a:t> = (127,1 ; 132,9),              </a:t>
            </a:r>
          </a:p>
          <a:p>
            <a:pPr lvl="2" eaLnBrk="1" hangingPunct="1">
              <a:defRPr/>
            </a:pPr>
            <a:r>
              <a:rPr lang="cs-CZ" sz="1500" b="1" dirty="0" smtClean="0"/>
              <a:t>tj. s 95% pravděpodobností 127,1 </a:t>
            </a:r>
            <a:r>
              <a:rPr lang="cs-CZ" sz="1500" b="1" dirty="0" smtClean="0">
                <a:sym typeface="Symbol" pitchFamily="18" charset="2"/>
              </a:rPr>
              <a:t> </a:t>
            </a:r>
            <a:r>
              <a:rPr lang="cs-CZ" sz="1500" b="1" i="1" dirty="0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 dirty="0" smtClean="0">
                <a:sym typeface="Symbol" pitchFamily="18" charset="2"/>
              </a:rPr>
              <a:t>  132,9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5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900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900" dirty="0" smtClean="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endParaRPr lang="cs-CZ" sz="14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5" name="Graf 4"/>
          <p:cNvGraphicFramePr/>
          <p:nvPr/>
        </p:nvGraphicFramePr>
        <p:xfrm>
          <a:off x="285721" y="1785926"/>
          <a:ext cx="864399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Příklad konstrukce intervalu spolehlivosti pro průměr 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 smtClean="0"/>
              <a:t>Na vzorku dětí (</a:t>
            </a:r>
            <a:r>
              <a:rPr lang="cs-CZ" sz="1800" b="1" i="1" smtClean="0"/>
              <a:t>N</a:t>
            </a:r>
            <a:r>
              <a:rPr lang="cs-CZ" sz="1800" b="1" smtClean="0"/>
              <a:t>=100) s různobarevnýma očima jsme spočítali průměrné IQ 130 a </a:t>
            </a:r>
            <a:r>
              <a:rPr lang="cs-CZ" sz="1800" b="1" i="1" smtClean="0"/>
              <a:t>s </a:t>
            </a:r>
            <a:r>
              <a:rPr lang="cs-CZ" sz="1800" b="1" smtClean="0"/>
              <a:t>=15. </a:t>
            </a:r>
          </a:p>
          <a:p>
            <a:pPr lvl="1" eaLnBrk="1" hangingPunct="1"/>
            <a:r>
              <a:rPr lang="cs-CZ" sz="1800" b="1" smtClean="0"/>
              <a:t>bodový odhad </a:t>
            </a:r>
            <a:r>
              <a:rPr lang="cs-CZ" sz="1800" smtClean="0"/>
              <a:t>průměrného IQ v populaci dětí s různobarevnýma očima (tj. parametru, </a:t>
            </a:r>
            <a:r>
              <a:rPr lang="cs-CZ" sz="1800" i="1" smtClean="0">
                <a:latin typeface="Symbol" pitchFamily="18" charset="2"/>
              </a:rPr>
              <a:t>m</a:t>
            </a:r>
            <a:r>
              <a:rPr lang="cs-CZ" sz="1800" smtClean="0"/>
              <a:t>) je 130</a:t>
            </a:r>
          </a:p>
          <a:p>
            <a:pPr lvl="1" eaLnBrk="1" hangingPunct="1"/>
            <a:r>
              <a:rPr lang="cs-CZ" sz="1800" b="1" smtClean="0"/>
              <a:t>intervalový odhad</a:t>
            </a:r>
            <a:r>
              <a:rPr lang="cs-CZ" sz="1800" smtClean="0"/>
              <a:t> </a:t>
            </a:r>
          </a:p>
          <a:p>
            <a:pPr lvl="2" eaLnBrk="1" hangingPunct="1"/>
            <a:r>
              <a:rPr lang="cs-CZ" sz="1500" smtClean="0"/>
              <a:t>střed intervalu spolehlivosti bude na bodovém odhadu, tj. </a:t>
            </a:r>
            <a:r>
              <a:rPr lang="cs-CZ" sz="1500" i="1" smtClean="0"/>
              <a:t>m </a:t>
            </a:r>
            <a:r>
              <a:rPr lang="cs-CZ" sz="1500" smtClean="0"/>
              <a:t>= 130</a:t>
            </a:r>
          </a:p>
          <a:p>
            <a:pPr lvl="2" eaLnBrk="1" hangingPunct="1"/>
            <a:r>
              <a:rPr lang="cs-CZ" sz="1500" smtClean="0"/>
              <a:t>víme, že výběrové rozložení průměru má </a:t>
            </a:r>
            <a:r>
              <a:rPr lang="cs-CZ" sz="1500" i="1" smtClean="0"/>
              <a:t>t</a:t>
            </a:r>
            <a:r>
              <a:rPr lang="cs-CZ" sz="1500" smtClean="0"/>
              <a:t>–rozložení se stupni volnosti            </a:t>
            </a:r>
            <a:r>
              <a:rPr lang="cs-CZ" sz="1500" i="1" smtClean="0">
                <a:latin typeface="Symbol" pitchFamily="18" charset="2"/>
              </a:rPr>
              <a:t>n</a:t>
            </a:r>
            <a:r>
              <a:rPr lang="cs-CZ" sz="1500" smtClean="0"/>
              <a:t> = </a:t>
            </a:r>
            <a:r>
              <a:rPr lang="cs-CZ" sz="1500" i="1" smtClean="0"/>
              <a:t>N</a:t>
            </a:r>
            <a:r>
              <a:rPr lang="cs-CZ" sz="1500" smtClean="0"/>
              <a:t>−1 = 99 </a:t>
            </a:r>
          </a:p>
          <a:p>
            <a:pPr lvl="2" eaLnBrk="1" hangingPunct="1"/>
            <a:r>
              <a:rPr lang="cs-CZ" sz="1500" smtClean="0"/>
              <a:t>zvolíme-li hladinu spolehlivosti 1-</a:t>
            </a:r>
            <a:r>
              <a:rPr lang="cs-CZ" sz="1500" i="1" smtClean="0">
                <a:latin typeface="Symbol" pitchFamily="18" charset="2"/>
              </a:rPr>
              <a:t>a </a:t>
            </a:r>
            <a:r>
              <a:rPr lang="cs-CZ" sz="1500" smtClean="0"/>
              <a:t>=95%,</a:t>
            </a:r>
          </a:p>
          <a:p>
            <a:pPr lvl="2" eaLnBrk="1" hangingPunct="1"/>
            <a:r>
              <a:rPr lang="cs-CZ" sz="1500" smtClean="0"/>
              <a:t>pak v tabulkách (Excelu) zjistíme, že 95% </a:t>
            </a:r>
            <a:r>
              <a:rPr lang="cs-CZ" sz="1500" i="1" smtClean="0"/>
              <a:t>t</a:t>
            </a:r>
            <a:r>
              <a:rPr lang="cs-CZ" sz="1500" smtClean="0"/>
              <a:t>-rozložení je mezi hodnotami          t=-1,98 a 1,98 </a:t>
            </a:r>
            <a:r>
              <a:rPr lang="cs-CZ" sz="1200" smtClean="0"/>
              <a:t>(tj. </a:t>
            </a:r>
            <a:r>
              <a:rPr lang="cs-CZ" sz="1200" baseline="-25000" smtClean="0"/>
              <a:t>1-</a:t>
            </a:r>
            <a:r>
              <a:rPr lang="cs-CZ" sz="1200" i="1" baseline="-25000" smtClean="0">
                <a:latin typeface="Symbol" pitchFamily="18" charset="2"/>
              </a:rPr>
              <a:t>a</a:t>
            </a:r>
            <a:r>
              <a:rPr lang="cs-CZ" sz="1200" baseline="-25000" smtClean="0"/>
              <a:t>/2</a:t>
            </a:r>
            <a:r>
              <a:rPr lang="cs-CZ" sz="1200" i="1" smtClean="0"/>
              <a:t>t </a:t>
            </a:r>
            <a:r>
              <a:rPr lang="cs-CZ" sz="1200" smtClean="0"/>
              <a:t>(</a:t>
            </a:r>
            <a:r>
              <a:rPr lang="cs-CZ" sz="1500" i="1" smtClean="0">
                <a:latin typeface="Symbol" pitchFamily="18" charset="2"/>
              </a:rPr>
              <a:t>n</a:t>
            </a:r>
            <a:r>
              <a:rPr lang="cs-CZ" sz="1200" smtClean="0"/>
              <a:t>)= </a:t>
            </a:r>
            <a:r>
              <a:rPr lang="cs-CZ" sz="1200" baseline="-25000" smtClean="0"/>
              <a:t>0,975</a:t>
            </a:r>
            <a:r>
              <a:rPr lang="cs-CZ" sz="1200" i="1" smtClean="0"/>
              <a:t>t </a:t>
            </a:r>
            <a:r>
              <a:rPr lang="cs-CZ" sz="1200" smtClean="0"/>
              <a:t>(99) = 1,98 </a:t>
            </a:r>
            <a:r>
              <a:rPr lang="cs-CZ" sz="900" smtClean="0"/>
              <a:t>excel: TINV(0,05;99)</a:t>
            </a:r>
            <a:r>
              <a:rPr lang="cs-CZ" sz="1200" smtClean="0"/>
              <a:t>)</a:t>
            </a:r>
          </a:p>
          <a:p>
            <a:pPr lvl="2" eaLnBrk="1" hangingPunct="1"/>
            <a:r>
              <a:rPr lang="cs-CZ" sz="1500" smtClean="0"/>
              <a:t>směrodatná chyba odhadu průměru </a:t>
            </a:r>
            <a:r>
              <a:rPr lang="cs-CZ" sz="1500" i="1" smtClean="0"/>
              <a:t>s</a:t>
            </a:r>
            <a:r>
              <a:rPr lang="cs-CZ" sz="1500" i="1" baseline="-25000" smtClean="0"/>
              <a:t>m </a:t>
            </a:r>
            <a:r>
              <a:rPr lang="cs-CZ" sz="1500" smtClean="0"/>
              <a:t>= </a:t>
            </a:r>
            <a:r>
              <a:rPr lang="cs-CZ" sz="1500" i="1" smtClean="0"/>
              <a:t>s </a:t>
            </a:r>
            <a:r>
              <a:rPr lang="cs-CZ" sz="1500" smtClean="0"/>
              <a:t>/√</a:t>
            </a:r>
            <a:r>
              <a:rPr lang="cs-CZ" sz="1500" i="1" smtClean="0"/>
              <a:t>n  </a:t>
            </a:r>
            <a:r>
              <a:rPr lang="cs-CZ" sz="1500" smtClean="0"/>
              <a:t>= 15/ √ 100 = 1,5</a:t>
            </a:r>
          </a:p>
          <a:p>
            <a:pPr lvl="2" eaLnBrk="1" hangingPunct="1"/>
            <a:r>
              <a:rPr lang="cs-CZ" sz="1500" smtClean="0"/>
              <a:t>interval spolehlivosti:  (</a:t>
            </a:r>
            <a:r>
              <a:rPr lang="cs-CZ" sz="1500" i="1" smtClean="0"/>
              <a:t>m </a:t>
            </a:r>
            <a:r>
              <a:rPr lang="cs-CZ" sz="1500" smtClean="0"/>
              <a:t>- 1,98</a:t>
            </a:r>
            <a:r>
              <a:rPr lang="cs-CZ" sz="1500" i="1" smtClean="0"/>
              <a:t>s</a:t>
            </a:r>
            <a:r>
              <a:rPr lang="cs-CZ" sz="1500" i="1" baseline="-25000" smtClean="0"/>
              <a:t>m</a:t>
            </a:r>
            <a:r>
              <a:rPr lang="cs-CZ" sz="1500" smtClean="0"/>
              <a:t>; </a:t>
            </a:r>
            <a:r>
              <a:rPr lang="cs-CZ" sz="1500" i="1" smtClean="0"/>
              <a:t>m </a:t>
            </a:r>
            <a:r>
              <a:rPr lang="cs-CZ" sz="1500" smtClean="0"/>
              <a:t>+ 1,98</a:t>
            </a:r>
            <a:r>
              <a:rPr lang="cs-CZ" sz="1500" i="1" smtClean="0"/>
              <a:t>s</a:t>
            </a:r>
            <a:r>
              <a:rPr lang="cs-CZ" sz="1500" i="1" baseline="-25000" smtClean="0"/>
              <a:t>m</a:t>
            </a:r>
            <a:r>
              <a:rPr lang="cs-CZ" sz="1500" smtClean="0"/>
              <a:t>) = (127,0 ; 133,0),              </a:t>
            </a:r>
          </a:p>
          <a:p>
            <a:pPr lvl="2" eaLnBrk="1" hangingPunct="1"/>
            <a:r>
              <a:rPr lang="cs-CZ" sz="1500" b="1" smtClean="0"/>
              <a:t>tj. s 95% pravděpodobností 127,0 </a:t>
            </a:r>
            <a:r>
              <a:rPr lang="cs-CZ" sz="1500" b="1" smtClean="0">
                <a:sym typeface="Symbol" pitchFamily="18" charset="2"/>
              </a:rPr>
              <a:t> </a:t>
            </a:r>
            <a:r>
              <a:rPr lang="cs-CZ" sz="1500" b="1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 smtClean="0">
                <a:sym typeface="Symbol" pitchFamily="18" charset="2"/>
              </a:rPr>
              <a:t>  133,0</a:t>
            </a:r>
          </a:p>
          <a:p>
            <a:pPr eaLnBrk="1" hangingPunct="1">
              <a:buFont typeface="Wingdings" pitchFamily="2" charset="2"/>
              <a:buNone/>
            </a:pPr>
            <a:endParaRPr lang="cs-CZ" sz="15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90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cs-CZ" sz="900" smtClean="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</a:pPr>
            <a:endParaRPr lang="cs-CZ" sz="1400" smtClean="0">
              <a:sym typeface="Symbol" pitchFamily="18" charset="2"/>
            </a:endParaRPr>
          </a:p>
        </p:txBody>
      </p:sp>
      <p:sp>
        <p:nvSpPr>
          <p:cNvPr id="16388" name="AutoShape 4"/>
          <p:cNvSpPr>
            <a:spLocks/>
          </p:cNvSpPr>
          <p:nvPr/>
        </p:nvSpPr>
        <p:spPr bwMode="auto">
          <a:xfrm>
            <a:off x="7235825" y="5619750"/>
            <a:ext cx="1908175" cy="473075"/>
          </a:xfrm>
          <a:prstGeom prst="borderCallout2">
            <a:avLst>
              <a:gd name="adj1" fmla="val 24162"/>
              <a:gd name="adj2" fmla="val -3995"/>
              <a:gd name="adj3" fmla="val 24162"/>
              <a:gd name="adj4" fmla="val -55741"/>
              <a:gd name="adj5" fmla="val -36912"/>
              <a:gd name="adj6" fmla="val -1075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/>
              <a:t>pozor na tento rozdíl: ve středu intervalu je </a:t>
            </a:r>
            <a:r>
              <a:rPr lang="cs-CZ" sz="1000" b="0" i="1"/>
              <a:t>m</a:t>
            </a:r>
            <a:r>
              <a:rPr lang="cs-CZ" sz="1000" b="0"/>
              <a:t>, někde v intervalu je v 95% případů </a:t>
            </a:r>
            <a:r>
              <a:rPr lang="cs-CZ" sz="1000" b="0" i="1">
                <a:latin typeface="Symbol" pitchFamily="18" charset="2"/>
              </a:rPr>
              <a:t>m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5076825" y="5734050"/>
            <a:ext cx="10795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Interpretace intervalu spolehlivosti</a:t>
            </a:r>
            <a:endParaRPr lang="cs-CZ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… je prostá, avšak zrádná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95% interval spolehlivosti </a:t>
            </a:r>
            <a:r>
              <a:rPr lang="cs-CZ" sz="1600" u="sng" smtClean="0">
                <a:sym typeface="Symbol" pitchFamily="18" charset="2"/>
              </a:rPr>
              <a:t>znamená</a:t>
            </a:r>
            <a:r>
              <a:rPr lang="cs-CZ" sz="1600" smtClean="0">
                <a:sym typeface="Symbol" pitchFamily="18" charset="2"/>
              </a:rPr>
              <a:t>, že sestrojujeme-li tento interval dle výše uvedených instrukcí, </a:t>
            </a:r>
            <a:r>
              <a:rPr lang="cs-CZ" sz="1600" b="1" smtClean="0">
                <a:sym typeface="Symbol" pitchFamily="18" charset="2"/>
              </a:rPr>
              <a:t>v 95% případů sestrojení intervalu tento interval zahrnuje odhadovaný parametr</a:t>
            </a:r>
            <a:r>
              <a:rPr lang="cs-CZ" sz="1600" smtClean="0">
                <a:sym typeface="Symbol" pitchFamily="18" charset="2"/>
              </a:rPr>
              <a:t>, tj. v 95% případů je závěr, že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smtClean="0">
                <a:sym typeface="Symbol" pitchFamily="18" charset="2"/>
              </a:rPr>
              <a:t>  je mezi čísly </a:t>
            </a:r>
            <a:r>
              <a:rPr lang="cs-CZ" sz="1600" i="1" smtClean="0">
                <a:sym typeface="Symbol" pitchFamily="18" charset="2"/>
              </a:rPr>
              <a:t>a</a:t>
            </a:r>
            <a:r>
              <a:rPr lang="cs-CZ" sz="1600" smtClean="0">
                <a:sym typeface="Symbol" pitchFamily="18" charset="2"/>
              </a:rPr>
              <a:t> a </a:t>
            </a:r>
            <a:r>
              <a:rPr lang="cs-CZ" sz="1600" i="1" smtClean="0">
                <a:sym typeface="Symbol" pitchFamily="18" charset="2"/>
              </a:rPr>
              <a:t>b</a:t>
            </a:r>
            <a:r>
              <a:rPr lang="cs-CZ" sz="1600" smtClean="0">
                <a:sym typeface="Symbol" pitchFamily="18" charset="2"/>
              </a:rPr>
              <a:t>, správný.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V tomto smyslu to také znamená, že </a:t>
            </a:r>
            <a:r>
              <a:rPr lang="cs-CZ" sz="1600" u="sng" smtClean="0">
                <a:sym typeface="Symbol" pitchFamily="18" charset="2"/>
              </a:rPr>
              <a:t>máme</a:t>
            </a:r>
            <a:r>
              <a:rPr lang="cs-CZ" sz="1600" smtClean="0">
                <a:sym typeface="Symbol" pitchFamily="18" charset="2"/>
              </a:rPr>
              <a:t> subjektivní 95% jistotu, že parametr je v námi určeném intervalu.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V konkrétním případě, kdy jsme spočetli konkrétní interval spolehlivosti (</a:t>
            </a:r>
            <a:r>
              <a:rPr lang="cs-CZ" sz="1600" smtClean="0"/>
              <a:t>127 </a:t>
            </a:r>
            <a:r>
              <a:rPr lang="cs-CZ" sz="1600" smtClean="0">
                <a:sym typeface="Symbol" pitchFamily="18" charset="2"/>
              </a:rPr>
              <a:t>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smtClean="0">
                <a:sym typeface="Symbol" pitchFamily="18" charset="2"/>
              </a:rPr>
              <a:t>  133), to </a:t>
            </a:r>
            <a:r>
              <a:rPr lang="cs-CZ" sz="1600" u="sng" smtClean="0">
                <a:sym typeface="Symbol" pitchFamily="18" charset="2"/>
              </a:rPr>
              <a:t>neznamená</a:t>
            </a:r>
            <a:r>
              <a:rPr lang="cs-CZ" sz="1600" smtClean="0">
                <a:sym typeface="Symbol" pitchFamily="18" charset="2"/>
              </a:rPr>
              <a:t>, že v 95% případech je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600" smtClean="0">
                <a:sym typeface="Symbol" pitchFamily="18" charset="2"/>
              </a:rPr>
              <a:t> v intervalu od 127 do 133.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sz="1200" smtClean="0">
                <a:sym typeface="Symbol" pitchFamily="18" charset="2"/>
              </a:rPr>
              <a:t>To proto, že </a:t>
            </a:r>
            <a:r>
              <a:rPr lang="cs-CZ" sz="1200" i="1" smtClean="0">
                <a:latin typeface="Symbol" pitchFamily="18" charset="2"/>
                <a:sym typeface="Symbol" pitchFamily="18" charset="2"/>
              </a:rPr>
              <a:t>m</a:t>
            </a:r>
            <a:r>
              <a:rPr lang="cs-CZ" sz="1200" smtClean="0">
                <a:sym typeface="Symbol" pitchFamily="18" charset="2"/>
              </a:rPr>
              <a:t> je konstanta; při opakovaných výzkumech se nemění</a:t>
            </a:r>
            <a:r>
              <a:rPr lang="cs-CZ" sz="1200" i="1" smtClean="0">
                <a:sym typeface="Symbol" pitchFamily="18" charset="2"/>
              </a:rPr>
              <a:t>.</a:t>
            </a:r>
            <a:r>
              <a:rPr lang="cs-CZ" sz="1200" smtClean="0">
                <a:sym typeface="Symbol" pitchFamily="18" charset="2"/>
              </a:rPr>
              <a:t> Díky omylnému výběru v každém výzkumu vychází poněkud jiný interval sestrojený podle jiného výběrového průměru. Jinými slovy, trefujeme se obručí na kolík a ne kolíkem do obruče.  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 smtClean="0">
                <a:sym typeface="Symbol" pitchFamily="18" charset="2"/>
              </a:rPr>
              <a:t>O čem tohle slovíčkaření je? O rozdílu mezi četnostním a subjektivním (Bayesovským) pojetím pravděpodobnosti.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…Výběrové rozložení </a:t>
            </a:r>
            <a:r>
              <a:rPr lang="cs-CZ" b="1" dirty="0" smtClean="0"/>
              <a:t>mediánu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Simulace:  </a:t>
            </a:r>
            <a:r>
              <a:rPr lang="cs-CZ" sz="1800" dirty="0" smtClean="0">
                <a:solidFill>
                  <a:srgbClr val="0070C0"/>
                </a:solidFill>
              </a:rPr>
              <a:t>www.</a:t>
            </a:r>
            <a:r>
              <a:rPr lang="cs-CZ" sz="1800" dirty="0" err="1" smtClean="0">
                <a:solidFill>
                  <a:srgbClr val="0070C0"/>
                </a:solidFill>
              </a:rPr>
              <a:t>stat.tamu.edu</a:t>
            </a:r>
            <a:r>
              <a:rPr lang="cs-CZ" sz="1800" dirty="0" smtClean="0">
                <a:solidFill>
                  <a:srgbClr val="0070C0"/>
                </a:solidFill>
              </a:rPr>
              <a:t>/</a:t>
            </a:r>
            <a:r>
              <a:rPr lang="en-US" sz="1800" dirty="0" smtClean="0">
                <a:solidFill>
                  <a:srgbClr val="0070C0"/>
                </a:solidFill>
              </a:rPr>
              <a:t>~</a:t>
            </a:r>
            <a:r>
              <a:rPr lang="en-US" sz="1800" dirty="0" err="1" smtClean="0">
                <a:solidFill>
                  <a:srgbClr val="0070C0"/>
                </a:solidFill>
              </a:rPr>
              <a:t>jhardin</a:t>
            </a:r>
            <a:r>
              <a:rPr lang="cs-CZ" sz="1800" dirty="0" smtClean="0">
                <a:solidFill>
                  <a:srgbClr val="0070C0"/>
                </a:solidFill>
              </a:rPr>
              <a:t>/</a:t>
            </a:r>
            <a:r>
              <a:rPr lang="cs-CZ" sz="1800" dirty="0" err="1" smtClean="0">
                <a:solidFill>
                  <a:srgbClr val="0070C0"/>
                </a:solidFill>
              </a:rPr>
              <a:t>applets</a:t>
            </a:r>
            <a:r>
              <a:rPr lang="cs-CZ" sz="1800" dirty="0" smtClean="0">
                <a:solidFill>
                  <a:srgbClr val="0070C0"/>
                </a:solidFill>
              </a:rPr>
              <a:t>/</a:t>
            </a:r>
            <a:r>
              <a:rPr lang="cs-CZ" sz="1800" dirty="0" err="1" smtClean="0">
                <a:solidFill>
                  <a:srgbClr val="0070C0"/>
                </a:solidFill>
              </a:rPr>
              <a:t>signed</a:t>
            </a:r>
            <a:r>
              <a:rPr lang="cs-CZ" sz="1800" dirty="0" smtClean="0">
                <a:solidFill>
                  <a:srgbClr val="0070C0"/>
                </a:solidFill>
              </a:rPr>
              <a:t>/SampDist2.html </a:t>
            </a:r>
          </a:p>
          <a:p>
            <a:r>
              <a:rPr lang="cs-CZ" sz="1800" dirty="0" smtClean="0"/>
              <a:t>V případě normálního rozložení je taky normální a směrodatná chyba je cca 1,25 směrodatné chyby průměru</a:t>
            </a:r>
          </a:p>
          <a:p>
            <a:r>
              <a:rPr lang="cs-CZ" sz="1800" dirty="0" smtClean="0"/>
              <a:t>Pořadový způsob nabízí </a:t>
            </a:r>
            <a:r>
              <a:rPr lang="cs-CZ" sz="1800" dirty="0" err="1" smtClean="0"/>
              <a:t>Campbell</a:t>
            </a:r>
            <a:r>
              <a:rPr lang="cs-CZ" sz="1800" dirty="0" smtClean="0"/>
              <a:t> a Gardner</a:t>
            </a:r>
            <a:r>
              <a:rPr lang="cs-CZ" sz="1800" baseline="30000" dirty="0" smtClean="0"/>
              <a:t>1</a:t>
            </a:r>
          </a:p>
          <a:p>
            <a:pPr lvl="1"/>
            <a:r>
              <a:rPr lang="cs-CZ" sz="1400" dirty="0" smtClean="0"/>
              <a:t>Přibližný interval (pro N</a:t>
            </a:r>
            <a:r>
              <a:rPr lang="en-US" sz="1400" dirty="0" smtClean="0"/>
              <a:t>&gt;100</a:t>
            </a:r>
            <a:r>
              <a:rPr lang="cs-CZ" sz="1400" dirty="0" smtClean="0"/>
              <a:t>) se stanovuje opravdu pořadovým způsobem, tj. počítáme pořadí, které určuje horní a dolní mez intervalu</a:t>
            </a:r>
          </a:p>
          <a:p>
            <a:pPr lvl="1"/>
            <a:r>
              <a:rPr lang="cs-CZ" sz="1400" dirty="0" smtClean="0"/>
              <a:t>Pro 95% interval spolehlivosti pak je </a:t>
            </a:r>
            <a:r>
              <a:rPr lang="cs-CZ" sz="1400" i="1" dirty="0" smtClean="0"/>
              <a:t>r</a:t>
            </a:r>
            <a:r>
              <a:rPr lang="cs-CZ" sz="1400" dirty="0" smtClean="0"/>
              <a:t> pořadí určující horní mez a </a:t>
            </a:r>
            <a:r>
              <a:rPr lang="cs-CZ" sz="1400" i="1" dirty="0" smtClean="0"/>
              <a:t>s</a:t>
            </a:r>
            <a:r>
              <a:rPr lang="cs-CZ" sz="1400" dirty="0" smtClean="0"/>
              <a:t>  pořadí určující dolní mez</a:t>
            </a:r>
          </a:p>
          <a:p>
            <a:pPr lvl="1"/>
            <a:endParaRPr lang="cs-CZ" sz="1400" dirty="0" smtClean="0"/>
          </a:p>
          <a:p>
            <a:pPr lvl="1"/>
            <a:endParaRPr lang="cs-CZ" sz="1400" dirty="0" smtClean="0"/>
          </a:p>
          <a:p>
            <a:r>
              <a:rPr lang="cs-CZ" sz="1800" dirty="0" smtClean="0"/>
              <a:t>Bootstrap</a:t>
            </a:r>
          </a:p>
          <a:p>
            <a:pPr lvl="1"/>
            <a:r>
              <a:rPr lang="cs-CZ" sz="1400" dirty="0" smtClean="0"/>
              <a:t>Obecná metoda, nejen pro mediány, téměř bez předpokladů (</a:t>
            </a:r>
            <a:r>
              <a:rPr lang="cs-CZ" sz="1400" dirty="0" err="1" smtClean="0"/>
              <a:t>neparametrická</a:t>
            </a:r>
            <a:r>
              <a:rPr lang="cs-CZ" sz="1400" dirty="0" smtClean="0"/>
              <a:t>)</a:t>
            </a:r>
          </a:p>
          <a:p>
            <a:pPr lvl="1"/>
            <a:r>
              <a:rPr lang="cs-CZ" sz="1400" dirty="0" smtClean="0"/>
              <a:t>Algoritmus:</a:t>
            </a:r>
          </a:p>
          <a:p>
            <a:pPr lvl="2"/>
            <a:r>
              <a:rPr lang="cs-CZ" sz="1100" dirty="0" smtClean="0"/>
              <a:t>1. Proveďte výběr s navracením ze svého výběru (o velikosti N)</a:t>
            </a:r>
          </a:p>
          <a:p>
            <a:pPr lvl="2"/>
            <a:r>
              <a:rPr lang="cs-CZ" sz="1100" dirty="0" smtClean="0"/>
              <a:t>2. Spočítejte medián a uložte</a:t>
            </a:r>
          </a:p>
          <a:p>
            <a:pPr lvl="2"/>
            <a:r>
              <a:rPr lang="cs-CZ" sz="1100" dirty="0" smtClean="0"/>
              <a:t>3. Opakujte kroky 1 a 2 tisíckrát</a:t>
            </a:r>
          </a:p>
          <a:p>
            <a:pPr lvl="1"/>
            <a:r>
              <a:rPr lang="cs-CZ" sz="1400" dirty="0" smtClean="0"/>
              <a:t>95% interval je ohraničen 25. a 975. nejvyšším spočítaným mediánem.</a:t>
            </a:r>
          </a:p>
          <a:p>
            <a:pPr lvl="2"/>
            <a:endParaRPr lang="cs-CZ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6309320"/>
            <a:ext cx="80648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50" b="0" baseline="30000" dirty="0" smtClean="0"/>
              <a:t>1</a:t>
            </a:r>
            <a:r>
              <a:rPr lang="cs-CZ" sz="1050" b="0" dirty="0" smtClean="0"/>
              <a:t>Campbell, M.J., </a:t>
            </a:r>
            <a:r>
              <a:rPr lang="cs-CZ" sz="1050" b="0" dirty="0" err="1" smtClean="0"/>
              <a:t>Gardner</a:t>
            </a:r>
            <a:r>
              <a:rPr lang="cs-CZ" sz="1050" b="0" dirty="0" smtClean="0"/>
              <a:t>, M.J. (2000). </a:t>
            </a:r>
            <a:r>
              <a:rPr lang="cs-CZ" sz="1050" b="0" dirty="0" err="1" smtClean="0"/>
              <a:t>Medians</a:t>
            </a:r>
            <a:r>
              <a:rPr lang="cs-CZ" sz="1050" b="0" dirty="0" smtClean="0"/>
              <a:t> </a:t>
            </a:r>
            <a:r>
              <a:rPr lang="cs-CZ" sz="1050" b="0" dirty="0" err="1" smtClean="0"/>
              <a:t>and</a:t>
            </a:r>
            <a:r>
              <a:rPr lang="cs-CZ" sz="1050" b="0" dirty="0" smtClean="0"/>
              <a:t> </a:t>
            </a:r>
            <a:r>
              <a:rPr lang="cs-CZ" sz="1050" b="0" dirty="0" err="1" smtClean="0"/>
              <a:t>their</a:t>
            </a:r>
            <a:r>
              <a:rPr lang="cs-CZ" sz="1050" b="0" dirty="0" smtClean="0"/>
              <a:t> </a:t>
            </a:r>
            <a:r>
              <a:rPr lang="cs-CZ" sz="1050" b="0" dirty="0" err="1" smtClean="0"/>
              <a:t>differences</a:t>
            </a:r>
            <a:r>
              <a:rPr lang="cs-CZ" sz="1050" b="0" dirty="0" smtClean="0"/>
              <a:t>. In Altman </a:t>
            </a:r>
            <a:r>
              <a:rPr lang="cs-CZ" sz="1050" b="0" dirty="0" err="1" smtClean="0"/>
              <a:t>et</a:t>
            </a:r>
            <a:r>
              <a:rPr lang="cs-CZ" sz="1050" b="0" dirty="0" smtClean="0"/>
              <a:t> </a:t>
            </a:r>
            <a:r>
              <a:rPr lang="cs-CZ" sz="1050" b="0" dirty="0" err="1" smtClean="0"/>
              <a:t>al</a:t>
            </a:r>
            <a:r>
              <a:rPr lang="cs-CZ" sz="1050" b="0" dirty="0" smtClean="0"/>
              <a:t>., </a:t>
            </a:r>
            <a:r>
              <a:rPr lang="cs-CZ" sz="1050" b="0" i="1" dirty="0" err="1" smtClean="0"/>
              <a:t>Statistics</a:t>
            </a:r>
            <a:r>
              <a:rPr lang="cs-CZ" sz="1050" b="0" i="1" dirty="0" smtClean="0"/>
              <a:t> </a:t>
            </a:r>
            <a:r>
              <a:rPr lang="cs-CZ" sz="1050" b="0" i="1" dirty="0" err="1" smtClean="0"/>
              <a:t>with</a:t>
            </a:r>
            <a:r>
              <a:rPr lang="cs-CZ" sz="1050" b="0" i="1" dirty="0" smtClean="0"/>
              <a:t> </a:t>
            </a:r>
            <a:r>
              <a:rPr lang="cs-CZ" sz="1050" b="0" i="1" dirty="0" err="1" smtClean="0"/>
              <a:t>confidence</a:t>
            </a:r>
            <a:r>
              <a:rPr lang="cs-CZ" sz="1050" b="0" i="1" dirty="0" smtClean="0"/>
              <a:t> (36 – 44)</a:t>
            </a:r>
            <a:r>
              <a:rPr lang="cs-CZ" sz="1050" b="0" dirty="0" smtClean="0"/>
              <a:t>. BMJ </a:t>
            </a:r>
            <a:r>
              <a:rPr lang="cs-CZ" sz="1050" b="0" dirty="0" err="1" smtClean="0"/>
              <a:t>Books</a:t>
            </a:r>
            <a:r>
              <a:rPr lang="cs-CZ" sz="1050" b="0" dirty="0" smtClean="0"/>
              <a:t>. </a:t>
            </a:r>
            <a:endParaRPr lang="cs-CZ" sz="1050" b="0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132013" y="3789363"/>
          <a:ext cx="596265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5" name="Rovnice" r:id="rId4" imgW="3022560" imgH="431640" progId="Equation.3">
                  <p:embed/>
                </p:oleObj>
              </mc:Choice>
              <mc:Fallback>
                <p:oleObj name="Rovnice" r:id="rId4" imgW="3022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3789363"/>
                        <a:ext cx="5962650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2411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…Výběrové rozložení </a:t>
            </a:r>
            <a:r>
              <a:rPr lang="cs-CZ" sz="3200" b="1" dirty="0" smtClean="0"/>
              <a:t>relativní četnosti </a:t>
            </a:r>
            <a:r>
              <a:rPr lang="cs-CZ" sz="3200" i="1" dirty="0" smtClean="0"/>
              <a:t>p</a:t>
            </a:r>
            <a:endParaRPr lang="cs-CZ" sz="32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 dostatečně velkou populaci (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en-US" sz="2400" dirty="0" smtClean="0"/>
              <a:t>&gt;10;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dirty="0" smtClean="0"/>
              <a:t>(</a:t>
            </a:r>
            <a:r>
              <a:rPr lang="en-US" sz="2400" dirty="0" smtClean="0"/>
              <a:t>1</a:t>
            </a:r>
            <a:r>
              <a:rPr lang="en-US" sz="2400" dirty="0" smtClean="0">
                <a:latin typeface="Calibri"/>
                <a:cs typeface="Calibri"/>
              </a:rPr>
              <a:t>−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 smtClean="0"/>
              <a:t>)</a:t>
            </a:r>
            <a:r>
              <a:rPr lang="en-US" sz="2400" dirty="0" smtClean="0"/>
              <a:t>&gt;10</a:t>
            </a:r>
            <a:r>
              <a:rPr lang="cs-CZ" sz="2400" dirty="0" smtClean="0"/>
              <a:t>)…</a:t>
            </a:r>
          </a:p>
          <a:p>
            <a:r>
              <a:rPr lang="cs-CZ" sz="2400" dirty="0" smtClean="0"/>
              <a:t>…je přibližně normální s průměrem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 smtClean="0"/>
              <a:t> a směrodatnou chybou</a:t>
            </a:r>
            <a:endParaRPr lang="en-US" sz="2400" dirty="0" smtClean="0"/>
          </a:p>
          <a:p>
            <a:r>
              <a:rPr lang="cs-CZ" sz="2400" dirty="0" smtClean="0"/>
              <a:t>(1</a:t>
            </a:r>
            <a:r>
              <a:rPr lang="cs-CZ" sz="2400" dirty="0" smtClean="0">
                <a:latin typeface="Calibri"/>
                <a:cs typeface="Calibri"/>
              </a:rPr>
              <a:t>−</a:t>
            </a:r>
            <a:r>
              <a:rPr lang="cs-CZ" sz="2400" i="1" dirty="0" smtClean="0">
                <a:latin typeface="Symbol" pitchFamily="18" charset="2"/>
              </a:rPr>
              <a:t>a</a:t>
            </a:r>
            <a:r>
              <a:rPr lang="cs-CZ" sz="2400" dirty="0" smtClean="0"/>
              <a:t>)% interval spolehlivosti má tedy podobu:</a:t>
            </a:r>
          </a:p>
          <a:p>
            <a:pPr lvl="1">
              <a:buNone/>
            </a:pPr>
            <a:r>
              <a:rPr lang="cs-CZ" sz="2000" dirty="0" smtClean="0"/>
              <a:t> </a:t>
            </a:r>
            <a:endParaRPr lang="cs-CZ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267744" y="2492896"/>
          <a:ext cx="194362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0" name="Rovnice" r:id="rId3" imgW="914400" imgH="253800" progId="Equation.3">
                  <p:embed/>
                </p:oleObj>
              </mc:Choice>
              <mc:Fallback>
                <p:oleObj name="Rovnice" r:id="rId3" imgW="914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92896"/>
                        <a:ext cx="194362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1187623" y="3429000"/>
          <a:ext cx="688533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1" name="Rovnice" r:id="rId5" imgW="3187440" imgH="266400" progId="Equation.3">
                  <p:embed/>
                </p:oleObj>
              </mc:Choice>
              <mc:Fallback>
                <p:oleObj name="Rovnice" r:id="rId5" imgW="31874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3" y="3429000"/>
                        <a:ext cx="6885336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79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…Výběrové rozložení </a:t>
            </a:r>
            <a:r>
              <a:rPr lang="cs-CZ" b="1" dirty="0" smtClean="0"/>
              <a:t>rozptylu</a:t>
            </a:r>
            <a:r>
              <a:rPr lang="cs-CZ" dirty="0" smtClean="0"/>
              <a:t> </a:t>
            </a:r>
            <a:r>
              <a:rPr lang="cs-CZ" i="1" dirty="0" smtClean="0"/>
              <a:t>s</a:t>
            </a:r>
            <a:r>
              <a:rPr lang="cs-CZ" baseline="30000" dirty="0" smtClean="0"/>
              <a:t>2</a:t>
            </a:r>
            <a:endParaRPr lang="cs-CZ" baseline="30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Rozložení poměru (s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/</a:t>
            </a:r>
            <a:r>
              <a:rPr lang="cs-CZ" sz="2400" dirty="0" smtClean="0">
                <a:latin typeface="Symbol" pitchFamily="18" charset="2"/>
              </a:rPr>
              <a:t>s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)(</a:t>
            </a:r>
            <a:r>
              <a:rPr lang="cs-CZ" sz="2400" i="1" dirty="0" smtClean="0"/>
              <a:t>n</a:t>
            </a:r>
            <a:r>
              <a:rPr lang="cs-CZ" sz="2400" dirty="0" smtClean="0"/>
              <a:t>-1) má podobu chí-kvadrát rozložení s </a:t>
            </a:r>
            <a:r>
              <a:rPr lang="cs-CZ" sz="2400" i="1" dirty="0" smtClean="0">
                <a:latin typeface="Symbol" pitchFamily="18" charset="2"/>
              </a:rPr>
              <a:t>n </a:t>
            </a:r>
            <a:r>
              <a:rPr lang="cs-CZ" sz="2400" dirty="0" smtClean="0"/>
              <a:t>= </a:t>
            </a:r>
            <a:r>
              <a:rPr lang="cs-CZ" sz="2400" i="1" dirty="0" err="1" smtClean="0"/>
              <a:t>n</a:t>
            </a:r>
            <a:r>
              <a:rPr lang="cs-CZ" sz="2400" dirty="0" smtClean="0"/>
              <a:t>-1 stupni volnosti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(1</a:t>
            </a:r>
            <a:r>
              <a:rPr lang="cs-CZ" sz="2400" dirty="0" smtClean="0">
                <a:latin typeface="Calibri"/>
                <a:cs typeface="Calibri"/>
              </a:rPr>
              <a:t>−</a:t>
            </a:r>
            <a:r>
              <a:rPr lang="cs-CZ" sz="2400" i="1" dirty="0" smtClean="0">
                <a:latin typeface="Symbol" pitchFamily="18" charset="2"/>
              </a:rPr>
              <a:t>a</a:t>
            </a:r>
            <a:r>
              <a:rPr lang="cs-CZ" sz="2400" dirty="0" smtClean="0"/>
              <a:t>)% interval spolehlivosti pro </a:t>
            </a:r>
            <a:r>
              <a:rPr lang="cs-CZ" sz="2400" dirty="0" smtClean="0">
                <a:latin typeface="Symbol" pitchFamily="18" charset="2"/>
              </a:rPr>
              <a:t>s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 má tedy podobu: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V Excelu =CHISQ.INV(1-</a:t>
            </a:r>
            <a:r>
              <a:rPr lang="cs-CZ" sz="2400" dirty="0" smtClean="0">
                <a:latin typeface="Symbol" pitchFamily="18" charset="2"/>
              </a:rPr>
              <a:t>a</a:t>
            </a:r>
            <a:r>
              <a:rPr lang="cs-CZ" sz="2400" dirty="0" smtClean="0"/>
              <a:t>;</a:t>
            </a:r>
            <a:r>
              <a:rPr lang="cs-CZ" sz="2400" i="1" dirty="0" smtClean="0"/>
              <a:t>df</a:t>
            </a:r>
            <a:r>
              <a:rPr lang="cs-CZ" sz="2400" dirty="0" smtClean="0"/>
              <a:t>)=</a:t>
            </a:r>
            <a:r>
              <a:rPr lang="cs-CZ" sz="2400" i="1" dirty="0" smtClean="0">
                <a:latin typeface="Symbol" pitchFamily="18" charset="2"/>
              </a:rPr>
              <a:t>c</a:t>
            </a:r>
            <a:r>
              <a:rPr lang="cs-CZ" sz="2400" baseline="30000" dirty="0" smtClean="0"/>
              <a:t>2</a:t>
            </a:r>
            <a:r>
              <a:rPr lang="cs-CZ" sz="2400" baseline="-25000" dirty="0" smtClean="0"/>
              <a:t>1-</a:t>
            </a:r>
            <a:r>
              <a:rPr lang="cs-CZ" sz="2400" i="1" baseline="-25000" dirty="0" smtClean="0">
                <a:latin typeface="Symbol" pitchFamily="18" charset="2"/>
              </a:rPr>
              <a:t>a</a:t>
            </a:r>
            <a:r>
              <a:rPr lang="cs-CZ" sz="2400" dirty="0" smtClean="0"/>
              <a:t>(</a:t>
            </a:r>
            <a:r>
              <a:rPr lang="cs-CZ" sz="2400" i="1" dirty="0" err="1" smtClean="0"/>
              <a:t>df</a:t>
            </a:r>
            <a:r>
              <a:rPr lang="cs-CZ" sz="2400" dirty="0" smtClean="0"/>
              <a:t>)    </a:t>
            </a:r>
            <a:r>
              <a:rPr lang="en-US" sz="1800" dirty="0" smtClean="0"/>
              <a:t>[</a:t>
            </a:r>
            <a:r>
              <a:rPr lang="cs-CZ" sz="1800" dirty="0" smtClean="0"/>
              <a:t>=CHIINV(</a:t>
            </a:r>
            <a:r>
              <a:rPr lang="cs-CZ" sz="1800" dirty="0" err="1" smtClean="0">
                <a:latin typeface="Symbol" pitchFamily="18" charset="2"/>
              </a:rPr>
              <a:t>a</a:t>
            </a:r>
            <a:r>
              <a:rPr lang="cs-CZ" sz="1800" dirty="0" err="1" smtClean="0"/>
              <a:t>;</a:t>
            </a:r>
            <a:r>
              <a:rPr lang="cs-CZ" sz="1800" i="1" dirty="0" err="1" smtClean="0"/>
              <a:t>df</a:t>
            </a:r>
            <a:r>
              <a:rPr lang="cs-CZ" sz="1800" dirty="0"/>
              <a:t>)</a:t>
            </a:r>
            <a:r>
              <a:rPr lang="en-US" sz="1800" dirty="0" smtClean="0"/>
              <a:t>]</a:t>
            </a:r>
            <a:endParaRPr lang="cs-CZ" sz="2400" dirty="0" smtClean="0"/>
          </a:p>
          <a:p>
            <a:endParaRPr lang="cs-CZ" sz="24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380038" y="2349500"/>
          <a:ext cx="28638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4" name="Rovnice" r:id="rId3" imgW="1282680" imgH="419040" progId="Equation.3">
                  <p:embed/>
                </p:oleObj>
              </mc:Choice>
              <mc:Fallback>
                <p:oleObj name="Rovnice" r:id="rId3" imgW="1282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2349500"/>
                        <a:ext cx="2863850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123727" y="4005064"/>
          <a:ext cx="4277275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5" name="Rovnice" r:id="rId5" imgW="1676160" imgH="507960" progId="Equation.3">
                  <p:embed/>
                </p:oleObj>
              </mc:Choice>
              <mc:Fallback>
                <p:oleObj name="Rovnice" r:id="rId5" imgW="167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7" y="4005064"/>
                        <a:ext cx="4277275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876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r>
              <a:rPr lang="cs-CZ" dirty="0" smtClean="0"/>
              <a:t>…</a:t>
            </a:r>
            <a:r>
              <a:rPr lang="cs-CZ" sz="3200" dirty="0" smtClean="0"/>
              <a:t>Výběrové rozložení </a:t>
            </a:r>
            <a:r>
              <a:rPr lang="cs-CZ" sz="3200" dirty="0" err="1" smtClean="0"/>
              <a:t>Pearsonovy</a:t>
            </a:r>
            <a:r>
              <a:rPr lang="cs-CZ" sz="3200" dirty="0" smtClean="0"/>
              <a:t> </a:t>
            </a:r>
            <a:r>
              <a:rPr lang="cs-CZ" sz="3200" b="1" dirty="0" smtClean="0"/>
              <a:t>korelace</a:t>
            </a:r>
            <a:r>
              <a:rPr lang="cs-CZ" sz="3200" dirty="0" smtClean="0"/>
              <a:t> </a:t>
            </a:r>
            <a:r>
              <a:rPr lang="cs-CZ" sz="3200" i="1" dirty="0" smtClean="0"/>
              <a:t>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z="2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Výběrové rozložení korelace neznáme. </a:t>
            </a:r>
          </a:p>
          <a:p>
            <a:pPr>
              <a:spcBef>
                <a:spcPts val="1800"/>
              </a:spcBef>
            </a:pPr>
            <a:r>
              <a:rPr lang="cs-CZ" sz="2200" dirty="0" smtClean="0"/>
              <a:t>Známe výběrové rozložení korelace po </a:t>
            </a:r>
            <a:r>
              <a:rPr lang="cs-CZ" sz="2200" dirty="0" err="1" smtClean="0"/>
              <a:t>Fisherově</a:t>
            </a:r>
            <a:r>
              <a:rPr lang="cs-CZ" sz="2200" dirty="0" smtClean="0"/>
              <a:t> transformaci</a:t>
            </a:r>
            <a:r>
              <a:rPr lang="cs-CZ" sz="2400" dirty="0" smtClean="0"/>
              <a:t>:  </a:t>
            </a:r>
            <a:r>
              <a:rPr lang="cs-CZ" sz="2400" i="1" dirty="0" smtClean="0"/>
              <a:t>Z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0,5 </a:t>
            </a:r>
            <a:r>
              <a:rPr lang="cs-CZ" sz="24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ln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((1+</a:t>
            </a:r>
            <a:r>
              <a:rPr lang="cs-CZ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)/(1-</a:t>
            </a:r>
            <a:r>
              <a:rPr lang="cs-CZ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)) =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arctgh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FISHER(</a:t>
            </a:r>
            <a:r>
              <a:rPr lang="cs-CZ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</a:p>
          <a:p>
            <a:pPr>
              <a:spcBef>
                <a:spcPts val="1800"/>
              </a:spcBef>
            </a:pPr>
            <a:r>
              <a:rPr lang="cs-CZ" sz="2200" dirty="0" smtClean="0"/>
              <a:t>Výběrové rozložení Z je přibližně normální s průměrem Z a směrodatnou chybou </a:t>
            </a:r>
            <a:r>
              <a:rPr lang="cs-CZ" sz="24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cs-CZ" sz="2400" i="1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=1/√(n-3)</a:t>
            </a:r>
          </a:p>
          <a:p>
            <a:pPr>
              <a:spcBef>
                <a:spcPts val="1800"/>
              </a:spcBef>
            </a:pPr>
            <a:r>
              <a:rPr lang="cs-CZ" sz="2400" dirty="0" smtClean="0"/>
              <a:t>(1</a:t>
            </a:r>
            <a:r>
              <a:rPr lang="cs-CZ" sz="2400" dirty="0" smtClean="0">
                <a:latin typeface="Calibri"/>
                <a:cs typeface="Calibri"/>
              </a:rPr>
              <a:t>−</a:t>
            </a:r>
            <a:r>
              <a:rPr lang="cs-CZ" sz="2400" i="1" dirty="0" smtClean="0">
                <a:latin typeface="Symbol" pitchFamily="18" charset="2"/>
              </a:rPr>
              <a:t>a</a:t>
            </a:r>
            <a:r>
              <a:rPr lang="cs-CZ" sz="2400" dirty="0" smtClean="0"/>
              <a:t>)% CI pro </a:t>
            </a:r>
            <a:r>
              <a:rPr lang="cs-CZ" sz="2400" i="1" dirty="0" smtClean="0"/>
              <a:t>Z</a:t>
            </a:r>
            <a:r>
              <a:rPr lang="cs-CZ" sz="2400" dirty="0" smtClean="0"/>
              <a:t>: </a:t>
            </a:r>
          </a:p>
          <a:p>
            <a:pPr>
              <a:spcBef>
                <a:spcPts val="1800"/>
              </a:spcBef>
            </a:pPr>
            <a:r>
              <a:rPr lang="cs-CZ" sz="2400" dirty="0" smtClean="0"/>
              <a:t>Nutno transformovat zpět do metriky korelačního koeficientu: </a:t>
            </a:r>
            <a:r>
              <a:rPr lang="cs-CZ" sz="2400" i="1" dirty="0" smtClean="0"/>
              <a:t>r</a:t>
            </a:r>
            <a:r>
              <a:rPr lang="cs-CZ" sz="2400" dirty="0" smtClean="0"/>
              <a:t>=(e</a:t>
            </a:r>
            <a:r>
              <a:rPr lang="cs-CZ" sz="2400" baseline="30000" dirty="0" smtClean="0"/>
              <a:t>2</a:t>
            </a:r>
            <a:r>
              <a:rPr lang="cs-CZ" sz="2400" i="1" baseline="30000" dirty="0" smtClean="0"/>
              <a:t>Z</a:t>
            </a:r>
            <a:r>
              <a:rPr lang="cs-CZ" sz="2400" dirty="0" smtClean="0"/>
              <a:t>−1</a:t>
            </a:r>
            <a:r>
              <a:rPr lang="cs-CZ" sz="2400" dirty="0"/>
              <a:t>)/(</a:t>
            </a:r>
            <a:r>
              <a:rPr lang="cs-CZ" sz="2400" dirty="0" smtClean="0"/>
              <a:t>e</a:t>
            </a:r>
            <a:r>
              <a:rPr lang="cs-CZ" sz="2400" baseline="30000" dirty="0" smtClean="0"/>
              <a:t>2</a:t>
            </a:r>
            <a:r>
              <a:rPr lang="cs-CZ" sz="2400" i="1" baseline="30000" dirty="0" smtClean="0"/>
              <a:t>Z</a:t>
            </a:r>
            <a:r>
              <a:rPr lang="cs-CZ" sz="2400" i="1" dirty="0" smtClean="0"/>
              <a:t>+</a:t>
            </a:r>
            <a:r>
              <a:rPr lang="cs-CZ" sz="2400" dirty="0" smtClean="0"/>
              <a:t>1)=FISHERINV(</a:t>
            </a:r>
            <a:r>
              <a:rPr lang="cs-CZ" sz="2400" i="1" dirty="0" smtClean="0"/>
              <a:t>Z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96110"/>
              </p:ext>
            </p:extLst>
          </p:nvPr>
        </p:nvGraphicFramePr>
        <p:xfrm>
          <a:off x="3347864" y="4221088"/>
          <a:ext cx="355492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8" name="Rovnice" r:id="rId3" imgW="1701720" imgH="241200" progId="Equation.3">
                  <p:embed/>
                </p:oleObj>
              </mc:Choice>
              <mc:Fallback>
                <p:oleObj name="Rovnice" r:id="rId3" imgW="1701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221088"/>
                        <a:ext cx="3554922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232878"/>
              </p:ext>
            </p:extLst>
          </p:nvPr>
        </p:nvGraphicFramePr>
        <p:xfrm>
          <a:off x="835843" y="5516563"/>
          <a:ext cx="812864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9" name="Rovnice" r:id="rId5" imgW="3441600" imgH="241200" progId="Equation.3">
                  <p:embed/>
                </p:oleObj>
              </mc:Choice>
              <mc:Fallback>
                <p:oleObj name="Rovnice" r:id="rId5" imgW="344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843" y="5516563"/>
                        <a:ext cx="812864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86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Barevná srdíčka kolegyně Michalčákové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3260576"/>
          </a:xfrm>
        </p:spPr>
        <p:txBody>
          <a:bodyPr/>
          <a:lstStyle/>
          <a:p>
            <a:r>
              <a:rPr lang="cs-CZ" sz="2400" dirty="0" smtClean="0"/>
              <a:t>Jaký je podíl bílých a barevných srdíček v balení?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>
                <a:hlinkClick r:id="rId2"/>
              </a:rPr>
              <a:t>Simulace binomického </a:t>
            </a:r>
            <a:r>
              <a:rPr lang="cs-CZ" sz="2400" dirty="0" smtClean="0">
                <a:hlinkClick r:id="rId2"/>
              </a:rPr>
              <a:t>rozložení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Na vzorcích počítáme </a:t>
            </a:r>
            <a:r>
              <a:rPr lang="cs-CZ" sz="2600" b="1" dirty="0" smtClean="0"/>
              <a:t>statistiky</a:t>
            </a:r>
            <a:r>
              <a:rPr lang="cs-CZ" sz="2600" dirty="0" smtClean="0"/>
              <a:t>, které jsou odhadem populačních </a:t>
            </a:r>
            <a:r>
              <a:rPr lang="cs-CZ" sz="2600" b="1" dirty="0" smtClean="0"/>
              <a:t>parametrů</a:t>
            </a:r>
            <a:r>
              <a:rPr lang="cs-CZ" sz="2600" dirty="0" smtClean="0"/>
              <a:t>.</a:t>
            </a:r>
          </a:p>
          <a:p>
            <a:pPr eaLnBrk="1" hangingPunct="1"/>
            <a:r>
              <a:rPr lang="cs-CZ" sz="2600" dirty="0" smtClean="0"/>
              <a:t>K posouzení přesnosti takového odhadu musíme znát </a:t>
            </a:r>
            <a:r>
              <a:rPr lang="cs-CZ" sz="2600" b="1" dirty="0" smtClean="0"/>
              <a:t>výběrové rozložení</a:t>
            </a:r>
            <a:r>
              <a:rPr lang="cs-CZ" sz="2600" dirty="0" smtClean="0"/>
              <a:t> statistiky, kterou k odhadu používáme, zejména jeho variabilitu – </a:t>
            </a:r>
            <a:r>
              <a:rPr lang="cs-CZ" sz="2600" b="1" dirty="0" smtClean="0"/>
              <a:t>směrodatnou chybu</a:t>
            </a:r>
            <a:r>
              <a:rPr lang="cs-CZ" sz="2600" dirty="0" smtClean="0"/>
              <a:t>.</a:t>
            </a:r>
          </a:p>
          <a:p>
            <a:pPr eaLnBrk="1" hangingPunct="1"/>
            <a:r>
              <a:rPr lang="cs-CZ" sz="2600" dirty="0" smtClean="0"/>
              <a:t>Směrodatná chyba klesá především s velikostí </a:t>
            </a:r>
            <a:r>
              <a:rPr lang="cs-CZ" sz="2600" dirty="0" smtClean="0"/>
              <a:t>vzorku</a:t>
            </a:r>
            <a:r>
              <a:rPr lang="en-GB" sz="2600" dirty="0" smtClean="0"/>
              <a:t> a s </a:t>
            </a:r>
            <a:r>
              <a:rPr lang="en-GB" sz="2600" dirty="0" err="1" smtClean="0"/>
              <a:t>variabilitou</a:t>
            </a:r>
            <a:r>
              <a:rPr lang="en-GB" sz="2600" dirty="0" smtClean="0"/>
              <a:t> </a:t>
            </a:r>
            <a:r>
              <a:rPr lang="en-GB" sz="2600" dirty="0" err="1" smtClean="0"/>
              <a:t>jevu</a:t>
            </a:r>
            <a:r>
              <a:rPr lang="en-GB" sz="2600" dirty="0" smtClean="0"/>
              <a:t> v </a:t>
            </a:r>
            <a:r>
              <a:rPr lang="en-GB" sz="2600" dirty="0" err="1" smtClean="0"/>
              <a:t>populaci</a:t>
            </a:r>
            <a:r>
              <a:rPr lang="cs-CZ" sz="2600" dirty="0" smtClean="0"/>
              <a:t>.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Přesnost odhadu parametru sdělujeme prostřednictvím </a:t>
            </a:r>
            <a:r>
              <a:rPr lang="cs-CZ" sz="2600" b="1" dirty="0" smtClean="0"/>
              <a:t>intervalu spolehlivosti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Výběr – od deskripce k indukci</a:t>
            </a:r>
          </a:p>
        </p:txBody>
      </p:sp>
      <p:pic>
        <p:nvPicPr>
          <p:cNvPr id="7171" name="Picture 9" descr="deskr_inf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44675"/>
            <a:ext cx="40259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752600"/>
            <a:ext cx="3744913" cy="4629150"/>
          </a:xfrm>
          <a:noFill/>
        </p:spPr>
        <p:txBody>
          <a:bodyPr/>
          <a:lstStyle/>
          <a:p>
            <a:pPr eaLnBrk="1" hangingPunct="1"/>
            <a:r>
              <a:rPr lang="cs-CZ" sz="2100" dirty="0" smtClean="0"/>
              <a:t>Deskripce dat, odhad parametrů</a:t>
            </a:r>
          </a:p>
          <a:p>
            <a:pPr eaLnBrk="1" hangingPunct="1"/>
            <a:r>
              <a:rPr lang="cs-CZ" sz="2100" dirty="0" smtClean="0"/>
              <a:t>Usuzování = inference = indukce</a:t>
            </a:r>
          </a:p>
          <a:p>
            <a:pPr eaLnBrk="1" hangingPunct="1"/>
            <a:endParaRPr lang="cs-CZ" sz="2100" dirty="0" smtClean="0"/>
          </a:p>
          <a:p>
            <a:pPr eaLnBrk="1" hangingPunct="1"/>
            <a:r>
              <a:rPr lang="cs-CZ" sz="2100" dirty="0" smtClean="0"/>
              <a:t>Počítá se s </a:t>
            </a:r>
            <a:r>
              <a:rPr lang="cs-CZ" sz="2100" b="1" dirty="0" smtClean="0"/>
              <a:t>náhodným výběrem </a:t>
            </a:r>
          </a:p>
          <a:p>
            <a:pPr lvl="1" eaLnBrk="1" hangingPunct="1"/>
            <a:r>
              <a:rPr lang="cs-CZ" sz="1600" dirty="0" smtClean="0"/>
              <a:t>tj. výběr jedince splňuje podmínky náhodného pokusu</a:t>
            </a:r>
            <a:endParaRPr lang="ru-RU" sz="1600" dirty="0" smtClean="0"/>
          </a:p>
          <a:p>
            <a:pPr lvl="1" eaLnBrk="1" hangingPunct="1"/>
            <a:r>
              <a:rPr lang="cs-CZ" sz="1600" dirty="0" smtClean="0"/>
              <a:t>není-li výběr v pravém slova smyslu náhodný, uvažujeme, v čem se p-</a:t>
            </a:r>
            <a:r>
              <a:rPr lang="cs-CZ" sz="1600" dirty="0" err="1" smtClean="0"/>
              <a:t>dobně</a:t>
            </a:r>
            <a:r>
              <a:rPr lang="cs-CZ" sz="1600" dirty="0" smtClean="0"/>
              <a:t> liší od náhodného  </a:t>
            </a:r>
          </a:p>
          <a:p>
            <a:pPr lvl="1" eaLnBrk="1" hangingPunct="1">
              <a:lnSpc>
                <a:spcPct val="80000"/>
              </a:lnSpc>
            </a:pPr>
            <a:endParaRPr lang="cs-CZ" sz="1600" dirty="0" smtClean="0"/>
          </a:p>
          <a:p>
            <a:pPr lvl="1" eaLnBrk="1" hangingPunct="1">
              <a:lnSpc>
                <a:spcPct val="80000"/>
              </a:lnSpc>
            </a:pPr>
            <a:endParaRPr lang="cs-CZ" sz="1600" dirty="0" smtClean="0"/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1000" b="0"/>
              <a:t>AJ: statistical description, inference, population, sample, data, statistics, inference, parameters, random sample (sampling)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Statistiky a parametry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</p:spPr>
        <p:txBody>
          <a:bodyPr/>
          <a:lstStyle/>
          <a:p>
            <a:pPr eaLnBrk="1" hangingPunct="1"/>
            <a:r>
              <a:rPr lang="cs-CZ" sz="2400" smtClean="0"/>
              <a:t>Na vzorku (datech) počítáme </a:t>
            </a:r>
            <a:r>
              <a:rPr lang="cs-CZ" sz="2400" b="1" smtClean="0"/>
              <a:t>statistiky</a:t>
            </a:r>
          </a:p>
          <a:p>
            <a:pPr eaLnBrk="1" hangingPunct="1"/>
            <a:r>
              <a:rPr lang="cs-CZ" sz="2400" smtClean="0"/>
              <a:t>Hodnotě statistiky v celé populaci říkáme </a:t>
            </a:r>
            <a:r>
              <a:rPr lang="cs-CZ" sz="2400" b="1" smtClean="0"/>
              <a:t>parametr</a:t>
            </a:r>
            <a:r>
              <a:rPr lang="cs-CZ" sz="2400" smtClean="0"/>
              <a:t>. </a:t>
            </a:r>
          </a:p>
          <a:p>
            <a:pPr lvl="1" eaLnBrk="1" hangingPunct="1"/>
            <a:r>
              <a:rPr lang="cs-CZ" sz="1900" smtClean="0"/>
              <a:t>Pro parametry používáme odpovídající písmena řecké abecedy</a:t>
            </a:r>
          </a:p>
          <a:p>
            <a:pPr lvl="2" eaLnBrk="1" hangingPunct="1"/>
            <a:r>
              <a:rPr lang="cs-CZ" sz="1600" smtClean="0"/>
              <a:t>např. průměr: statistika </a:t>
            </a:r>
            <a:r>
              <a:rPr lang="cs-CZ" sz="1600" i="1" smtClean="0"/>
              <a:t>m</a:t>
            </a:r>
            <a:r>
              <a:rPr lang="cs-CZ" sz="1600" smtClean="0"/>
              <a:t>, parametr </a:t>
            </a:r>
            <a:r>
              <a:rPr lang="cs-CZ" sz="1600" i="1" smtClean="0">
                <a:sym typeface="Symbol" pitchFamily="18" charset="2"/>
              </a:rPr>
              <a:t></a:t>
            </a:r>
            <a:r>
              <a:rPr lang="cs-CZ" sz="1600" smtClean="0">
                <a:sym typeface="Symbol" pitchFamily="18" charset="2"/>
              </a:rPr>
              <a:t> (mí)</a:t>
            </a:r>
          </a:p>
          <a:p>
            <a:pPr lvl="2" eaLnBrk="1" hangingPunct="1"/>
            <a:r>
              <a:rPr lang="cs-CZ" sz="1600" smtClean="0">
                <a:sym typeface="Symbol" pitchFamily="18" charset="2"/>
              </a:rPr>
              <a:t>další: </a:t>
            </a:r>
            <a:r>
              <a:rPr lang="cs-CZ" sz="1600" i="1" smtClean="0">
                <a:sym typeface="Symbol" pitchFamily="18" charset="2"/>
              </a:rPr>
              <a:t>s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s </a:t>
            </a:r>
            <a:r>
              <a:rPr lang="cs-CZ" sz="1600" smtClean="0">
                <a:sym typeface="Symbol" pitchFamily="18" charset="2"/>
              </a:rPr>
              <a:t>(sigma)</a:t>
            </a:r>
            <a:r>
              <a:rPr lang="cs-CZ" sz="1600" smtClean="0">
                <a:latin typeface="Symbol" pitchFamily="18" charset="2"/>
                <a:sym typeface="Symbol" pitchFamily="18" charset="2"/>
              </a:rPr>
              <a:t>, </a:t>
            </a:r>
            <a:r>
              <a:rPr lang="cs-CZ" sz="1600" i="1" smtClean="0">
                <a:sym typeface="Symbol" pitchFamily="18" charset="2"/>
              </a:rPr>
              <a:t>r</a:t>
            </a:r>
            <a:r>
              <a:rPr lang="cs-CZ" sz="1600" smtClean="0">
                <a:sym typeface="Symbol" pitchFamily="18" charset="2"/>
              </a:rPr>
              <a:t>  </a:t>
            </a:r>
            <a:r>
              <a:rPr lang="cs-CZ" sz="1600" smtClean="0"/>
              <a:t>–</a:t>
            </a:r>
            <a:r>
              <a:rPr lang="cs-CZ" sz="1600" smtClean="0">
                <a:latin typeface="Symbol" pitchFamily="18" charset="2"/>
                <a:sym typeface="Symbol" pitchFamily="18" charset="2"/>
              </a:rPr>
              <a:t>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r </a:t>
            </a:r>
            <a:r>
              <a:rPr lang="cs-CZ" sz="1600" smtClean="0">
                <a:sym typeface="Symbol" pitchFamily="18" charset="2"/>
              </a:rPr>
              <a:t>(ró)</a:t>
            </a:r>
            <a:r>
              <a:rPr lang="cs-CZ" sz="1600" smtClean="0">
                <a:latin typeface="Symbol" pitchFamily="18" charset="2"/>
                <a:sym typeface="Symbol" pitchFamily="18" charset="2"/>
              </a:rPr>
              <a:t>, </a:t>
            </a:r>
            <a:r>
              <a:rPr lang="cs-CZ" sz="1600" i="1" smtClean="0">
                <a:sym typeface="Symbol" pitchFamily="18" charset="2"/>
              </a:rPr>
              <a:t>d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sym typeface="Symbol" pitchFamily="18" charset="2"/>
              </a:rPr>
              <a:t> </a:t>
            </a:r>
            <a:r>
              <a:rPr lang="cs-CZ" sz="1600" i="1" smtClean="0">
                <a:latin typeface="Symbol" pitchFamily="18" charset="2"/>
                <a:sym typeface="Symbol" pitchFamily="18" charset="2"/>
              </a:rPr>
              <a:t>d </a:t>
            </a:r>
            <a:r>
              <a:rPr lang="cs-CZ" sz="1600" smtClean="0">
                <a:sym typeface="Symbol" pitchFamily="18" charset="2"/>
              </a:rPr>
              <a:t>(delta - rozdíl)</a:t>
            </a:r>
            <a:endParaRPr lang="cs-CZ" sz="1600" i="1" smtClean="0">
              <a:latin typeface="Symbol" pitchFamily="18" charset="2"/>
              <a:sym typeface="Symbol" pitchFamily="18" charset="2"/>
            </a:endParaRPr>
          </a:p>
          <a:p>
            <a:pPr eaLnBrk="1" hangingPunct="1">
              <a:spcBef>
                <a:spcPct val="70000"/>
              </a:spcBef>
            </a:pPr>
            <a:r>
              <a:rPr lang="cs-CZ" sz="2400" smtClean="0"/>
              <a:t>Statistiky jsou </a:t>
            </a:r>
            <a:r>
              <a:rPr lang="cs-CZ" sz="2400" b="1" smtClean="0"/>
              <a:t>odhady</a:t>
            </a:r>
            <a:r>
              <a:rPr lang="cs-CZ" sz="2400" smtClean="0"/>
              <a:t> parametrů</a:t>
            </a:r>
          </a:p>
          <a:p>
            <a:pPr lvl="1" eaLnBrk="1" hangingPunct="1"/>
            <a:r>
              <a:rPr lang="cs-CZ" sz="1900" smtClean="0"/>
              <a:t>tj. jsou vždy zatíženy chybou – </a:t>
            </a:r>
            <a:r>
              <a:rPr lang="cs-CZ" sz="1900" b="1" smtClean="0"/>
              <a:t>výběrovou chybou</a:t>
            </a:r>
          </a:p>
          <a:p>
            <a:pPr lvl="1" eaLnBrk="1" hangingPunct="1"/>
            <a:r>
              <a:rPr lang="cs-CZ" sz="1900" i="1" smtClean="0"/>
              <a:t>chyby náhodné</a:t>
            </a:r>
            <a:r>
              <a:rPr lang="cs-CZ" sz="1900" smtClean="0"/>
              <a:t>  – umíme spočítat, známe-li </a:t>
            </a:r>
            <a:r>
              <a:rPr lang="cs-CZ" sz="1900" b="1" smtClean="0"/>
              <a:t>výběrové rozložení</a:t>
            </a:r>
            <a:r>
              <a:rPr lang="cs-CZ" sz="1900" smtClean="0"/>
              <a:t> </a:t>
            </a:r>
          </a:p>
          <a:p>
            <a:pPr lvl="1" eaLnBrk="1" hangingPunct="1"/>
            <a:r>
              <a:rPr lang="cs-CZ" sz="1900" i="1" smtClean="0"/>
              <a:t>chyby systematické </a:t>
            </a:r>
            <a:r>
              <a:rPr lang="cs-CZ" sz="1900" smtClean="0"/>
              <a:t> – nevhodné statistiky, špatné měření, špatný způsob výběru vzorku (metodologie) </a:t>
            </a:r>
          </a:p>
          <a:p>
            <a:pPr algn="r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cs-CZ" sz="2400" smtClean="0"/>
              <a:t>Jak dobré jsou tyto odhady?</a:t>
            </a:r>
          </a:p>
          <a:p>
            <a:pPr eaLnBrk="1" hangingPunct="1"/>
            <a:endParaRPr lang="cs-CZ" sz="1300" smtClean="0"/>
          </a:p>
          <a:p>
            <a:pPr eaLnBrk="1" hangingPunct="1">
              <a:buFont typeface="Wingdings" pitchFamily="2" charset="2"/>
              <a:buNone/>
            </a:pPr>
            <a:r>
              <a:rPr lang="cs-CZ" sz="1100" smtClean="0"/>
              <a:t>AJ: estimates, sampling error. random error, systematic error, sampling 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Výběrové rozložení a sm. chyba</a:t>
            </a:r>
            <a:endParaRPr lang="cs-CZ" sz="2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/>
            <a:r>
              <a:rPr lang="cs-CZ" sz="2400" dirty="0" smtClean="0"/>
              <a:t>Spočítáme-li tutéž statistiku na mnoha nezávislých náhodných vzorcích</a:t>
            </a:r>
          </a:p>
          <a:p>
            <a:pPr lvl="1" eaLnBrk="1" hangingPunct="1"/>
            <a:r>
              <a:rPr lang="cs-CZ" sz="1800" dirty="0" smtClean="0"/>
              <a:t>získáme mnoho </a:t>
            </a:r>
            <a:r>
              <a:rPr lang="cs-CZ" sz="1800" u="sng" dirty="0" smtClean="0"/>
              <a:t>různých</a:t>
            </a:r>
            <a:r>
              <a:rPr lang="cs-CZ" sz="1800" dirty="0" smtClean="0"/>
              <a:t> odhadů parametru</a:t>
            </a:r>
          </a:p>
          <a:p>
            <a:pPr lvl="1" eaLnBrk="1" hangingPunct="1"/>
            <a:r>
              <a:rPr lang="cs-CZ" sz="1800" dirty="0" smtClean="0"/>
              <a:t>tyto odhady mají nějaké rozložení - </a:t>
            </a:r>
            <a:r>
              <a:rPr lang="cs-CZ" sz="1800" b="1" dirty="0" smtClean="0"/>
              <a:t>výběrové rozložení (statistiky)</a:t>
            </a:r>
          </a:p>
          <a:p>
            <a:pPr lvl="1" eaLnBrk="1" hangingPunct="1"/>
            <a:endParaRPr lang="cs-CZ" sz="1800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2000" b="1" dirty="0" smtClean="0">
                <a:hlinkClick r:id="rId3"/>
              </a:rPr>
              <a:t>http://onlinestatbook.com/stat_sim/sampling_dist/index.html</a:t>
            </a:r>
            <a:endParaRPr lang="en-US" sz="2000" b="1" dirty="0" smtClean="0"/>
          </a:p>
          <a:p>
            <a:pPr eaLnBrk="1" hangingPunct="1"/>
            <a:endParaRPr lang="cs-CZ" sz="2400" b="1" dirty="0" smtClean="0"/>
          </a:p>
          <a:p>
            <a:pPr eaLnBrk="1" hangingPunct="1"/>
            <a:r>
              <a:rPr lang="cs-CZ" sz="2400" b="1" dirty="0" smtClean="0"/>
              <a:t>Výběrové rozložení</a:t>
            </a:r>
            <a:r>
              <a:rPr lang="cs-CZ" sz="2400" dirty="0" smtClean="0"/>
              <a:t> statistik obvykle můžeme popsat </a:t>
            </a:r>
          </a:p>
          <a:p>
            <a:pPr lvl="1" eaLnBrk="1" hangingPunct="1"/>
            <a:r>
              <a:rPr lang="cs-CZ" sz="1800" dirty="0" smtClean="0"/>
              <a:t>průměrem – ten se u dobrých statistik blíží hodnotě </a:t>
            </a:r>
            <a:r>
              <a:rPr lang="cs-CZ" sz="1800" b="1" dirty="0" smtClean="0"/>
              <a:t>parametru</a:t>
            </a:r>
          </a:p>
          <a:p>
            <a:pPr lvl="1" eaLnBrk="1" hangingPunct="1"/>
            <a:r>
              <a:rPr lang="cs-CZ" sz="1800" dirty="0" smtClean="0"/>
              <a:t>směrodatnou odchylkou – říkáme jí  </a:t>
            </a:r>
            <a:r>
              <a:rPr lang="cs-CZ" sz="1800" b="1" dirty="0" smtClean="0"/>
              <a:t>směrodatná chyba</a:t>
            </a:r>
            <a:r>
              <a:rPr lang="cs-CZ" sz="1800" dirty="0" smtClean="0"/>
              <a:t> ((odhadu) parametru) </a:t>
            </a:r>
            <a:r>
              <a:rPr lang="en-US" sz="1700" dirty="0" err="1" smtClean="0"/>
              <a:t>nebo</a:t>
            </a:r>
            <a:r>
              <a:rPr lang="en-US" sz="1700" dirty="0" smtClean="0"/>
              <a:t> </a:t>
            </a:r>
            <a:r>
              <a:rPr lang="en-US" sz="1700" dirty="0" err="1" smtClean="0"/>
              <a:t>tak</a:t>
            </a:r>
            <a:r>
              <a:rPr lang="cs-CZ" sz="1700" dirty="0" smtClean="0"/>
              <a:t>é střední chyba a obecněji i výběrová chyba</a:t>
            </a:r>
          </a:p>
          <a:p>
            <a:pPr lvl="1" eaLnBrk="1" hangingPunct="1"/>
            <a:r>
              <a:rPr lang="cs-CZ" sz="1800" dirty="0" smtClean="0"/>
              <a:t>Čím je velikost vzorku/ů větší, tím je směrodatná chyba menší</a:t>
            </a:r>
          </a:p>
          <a:p>
            <a:pPr lvl="1" eaLnBrk="1" hangingPunct="1"/>
            <a:endParaRPr lang="cs-CZ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 smtClean="0"/>
              <a:t>AJ: </a:t>
            </a:r>
            <a:r>
              <a:rPr lang="cs-CZ" sz="1000" dirty="0" err="1" smtClean="0"/>
              <a:t>sampling</a:t>
            </a:r>
            <a:r>
              <a:rPr lang="cs-CZ" sz="1000" dirty="0" smtClean="0"/>
              <a:t> </a:t>
            </a:r>
            <a:r>
              <a:rPr lang="cs-CZ" sz="1000" dirty="0" err="1" smtClean="0"/>
              <a:t>distribution</a:t>
            </a:r>
            <a:r>
              <a:rPr lang="cs-CZ" sz="1000" dirty="0" smtClean="0"/>
              <a:t>, standard </a:t>
            </a:r>
            <a:r>
              <a:rPr lang="cs-CZ" sz="1000" dirty="0" err="1" smtClean="0"/>
              <a:t>error</a:t>
            </a:r>
            <a:r>
              <a:rPr lang="cs-CZ" sz="1000" dirty="0" smtClean="0"/>
              <a:t> (</a:t>
            </a:r>
            <a:r>
              <a:rPr lang="cs-CZ" sz="1000" dirty="0" err="1" smtClean="0"/>
              <a:t>of</a:t>
            </a:r>
            <a:r>
              <a:rPr lang="cs-CZ" sz="1000" dirty="0" smtClean="0"/>
              <a:t> </a:t>
            </a:r>
            <a:r>
              <a:rPr lang="cs-CZ" sz="1000" dirty="0" err="1" smtClean="0"/>
              <a:t>the</a:t>
            </a:r>
            <a:r>
              <a:rPr lang="cs-CZ" sz="1000" dirty="0" smtClean="0"/>
              <a:t> </a:t>
            </a:r>
            <a:r>
              <a:rPr lang="cs-CZ" sz="1000" dirty="0" err="1" smtClean="0"/>
              <a:t>mean</a:t>
            </a:r>
            <a:r>
              <a:rPr lang="cs-CZ" sz="10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 smtClean="0"/>
              <a:t>Výběrové rozložení (odhadu) průměru</a:t>
            </a:r>
            <a:endParaRPr lang="cs-CZ" sz="2000" dirty="0" smtClean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Odhad průměru má přibližně </a:t>
            </a:r>
            <a:r>
              <a:rPr lang="cs-CZ" sz="2400" b="1" dirty="0" smtClean="0"/>
              <a:t>normální rozložení</a:t>
            </a:r>
            <a:r>
              <a:rPr lang="cs-CZ" sz="2400" dirty="0" smtClean="0"/>
              <a:t>,</a:t>
            </a:r>
          </a:p>
          <a:p>
            <a:pPr lvl="1" eaLnBrk="1" hangingPunct="1"/>
            <a:r>
              <a:rPr lang="cs-CZ" sz="1900" dirty="0" smtClean="0"/>
              <a:t>jehož průměr je </a:t>
            </a:r>
            <a:r>
              <a:rPr lang="cs-CZ" sz="1900" i="1" dirty="0" smtClean="0">
                <a:latin typeface="Symbol" pitchFamily="18" charset="2"/>
              </a:rPr>
              <a:t>m  </a:t>
            </a:r>
            <a:r>
              <a:rPr lang="cs-CZ" sz="1900" dirty="0" smtClean="0"/>
              <a:t>se směrodatnou chybou ……………...... </a:t>
            </a:r>
          </a:p>
          <a:p>
            <a:pPr lvl="1" eaLnBrk="1" hangingPunct="1"/>
            <a:r>
              <a:rPr lang="cs-CZ" sz="1900" dirty="0" smtClean="0"/>
              <a:t>Platí to i tehdy, když rozložení proměnné není normální.</a:t>
            </a:r>
          </a:p>
          <a:p>
            <a:pPr lvl="2" eaLnBrk="1" hangingPunct="1"/>
            <a:r>
              <a:rPr lang="cs-CZ" sz="1600" dirty="0" smtClean="0"/>
              <a:t> </a:t>
            </a:r>
            <a:r>
              <a:rPr lang="en-US" sz="1800" dirty="0" smtClean="0"/>
              <a:t>a to </a:t>
            </a:r>
            <a:r>
              <a:rPr lang="cs-CZ" sz="1800" dirty="0" smtClean="0"/>
              <a:t>„</a:t>
            </a:r>
            <a:r>
              <a:rPr lang="en-US" sz="1800" dirty="0" smtClean="0"/>
              <a:t>d</a:t>
            </a:r>
            <a:r>
              <a:rPr lang="cs-CZ" sz="1800" dirty="0" err="1" smtClean="0"/>
              <a:t>íky</a:t>
            </a:r>
            <a:r>
              <a:rPr lang="cs-CZ" sz="1800" dirty="0" smtClean="0"/>
              <a:t>“ </a:t>
            </a:r>
            <a:r>
              <a:rPr lang="cs-CZ" sz="1800" b="1" dirty="0" smtClean="0"/>
              <a:t>centrálnímu limitnímu teorému</a:t>
            </a:r>
            <a:endParaRPr lang="cs-CZ" sz="1800" dirty="0" smtClean="0"/>
          </a:p>
          <a:p>
            <a:pPr lvl="1" eaLnBrk="1" hangingPunct="1"/>
            <a:r>
              <a:rPr lang="cs-CZ" sz="1900" dirty="0" smtClean="0"/>
              <a:t>Jenomže my obvykle neznáme </a:t>
            </a:r>
            <a:r>
              <a:rPr lang="cs-CZ" sz="1900" i="1" dirty="0" smtClean="0">
                <a:latin typeface="Symbol" pitchFamily="18" charset="2"/>
              </a:rPr>
              <a:t>s</a:t>
            </a:r>
            <a:r>
              <a:rPr lang="cs-CZ" sz="1900" dirty="0" smtClean="0"/>
              <a:t>…</a:t>
            </a:r>
          </a:p>
          <a:p>
            <a:pPr eaLnBrk="1" hangingPunct="1">
              <a:spcBef>
                <a:spcPct val="85000"/>
              </a:spcBef>
              <a:buFont typeface="Wingdings" pitchFamily="2" charset="2"/>
              <a:buNone/>
            </a:pPr>
            <a:r>
              <a:rPr lang="cs-CZ" sz="2400" dirty="0" smtClean="0"/>
              <a:t>Neznáme-li </a:t>
            </a:r>
            <a:r>
              <a:rPr lang="cs-CZ" sz="2400" i="1" dirty="0" smtClean="0">
                <a:latin typeface="Symbol" pitchFamily="18" charset="2"/>
              </a:rPr>
              <a:t>s</a:t>
            </a:r>
            <a:r>
              <a:rPr lang="cs-CZ" sz="2400" dirty="0" smtClean="0"/>
              <a:t>, musíme použít </a:t>
            </a:r>
            <a:r>
              <a:rPr lang="cs-CZ" sz="2400" i="1" dirty="0" smtClean="0"/>
              <a:t>s</a:t>
            </a:r>
          </a:p>
          <a:p>
            <a:pPr lvl="1" eaLnBrk="1" hangingPunct="1"/>
            <a:r>
              <a:rPr lang="cs-CZ" sz="1900" dirty="0" smtClean="0"/>
              <a:t>průměr zůstává </a:t>
            </a:r>
            <a:r>
              <a:rPr lang="cs-CZ" sz="1900" i="1" dirty="0" smtClean="0">
                <a:latin typeface="Symbol" pitchFamily="18" charset="2"/>
              </a:rPr>
              <a:t>m, </a:t>
            </a:r>
            <a:r>
              <a:rPr lang="cs-CZ" sz="1900" dirty="0" smtClean="0"/>
              <a:t>směrodatná chyba je nyní ………………….</a:t>
            </a:r>
          </a:p>
          <a:p>
            <a:pPr lvl="1" eaLnBrk="1" hangingPunct="1"/>
            <a:r>
              <a:rPr lang="cs-CZ" sz="1900" dirty="0" smtClean="0"/>
              <a:t>výběrové rozložení </a:t>
            </a:r>
            <a:r>
              <a:rPr lang="cs-CZ" sz="1900" u="sng" dirty="0" smtClean="0"/>
              <a:t>není</a:t>
            </a:r>
            <a:r>
              <a:rPr lang="cs-CZ" sz="1900" dirty="0" smtClean="0"/>
              <a:t> normální, jde o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z="1900" b="1" dirty="0" smtClean="0"/>
              <a:t>	Studentovo </a:t>
            </a:r>
            <a:r>
              <a:rPr lang="cs-CZ" sz="1900" b="1" i="1" dirty="0" smtClean="0"/>
              <a:t>t </a:t>
            </a:r>
            <a:r>
              <a:rPr lang="cs-CZ" sz="1900" b="1" dirty="0" smtClean="0"/>
              <a:t>-rozložení</a:t>
            </a:r>
            <a:endParaRPr lang="cs-CZ" sz="1900" dirty="0" smtClean="0"/>
          </a:p>
          <a:p>
            <a:pPr lvl="2" eaLnBrk="1" hangingPunct="1"/>
            <a:r>
              <a:rPr lang="cs-CZ" sz="1600" dirty="0" smtClean="0"/>
              <a:t>jako normální s těžšími konci</a:t>
            </a:r>
            <a:r>
              <a:rPr lang="en-US" sz="1600" dirty="0" smtClean="0"/>
              <a:t> </a:t>
            </a:r>
            <a:r>
              <a:rPr lang="cs-CZ" sz="1200" dirty="0" smtClean="0"/>
              <a:t>(</a:t>
            </a:r>
            <a:r>
              <a:rPr lang="cs-CZ" sz="1200" i="1" dirty="0" smtClean="0"/>
              <a:t>t</a:t>
            </a:r>
            <a:r>
              <a:rPr lang="cs-CZ" sz="1200" dirty="0" smtClean="0"/>
              <a:t> je pro t-rozložení totéž, co </a:t>
            </a:r>
            <a:r>
              <a:rPr lang="cs-CZ" sz="1200" i="1" dirty="0" smtClean="0"/>
              <a:t>z</a:t>
            </a:r>
            <a:r>
              <a:rPr lang="cs-CZ" sz="1200" dirty="0" smtClean="0"/>
              <a:t> pro normální rozložení)</a:t>
            </a:r>
          </a:p>
          <a:p>
            <a:pPr lvl="2" eaLnBrk="1" hangingPunct="1"/>
            <a:r>
              <a:rPr lang="cs-CZ" sz="1600" dirty="0" smtClean="0"/>
              <a:t>má různé tvary pro různá </a:t>
            </a:r>
            <a:r>
              <a:rPr lang="cs-CZ" sz="1600" i="1" dirty="0" smtClean="0"/>
              <a:t>n </a:t>
            </a:r>
            <a:r>
              <a:rPr lang="cs-CZ" sz="1600" dirty="0" smtClean="0"/>
              <a:t>: stupně volnosti – </a:t>
            </a:r>
            <a:r>
              <a:rPr lang="cs-CZ" sz="1600" i="1" dirty="0" smtClean="0">
                <a:latin typeface="Symbol" pitchFamily="18" charset="2"/>
              </a:rPr>
              <a:t>n</a:t>
            </a:r>
            <a:r>
              <a:rPr lang="cs-CZ" sz="1600" dirty="0" smtClean="0"/>
              <a:t> (</a:t>
            </a:r>
            <a:r>
              <a:rPr lang="cs-CZ" sz="1600" dirty="0" err="1" smtClean="0"/>
              <a:t>ný</a:t>
            </a:r>
            <a:r>
              <a:rPr lang="cs-CZ" sz="1600" dirty="0" smtClean="0"/>
              <a:t>)</a:t>
            </a:r>
          </a:p>
          <a:p>
            <a:pPr lvl="3" eaLnBrk="1" hangingPunct="1"/>
            <a:r>
              <a:rPr lang="cs-CZ" sz="1600" dirty="0" smtClean="0"/>
              <a:t>zde </a:t>
            </a:r>
            <a:r>
              <a:rPr lang="cs-CZ" sz="1600" i="1" dirty="0" smtClean="0">
                <a:latin typeface="Symbol" pitchFamily="18" charset="2"/>
              </a:rPr>
              <a:t>n </a:t>
            </a:r>
            <a:r>
              <a:rPr lang="cs-CZ" sz="1600" dirty="0" smtClean="0"/>
              <a:t>= </a:t>
            </a:r>
            <a:r>
              <a:rPr lang="cs-CZ" sz="1600" i="1" dirty="0" err="1" smtClean="0"/>
              <a:t>N</a:t>
            </a:r>
            <a:r>
              <a:rPr lang="cs-CZ" sz="1600" dirty="0" smtClean="0"/>
              <a:t>−1; čím vyšší </a:t>
            </a:r>
            <a:r>
              <a:rPr lang="cs-CZ" sz="1600" i="1" dirty="0" smtClean="0"/>
              <a:t>N</a:t>
            </a:r>
            <a:r>
              <a:rPr lang="cs-CZ" sz="1600" dirty="0" smtClean="0"/>
              <a:t>, tím se </a:t>
            </a:r>
            <a:r>
              <a:rPr lang="cs-CZ" sz="1600" i="1" dirty="0" smtClean="0"/>
              <a:t>t</a:t>
            </a:r>
            <a:r>
              <a:rPr lang="cs-CZ" sz="1600" dirty="0" smtClean="0"/>
              <a:t>-rozložení blíží normálnímu   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 smtClean="0"/>
              <a:t>AJ: </a:t>
            </a:r>
            <a:r>
              <a:rPr lang="cs-CZ" sz="1000" dirty="0" err="1" smtClean="0"/>
              <a:t>central</a:t>
            </a:r>
            <a:r>
              <a:rPr lang="cs-CZ" sz="1000" dirty="0" smtClean="0"/>
              <a:t> limit </a:t>
            </a:r>
            <a:r>
              <a:rPr lang="cs-CZ" sz="1000" dirty="0" err="1" smtClean="0"/>
              <a:t>theorem</a:t>
            </a:r>
            <a:r>
              <a:rPr lang="cs-CZ" sz="1000" dirty="0" smtClean="0"/>
              <a:t>, Student</a:t>
            </a:r>
            <a:r>
              <a:rPr lang="en-US" sz="1000" dirty="0" smtClean="0"/>
              <a:t>’s </a:t>
            </a:r>
            <a:r>
              <a:rPr lang="cs-CZ" sz="1000" dirty="0" smtClean="0"/>
              <a:t>t-</a:t>
            </a:r>
            <a:r>
              <a:rPr lang="cs-CZ" sz="1000" dirty="0" err="1" smtClean="0"/>
              <a:t>dist</a:t>
            </a:r>
            <a:r>
              <a:rPr lang="en-US" sz="1000" dirty="0" err="1" smtClean="0"/>
              <a:t>ribution</a:t>
            </a:r>
            <a:r>
              <a:rPr lang="cs-CZ" sz="1000" dirty="0" smtClean="0"/>
              <a:t>, </a:t>
            </a:r>
            <a:r>
              <a:rPr lang="cs-CZ" sz="1000" dirty="0" err="1" smtClean="0"/>
              <a:t>degrees</a:t>
            </a:r>
            <a:r>
              <a:rPr lang="cs-CZ" sz="1000" dirty="0" smtClean="0"/>
              <a:t> </a:t>
            </a:r>
            <a:r>
              <a:rPr lang="cs-CZ" sz="1000" dirty="0" err="1" smtClean="0"/>
              <a:t>of</a:t>
            </a:r>
            <a:r>
              <a:rPr lang="cs-CZ" sz="1000" dirty="0" smtClean="0"/>
              <a:t> </a:t>
            </a:r>
            <a:r>
              <a:rPr lang="cs-CZ" sz="1000" dirty="0" err="1" smtClean="0"/>
              <a:t>freedom</a:t>
            </a:r>
            <a:r>
              <a:rPr lang="cs-CZ" sz="1000" dirty="0" smtClean="0"/>
              <a:t> (</a:t>
            </a:r>
            <a:r>
              <a:rPr lang="cs-CZ" sz="1000" dirty="0" err="1" smtClean="0"/>
              <a:t>d.f</a:t>
            </a:r>
            <a:r>
              <a:rPr lang="cs-CZ" sz="1000" dirty="0" smtClean="0"/>
              <a:t>.)</a:t>
            </a:r>
          </a:p>
        </p:txBody>
      </p:sp>
      <p:graphicFrame>
        <p:nvGraphicFramePr>
          <p:cNvPr id="1026" name="Object 613"/>
          <p:cNvGraphicFramePr>
            <a:graphicFrameLocks noChangeAspect="1"/>
          </p:cNvGraphicFramePr>
          <p:nvPr/>
        </p:nvGraphicFramePr>
        <p:xfrm>
          <a:off x="7310438" y="1916113"/>
          <a:ext cx="172243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Rovnice" r:id="rId4" imgW="698400" imgH="419040" progId="Equation.3">
                  <p:embed/>
                </p:oleObj>
              </mc:Choice>
              <mc:Fallback>
                <p:oleObj name="Rovnice" r:id="rId4" imgW="698400" imgH="419040" progId="Equation.3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8" y="1916113"/>
                        <a:ext cx="1722437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2" name="Object 614"/>
          <p:cNvGraphicFramePr>
            <a:graphicFrameLocks noChangeAspect="1"/>
          </p:cNvGraphicFramePr>
          <p:nvPr/>
        </p:nvGraphicFramePr>
        <p:xfrm>
          <a:off x="7532688" y="4005263"/>
          <a:ext cx="14954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Rovnice" r:id="rId6" imgW="596880" imgH="419040" progId="Equation.3">
                  <p:embed/>
                </p:oleObj>
              </mc:Choice>
              <mc:Fallback>
                <p:oleObj name="Rovnice" r:id="rId6" imgW="596880" imgH="419040" progId="Equation.3">
                  <p:embed/>
                  <p:pic>
                    <p:nvPicPr>
                      <p:cNvPr id="0" name="Object 6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688" y="4005263"/>
                        <a:ext cx="149542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Studentovo </a:t>
            </a:r>
            <a:r>
              <a:rPr lang="cs-CZ" i="1" smtClean="0"/>
              <a:t>t</a:t>
            </a:r>
            <a:r>
              <a:rPr lang="cs-CZ" smtClean="0"/>
              <a:t> -rozložení</a:t>
            </a:r>
            <a:endParaRPr lang="cs-CZ" sz="2400" smtClean="0"/>
          </a:p>
        </p:txBody>
      </p:sp>
      <p:pic>
        <p:nvPicPr>
          <p:cNvPr id="12291" name="Picture 7" descr="t_di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773238"/>
            <a:ext cx="74168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Výběrová rozložení dalších statistik</a:t>
            </a:r>
            <a:endParaRPr lang="cs-CZ" sz="240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dirty="0" smtClean="0"/>
              <a:t>Nyní je tedy třeba ke každé popisné statistice znát ještě další vlastnost – její teoretické </a:t>
            </a:r>
            <a:r>
              <a:rPr lang="cs-CZ" sz="1800" b="1" dirty="0" smtClean="0"/>
              <a:t>výběrové rozložení</a:t>
            </a:r>
            <a:r>
              <a:rPr lang="cs-CZ" sz="1800" dirty="0" smtClean="0"/>
              <a:t> </a:t>
            </a:r>
          </a:p>
          <a:p>
            <a:pPr lvl="1" eaLnBrk="1" hangingPunct="1"/>
            <a:r>
              <a:rPr lang="cs-CZ" sz="1600" dirty="0" smtClean="0"/>
              <a:t>relativní četnost – přibližně normální - </a:t>
            </a:r>
            <a:r>
              <a:rPr lang="cs-CZ" sz="1600" dirty="0" err="1" smtClean="0"/>
              <a:t>Hendl</a:t>
            </a:r>
            <a:r>
              <a:rPr lang="cs-CZ" sz="1600" dirty="0" smtClean="0"/>
              <a:t> 162</a:t>
            </a:r>
          </a:p>
          <a:p>
            <a:pPr lvl="1" eaLnBrk="1" hangingPunct="1"/>
            <a:r>
              <a:rPr lang="cs-CZ" sz="1600" dirty="0" smtClean="0"/>
              <a:t>rozptyl – po transformaci </a:t>
            </a:r>
            <a:r>
              <a:rPr lang="cs-CZ" sz="1600" i="1" dirty="0" smtClean="0">
                <a:sym typeface="Symbol" pitchFamily="18" charset="2"/>
              </a:rPr>
              <a:t></a:t>
            </a:r>
            <a:r>
              <a:rPr lang="cs-CZ" sz="1600" baseline="30000" dirty="0" smtClean="0"/>
              <a:t>2</a:t>
            </a:r>
            <a:r>
              <a:rPr lang="cs-CZ" sz="1600" dirty="0" smtClean="0"/>
              <a:t>-rozložení (chí kvadrát) - </a:t>
            </a:r>
            <a:r>
              <a:rPr lang="cs-CZ" sz="1600" dirty="0" err="1" smtClean="0"/>
              <a:t>Hendl</a:t>
            </a:r>
            <a:r>
              <a:rPr lang="cs-CZ" sz="1600" dirty="0" smtClean="0"/>
              <a:t> 159 </a:t>
            </a:r>
          </a:p>
          <a:p>
            <a:pPr lvl="1" eaLnBrk="1" hangingPunct="1"/>
            <a:r>
              <a:rPr lang="cs-CZ" sz="1600" dirty="0" err="1" smtClean="0"/>
              <a:t>Pearsonova</a:t>
            </a:r>
            <a:r>
              <a:rPr lang="cs-CZ" sz="1600" dirty="0" smtClean="0"/>
              <a:t> </a:t>
            </a:r>
            <a:r>
              <a:rPr lang="cs-CZ" sz="1600" i="1" dirty="0" smtClean="0"/>
              <a:t>r</a:t>
            </a:r>
            <a:r>
              <a:rPr lang="cs-CZ" sz="1600" dirty="0" smtClean="0"/>
              <a:t>  – po </a:t>
            </a:r>
            <a:r>
              <a:rPr lang="cs-CZ" sz="1600" dirty="0" err="1" smtClean="0"/>
              <a:t>Fisherově</a:t>
            </a:r>
            <a:r>
              <a:rPr lang="cs-CZ" sz="1600" dirty="0" smtClean="0"/>
              <a:t> transformaci normální – </a:t>
            </a:r>
            <a:r>
              <a:rPr lang="cs-CZ" sz="1600" dirty="0" err="1" smtClean="0"/>
              <a:t>Hendl</a:t>
            </a:r>
            <a:r>
              <a:rPr lang="cs-CZ" sz="1600" dirty="0" smtClean="0"/>
              <a:t> 252</a:t>
            </a:r>
          </a:p>
          <a:p>
            <a:pPr eaLnBrk="1" hangingPunct="1">
              <a:spcBef>
                <a:spcPct val="100000"/>
              </a:spcBef>
              <a:buFont typeface="Wingdings" pitchFamily="2" charset="2"/>
              <a:buNone/>
            </a:pPr>
            <a:r>
              <a:rPr lang="cs-CZ" sz="1800" dirty="0" smtClean="0"/>
              <a:t>Teoretická výběrová rozložení různých statistik jsou různá</a:t>
            </a:r>
          </a:p>
          <a:p>
            <a:pPr lvl="1" eaLnBrk="1" hangingPunct="1"/>
            <a:r>
              <a:rPr lang="cs-CZ" sz="1600" dirty="0" smtClean="0"/>
              <a:t>Statistika je obvykle transformována do podoby, která má jedno z běžných teoretických rozložení: normální, chí-kvadrát rozložení (</a:t>
            </a:r>
            <a:r>
              <a:rPr lang="cs-CZ" sz="1600" dirty="0" err="1" smtClean="0"/>
              <a:t>Pearsonovo</a:t>
            </a:r>
            <a:r>
              <a:rPr lang="cs-CZ" sz="1600" dirty="0" smtClean="0"/>
              <a:t>), </a:t>
            </a:r>
            <a:r>
              <a:rPr lang="cs-CZ" sz="1600" i="1" dirty="0" smtClean="0"/>
              <a:t>t</a:t>
            </a:r>
            <a:r>
              <a:rPr lang="cs-CZ" sz="1600" dirty="0" smtClean="0"/>
              <a:t>-rozložení (Studentovo), </a:t>
            </a:r>
            <a:r>
              <a:rPr lang="cs-CZ" sz="1600" i="1" dirty="0" smtClean="0"/>
              <a:t>F</a:t>
            </a:r>
            <a:r>
              <a:rPr lang="cs-CZ" sz="1600" dirty="0" smtClean="0"/>
              <a:t>-rozložení (</a:t>
            </a:r>
            <a:r>
              <a:rPr lang="cs-CZ" sz="1600" dirty="0" err="1" smtClean="0"/>
              <a:t>Fisherovo</a:t>
            </a:r>
            <a:r>
              <a:rPr lang="cs-CZ" sz="1600" dirty="0" smtClean="0"/>
              <a:t>, </a:t>
            </a:r>
            <a:r>
              <a:rPr lang="cs-CZ" sz="1600" dirty="0" err="1" smtClean="0"/>
              <a:t>Snedecorovo</a:t>
            </a:r>
            <a:r>
              <a:rPr lang="cs-CZ" sz="1600" dirty="0" smtClean="0"/>
              <a:t>)</a:t>
            </a:r>
          </a:p>
          <a:p>
            <a:pPr lvl="1" eaLnBrk="1" hangingPunct="1"/>
            <a:r>
              <a:rPr lang="cs-CZ" sz="1600" dirty="0" smtClean="0"/>
              <a:t>Netřeba je znát z hlavy, programy je používají za vás, ale stojí za to vědět, že existují přehledy – např. Receptář Oseckých nebo </a:t>
            </a:r>
            <a:r>
              <a:rPr lang="cs-CZ" sz="1600" dirty="0" err="1" smtClean="0"/>
              <a:t>Sheskin</a:t>
            </a:r>
            <a:r>
              <a:rPr lang="cs-CZ" sz="1600" dirty="0" smtClean="0"/>
              <a:t> ISBN 1584884401</a:t>
            </a:r>
          </a:p>
          <a:p>
            <a:pPr lvl="1" eaLnBrk="1" hangingPunct="1"/>
            <a:r>
              <a:rPr lang="cs-CZ" sz="1600" dirty="0" smtClean="0"/>
              <a:t>Pro interpretační potřeby si obvykle vystačíme s představou výběrového rozložení průměru</a:t>
            </a:r>
          </a:p>
          <a:p>
            <a:pPr lvl="1" eaLnBrk="1" hangingPunct="1"/>
            <a:r>
              <a:rPr lang="cs-CZ" sz="1600" dirty="0" smtClean="0"/>
              <a:t>Pozor, centrální limitní teorém se týká pouze výběrového rozložení </a:t>
            </a:r>
            <a:r>
              <a:rPr lang="cs-CZ" sz="1600" u="sng" dirty="0" smtClean="0"/>
              <a:t>průměru</a:t>
            </a:r>
            <a:r>
              <a:rPr lang="cs-CZ" sz="1600" dirty="0" smtClean="0"/>
              <a:t>!</a:t>
            </a:r>
          </a:p>
          <a:p>
            <a:pPr eaLnBrk="1" hangingPunct="1">
              <a:buFont typeface="Wingdings" pitchFamily="2" charset="2"/>
              <a:buNone/>
            </a:pPr>
            <a:endParaRPr lang="cs-CZ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 smtClean="0"/>
              <a:t>AJ: </a:t>
            </a:r>
            <a:r>
              <a:rPr lang="cs-CZ" sz="1000" dirty="0" err="1" smtClean="0"/>
              <a:t>chi</a:t>
            </a:r>
            <a:r>
              <a:rPr lang="cs-CZ" sz="1000" dirty="0" smtClean="0"/>
              <a:t>-square </a:t>
            </a:r>
            <a:r>
              <a:rPr lang="cs-CZ" sz="1000" dirty="0" err="1" smtClean="0"/>
              <a:t>distribution</a:t>
            </a:r>
            <a:r>
              <a:rPr lang="cs-CZ" sz="1000" dirty="0" smtClean="0"/>
              <a:t>, F-</a:t>
            </a:r>
            <a:r>
              <a:rPr lang="cs-CZ" sz="1000" dirty="0" err="1" smtClean="0"/>
              <a:t>distribution</a:t>
            </a:r>
            <a:endParaRPr lang="cs-CZ" sz="1000" dirty="0" smtClean="0"/>
          </a:p>
          <a:p>
            <a:pPr eaLnBrk="1" hangingPunct="1">
              <a:buFont typeface="Wingdings" pitchFamily="2" charset="2"/>
              <a:buNone/>
            </a:pPr>
            <a:endParaRPr lang="cs-CZ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Estimační kvality statistik 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305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 smtClean="0"/>
              <a:t>Kvality statistiky jako prostředku odhadu „skutečné“ hodnoty v populaci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18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900" smtClean="0"/>
              <a:t>AJ: statistics as estimators, estimation                                                                                                                                          upraveno dle Glass, Hopkins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2276475"/>
            <a:ext cx="7561262" cy="38877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fil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Profil">
    <a:majorFont>
      <a:latin typeface="Segoe UI"/>
      <a:ea typeface=""/>
      <a:cs typeface=""/>
    </a:majorFont>
    <a:minorFont>
      <a:latin typeface="Segoe UI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3759</TotalTime>
  <Words>1797</Words>
  <Application>Microsoft Office PowerPoint</Application>
  <PresentationFormat>Předvádění na obrazovce (4:3)</PresentationFormat>
  <Paragraphs>233</Paragraphs>
  <Slides>20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Calibri</vt:lpstr>
      <vt:lpstr>Segoe UI</vt:lpstr>
      <vt:lpstr>Symbol</vt:lpstr>
      <vt:lpstr>Times New Roman</vt:lpstr>
      <vt:lpstr>Wingdings</vt:lpstr>
      <vt:lpstr>Profil</vt:lpstr>
      <vt:lpstr>Rovnice</vt:lpstr>
      <vt:lpstr>PSY117 Statistická analýza dat v psychologii Přednáška 8 2016</vt:lpstr>
      <vt:lpstr>Barevná srdíčka kolegyně Michalčákové</vt:lpstr>
      <vt:lpstr>Výběr – od deskripce k indukci</vt:lpstr>
      <vt:lpstr>Statistiky a parametry</vt:lpstr>
      <vt:lpstr>Výběrové rozložení a sm. chyba</vt:lpstr>
      <vt:lpstr>Výběrové rozložení (odhadu) průměru</vt:lpstr>
      <vt:lpstr>Studentovo t -rozložení</vt:lpstr>
      <vt:lpstr>Výběrová rozložení dalších statistik</vt:lpstr>
      <vt:lpstr>Estimační kvality statistik I</vt:lpstr>
      <vt:lpstr>Estimační kvality statistik II</vt:lpstr>
      <vt:lpstr>Bodové vs. intervalové odhady</vt:lpstr>
      <vt:lpstr>Příklad konstrukce intervalu spolehlivosti pro průměr 1</vt:lpstr>
      <vt:lpstr>Prezentace aplikace PowerPoint</vt:lpstr>
      <vt:lpstr>Příklad konstrukce intervalu spolehlivosti pro průměr 2</vt:lpstr>
      <vt:lpstr>Interpretace intervalu spolehlivosti</vt:lpstr>
      <vt:lpstr>…Výběrové rozložení mediánu</vt:lpstr>
      <vt:lpstr>…Výběrové rozložení relativní četnosti p</vt:lpstr>
      <vt:lpstr>…Výběrové rozložení rozptylu s2</vt:lpstr>
      <vt:lpstr>…Výběrové rozložení Pearsonovy korelace r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usuzování, odhady</dc:subject>
  <dc:creator>Stanislav Ježek</dc:creator>
  <cp:lastModifiedBy>Standa Ježek</cp:lastModifiedBy>
  <cp:revision>126</cp:revision>
  <cp:lastPrinted>1601-01-01T00:00:00Z</cp:lastPrinted>
  <dcterms:created xsi:type="dcterms:W3CDTF">2006-03-20T08:34:43Z</dcterms:created>
  <dcterms:modified xsi:type="dcterms:W3CDTF">2016-04-13T05:47:42Z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