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284" r:id="rId2"/>
    <p:sldId id="286" r:id="rId3"/>
    <p:sldId id="279" r:id="rId4"/>
    <p:sldId id="285" r:id="rId5"/>
    <p:sldId id="269" r:id="rId6"/>
    <p:sldId id="282" r:id="rId7"/>
    <p:sldId id="275" r:id="rId8"/>
    <p:sldId id="280" r:id="rId9"/>
    <p:sldId id="281" r:id="rId10"/>
    <p:sldId id="288" r:id="rId11"/>
    <p:sldId id="289" r:id="rId12"/>
    <p:sldId id="290" r:id="rId13"/>
    <p:sldId id="287" r:id="rId14"/>
    <p:sldId id="283" r:id="rId15"/>
    <p:sldId id="291" r:id="rId16"/>
    <p:sldId id="292" r:id="rId17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76253" autoAdjust="0"/>
  </p:normalViewPr>
  <p:slideViewPr>
    <p:cSldViewPr>
      <p:cViewPr varScale="1">
        <p:scale>
          <a:sx n="46" d="100"/>
          <a:sy n="46" d="100"/>
        </p:scale>
        <p:origin x="85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 smtClean="0"/>
            </a:lvl1pPr>
          </a:lstStyle>
          <a:p>
            <a:pPr>
              <a:defRPr/>
            </a:pPr>
            <a:fld id="{07ABDEB1-119B-49A8-B7D1-F402197FD8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56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96295BD-1353-41C5-B654-F80DC76F1F7C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Nejtěžší přednáška.</a:t>
            </a:r>
          </a:p>
          <a:p>
            <a:pPr eaLnBrk="1" hangingPunct="1"/>
            <a:r>
              <a:rPr lang="cs-CZ" altLang="cs-CZ" dirty="0" smtClean="0"/>
              <a:t>Vrchol složitosti v tomto semestru. </a:t>
            </a:r>
          </a:p>
          <a:p>
            <a:pPr eaLnBrk="1" hangingPunct="1"/>
            <a:r>
              <a:rPr lang="cs-CZ" altLang="cs-CZ" dirty="0" smtClean="0"/>
              <a:t>Zároveň něco, co je používáno velmi problematicky.</a:t>
            </a:r>
          </a:p>
        </p:txBody>
      </p:sp>
    </p:spTree>
    <p:extLst>
      <p:ext uri="{BB962C8B-B14F-4D97-AF65-F5344CB8AC3E}">
        <p14:creationId xmlns:p14="http://schemas.microsoft.com/office/powerpoint/2010/main" val="323187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F1EE1BD-7883-4440-803B-BBFBF830B2EB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Přečíst </a:t>
            </a:r>
            <a:r>
              <a:rPr lang="cs-CZ" altLang="cs-CZ" dirty="0" err="1" smtClean="0"/>
              <a:t>Cohena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cs-CZ" altLang="cs-CZ" dirty="0" smtClean="0"/>
              <a:t>ASA </a:t>
            </a:r>
            <a:r>
              <a:rPr lang="cs-CZ" altLang="cs-CZ" dirty="0" err="1" smtClean="0"/>
              <a:t>statement</a:t>
            </a:r>
            <a:r>
              <a:rPr lang="cs-CZ" altLang="cs-CZ" dirty="0" smtClean="0"/>
              <a:t> 2016: http://amstat.tandfonline.com/doi/abs/10.1080/00031305.2016.1154108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53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E9CE-EB11-48E3-8CDB-3460CDC410AC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Cílem výzkumu je obvykle konfrontovat očekávání vyplývající z teorie s empirickými daty.</a:t>
            </a:r>
          </a:p>
          <a:p>
            <a:pPr eaLnBrk="1" hangingPunct="1"/>
            <a:r>
              <a:rPr lang="cs-CZ" altLang="cs-CZ" smtClean="0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 smtClean="0"/>
              <a:t>Namalovat si TO. – rozložení kolem stofky</a:t>
            </a:r>
          </a:p>
          <a:p>
            <a:pPr eaLnBrk="1" hangingPunct="1"/>
            <a:r>
              <a:rPr lang="cs-CZ" altLang="cs-CZ" smtClean="0"/>
              <a:t>A pak ještě jednou pro n=25. </a:t>
            </a:r>
          </a:p>
        </p:txBody>
      </p:sp>
    </p:spTree>
    <p:extLst>
      <p:ext uri="{BB962C8B-B14F-4D97-AF65-F5344CB8AC3E}">
        <p14:creationId xmlns:p14="http://schemas.microsoft.com/office/powerpoint/2010/main" val="368186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Zde už mluvíme o dichotomickém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76031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a: efekt nalezen, kde žádný není</a:t>
            </a:r>
          </a:p>
          <a:p>
            <a:pPr eaLnBrk="1" hangingPunct="1"/>
            <a:r>
              <a:rPr lang="cs-CZ" altLang="cs-CZ" smtClean="0"/>
              <a:t>b: existující efekt za takový neodhalen</a:t>
            </a:r>
          </a:p>
          <a:p>
            <a:pPr eaLnBrk="1" hangingPunct="1"/>
            <a:r>
              <a:rPr lang="cs-CZ" altLang="cs-CZ" smtClean="0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353517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1721447-1DB3-462C-AC2E-F69431FD0B97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Jednostranné pomluvit a že už se jimi zabývat nebudeme.</a:t>
            </a:r>
          </a:p>
          <a:p>
            <a:pPr eaLnBrk="1" hangingPunct="1"/>
            <a:r>
              <a:rPr lang="cs-CZ" altLang="cs-CZ" smtClean="0"/>
              <a:t>V mnoha učebnicích je „statistická hypotéza“ nadřazeným pojmem nulové a alternativní. „Statistická“ je pak definovaná jako hypotéza o parametru a nulová a alternativní jsou nerozdělitelnou dvojicí.</a:t>
            </a:r>
          </a:p>
        </p:txBody>
      </p:sp>
    </p:spTree>
    <p:extLst>
      <p:ext uri="{BB962C8B-B14F-4D97-AF65-F5344CB8AC3E}">
        <p14:creationId xmlns:p14="http://schemas.microsoft.com/office/powerpoint/2010/main" val="302153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A6CC9F92-9A23-463C-AF6B-79C4A7555A8D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„D“ znamená „statistika nebo extrémnější“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498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CCCC1E6-BB90-4B84-9253-ECB51E26C7EE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920963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6CD01D9-FD4C-44BC-854A-9E653B5A8462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39006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80C6F61-38AC-4F74-9B16-33FE2B4DDD5A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14822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8AD8C-1D5D-4A0D-B118-93824562A8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9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A5B-BFEF-4437-917F-A02BB55BB1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4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2B69-AA57-4359-8CDB-AB8FA47E82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18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2B68-BA93-4F3D-966D-7CB8A6142D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40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5ACC-F668-42B0-9C94-C1391911B4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4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E969-010C-44C5-B9D0-6036C31374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3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9A69-C57B-4193-8508-A28F07BD6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68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8F87-4201-45EF-BC81-512D6CA563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927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5C31-6B7F-451F-93E0-EF5FCCA0A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5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4142-AA81-4EC4-BFB9-5DF2AB0822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1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C118-6506-445F-8FA4-0B7CE59A8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8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30C0-ACF7-41AC-AF4A-7A0F82EC8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20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305D-D5BA-40F2-A130-C0C87F8DCD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3206C46-6A82-454C-8DA7-A0077FC748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PSY117</a:t>
            </a:r>
            <a:br>
              <a:rPr lang="cs-CZ" altLang="cs-CZ" sz="2400" dirty="0" smtClean="0"/>
            </a:br>
            <a:r>
              <a:rPr lang="cs-CZ" altLang="cs-CZ" sz="2400" dirty="0" smtClean="0"/>
              <a:t>Statistická analýza dat v psychologii</a:t>
            </a:r>
            <a:br>
              <a:rPr lang="cs-CZ" altLang="cs-CZ" sz="2400" dirty="0" smtClean="0"/>
            </a:br>
            <a:r>
              <a:rPr lang="cs-CZ" altLang="cs-CZ" sz="2400" b="1" dirty="0" smtClean="0"/>
              <a:t>Přednáška 9 2016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 smtClean="0">
                <a:solidFill>
                  <a:schemeClr val="accent2"/>
                </a:solidFill>
              </a:rPr>
              <a:t>Statistické testování hypotéz</a:t>
            </a:r>
          </a:p>
          <a:p>
            <a:pPr algn="ctr" eaLnBrk="1" hangingPunct="1"/>
            <a:endParaRPr lang="cs-CZ" alt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s-CZ" sz="1800" smtClean="0"/>
              <a:t>					</a:t>
            </a:r>
            <a:r>
              <a:rPr lang="cs-CZ" altLang="cs-CZ" sz="1800" smtClean="0"/>
              <a:t>Země je kulatá (</a:t>
            </a:r>
            <a:r>
              <a:rPr lang="cs-CZ" altLang="cs-CZ" sz="1800" i="1" smtClean="0"/>
              <a:t>p</a:t>
            </a:r>
            <a:r>
              <a:rPr lang="en-US" altLang="cs-CZ" sz="1800" smtClean="0"/>
              <a:t>&lt;0,05).</a:t>
            </a:r>
            <a:endParaRPr lang="cs-CZ" altLang="cs-CZ" sz="1800" smtClean="0"/>
          </a:p>
          <a:p>
            <a:pPr algn="r" eaLnBrk="1" hangingPunct="1">
              <a:spcBef>
                <a:spcPct val="0"/>
              </a:spcBef>
            </a:pPr>
            <a:r>
              <a:rPr lang="en-US" altLang="cs-CZ" sz="1800" i="1" smtClean="0"/>
              <a:t>Jacob Cohen</a:t>
            </a:r>
            <a:endParaRPr lang="cs-CZ" altLang="cs-CZ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</a:t>
            </a:r>
            <a:r>
              <a:rPr lang="cs-CZ" altLang="cs-CZ" smtClean="0"/>
              <a:t>ří</a:t>
            </a:r>
            <a:r>
              <a:rPr lang="en-US" altLang="cs-CZ" smtClean="0"/>
              <a:t>klad</a:t>
            </a:r>
            <a:r>
              <a:rPr lang="cs-CZ" altLang="cs-CZ" smtClean="0"/>
              <a:t> – jednovýběrový </a:t>
            </a:r>
            <a:r>
              <a:rPr lang="cs-CZ" altLang="cs-CZ" i="1" smtClean="0"/>
              <a:t>t</a:t>
            </a:r>
            <a:r>
              <a:rPr lang="cs-CZ" altLang="cs-CZ" smtClean="0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 smtClean="0"/>
              <a:t>Rozdíl před-po: 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=2,7; </a:t>
            </a:r>
            <a:r>
              <a:rPr lang="cs-CZ" altLang="cs-CZ" sz="2000" i="1" dirty="0" smtClean="0"/>
              <a:t>s</a:t>
            </a:r>
            <a:r>
              <a:rPr lang="cs-CZ" altLang="cs-CZ" sz="2000" dirty="0" smtClean="0"/>
              <a:t>=3,5; </a:t>
            </a:r>
            <a:r>
              <a:rPr lang="en-US" altLang="cs-CZ" sz="2000" i="1" dirty="0" smtClean="0"/>
              <a:t>N</a:t>
            </a:r>
            <a:r>
              <a:rPr lang="cs-CZ" altLang="cs-CZ" sz="2000" dirty="0" smtClean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 smtClean="0"/>
              <a:t>H </a:t>
            </a:r>
            <a:r>
              <a:rPr lang="cs-CZ" altLang="cs-CZ" sz="2000" dirty="0" smtClean="0"/>
              <a:t>: Terapie má efekt. (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en-US" altLang="cs-CZ" sz="2000" dirty="0" smtClean="0"/>
              <a:t>&gt;</a:t>
            </a:r>
            <a:r>
              <a:rPr lang="cs-CZ" altLang="cs-CZ" sz="2000" dirty="0" smtClean="0"/>
              <a:t>0) – </a:t>
            </a:r>
            <a:r>
              <a:rPr lang="en-US" altLang="cs-CZ" sz="2000" b="1" i="1" dirty="0" err="1" smtClean="0"/>
              <a:t>jedno</a:t>
            </a:r>
            <a:r>
              <a:rPr lang="cs-CZ" altLang="cs-CZ" sz="2000" b="1" i="1" dirty="0" err="1" smtClean="0"/>
              <a:t>stranná</a:t>
            </a:r>
            <a:r>
              <a:rPr lang="cs-CZ" altLang="cs-CZ" sz="2000" b="1" i="1" dirty="0" smtClean="0"/>
              <a:t> </a:t>
            </a:r>
            <a:r>
              <a:rPr lang="cs-CZ" altLang="cs-CZ" sz="2000" dirty="0" smtClean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dirty="0" smtClean="0"/>
              <a:t>: Terapie nemá efekt: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000" dirty="0" smtClean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 smtClean="0"/>
              <a:t>V sociálních vědách běžně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a</a:t>
            </a:r>
            <a:r>
              <a:rPr lang="cs-CZ" altLang="cs-CZ" sz="2000" dirty="0" smtClean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≥2,7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=3,5/</a:t>
            </a:r>
            <a:r>
              <a:rPr lang="cs-CZ" altLang="cs-CZ" sz="1700" dirty="0" err="1" smtClean="0"/>
              <a:t>odm</a:t>
            </a:r>
            <a:r>
              <a:rPr lang="cs-CZ" altLang="cs-CZ" sz="1700" dirty="0" smtClean="0"/>
              <a:t>(10)=1,1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smtClean="0"/>
              <a:t>t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=(</a:t>
            </a:r>
            <a:r>
              <a:rPr lang="cs-CZ" altLang="cs-CZ" sz="1700" i="1" dirty="0" smtClean="0"/>
              <a:t>m-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700" dirty="0" smtClean="0"/>
              <a:t>)/</a:t>
            </a:r>
            <a:r>
              <a:rPr lang="cs-CZ" altLang="cs-CZ" sz="1700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=2,7/1,1= 2,45</a:t>
            </a:r>
            <a:endParaRPr lang="cs-CZ" altLang="cs-CZ" sz="1700" baseline="-25000" dirty="0" smtClean="0"/>
          </a:p>
          <a:p>
            <a:pPr marL="1347788" lvl="2" indent="-438150" eaLnBrk="1" hangingPunct="1">
              <a:defRPr/>
            </a:pPr>
            <a:r>
              <a:rPr lang="cs-CZ" altLang="cs-CZ" sz="1700" i="1" dirty="0" smtClean="0"/>
              <a:t>P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(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≥2,45 </a:t>
            </a:r>
            <a:r>
              <a:rPr lang="en-US" altLang="cs-CZ" sz="1700" dirty="0" smtClean="0"/>
              <a:t>|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t</a:t>
            </a:r>
            <a:r>
              <a:rPr lang="cs-CZ" altLang="cs-CZ" sz="1700" i="1" dirty="0" smtClean="0"/>
              <a:t> </a:t>
            </a:r>
            <a:r>
              <a:rPr lang="cs-CZ" altLang="cs-CZ" sz="1700" dirty="0" smtClean="0"/>
              <a:t>=0) = 1–T.DIST(2,45;9;1) = 0,02        </a:t>
            </a:r>
            <a:r>
              <a:rPr lang="cs-CZ" altLang="cs-CZ" sz="1050" dirty="0" smtClean="0"/>
              <a:t>(nebo TDIST(2,45;9))</a:t>
            </a:r>
            <a:endParaRPr lang="cs-CZ" altLang="cs-CZ" sz="1700" dirty="0" smtClean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≥2,7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</a:t>
            </a:r>
            <a:r>
              <a:rPr lang="en-US" altLang="cs-CZ" sz="2000" dirty="0" smtClean="0"/>
              <a:t>&lt; 0,05   &gt;&gt; </a:t>
            </a:r>
            <a:r>
              <a:rPr lang="cs-CZ" altLang="cs-CZ" sz="2000" dirty="0" smtClean="0"/>
              <a:t>zamítáme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dirty="0" smtClean="0"/>
              <a:t>- </a:t>
            </a:r>
            <a:r>
              <a:rPr lang="cs-CZ" altLang="cs-CZ" sz="2000" dirty="0"/>
              <a:t>rozdíl mezi D a H0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  <a:defRPr/>
            </a:pPr>
            <a:r>
              <a:rPr lang="cs-CZ" altLang="cs-CZ" sz="2000" dirty="0" smtClean="0"/>
              <a:t>Protože </a:t>
            </a:r>
            <a:r>
              <a:rPr lang="cs-CZ" altLang="cs-CZ" sz="2000" dirty="0" smtClean="0"/>
              <a:t>při </a:t>
            </a:r>
            <a:r>
              <a:rPr lang="cs-CZ" altLang="cs-CZ" sz="2000" i="1" dirty="0" smtClean="0"/>
              <a:t>m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=2,7 je velmi málo pravděpodobné, že by rozdíl byl </a:t>
            </a:r>
            <a:r>
              <a:rPr lang="cs-CZ" altLang="cs-CZ" sz="2000" dirty="0" smtClean="0"/>
              <a:t>0 nebo menší, </a:t>
            </a:r>
            <a:r>
              <a:rPr lang="cs-CZ" altLang="cs-CZ" sz="2000" dirty="0" smtClean="0"/>
              <a:t>tak </a:t>
            </a:r>
            <a:r>
              <a:rPr lang="cs-CZ" altLang="cs-CZ" sz="2000" dirty="0" smtClean="0"/>
              <a:t>nalézáme podporu pro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 smtClean="0"/>
              <a:t>&gt;</a:t>
            </a:r>
            <a:r>
              <a:rPr lang="cs-CZ" altLang="cs-CZ" sz="2000" dirty="0"/>
              <a:t>0</a:t>
            </a:r>
            <a:r>
              <a:rPr lang="cs-CZ" altLang="cs-CZ" sz="2000" dirty="0" smtClean="0"/>
              <a:t>.</a:t>
            </a: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</a:t>
            </a:r>
            <a:r>
              <a:rPr lang="cs-CZ" altLang="cs-CZ" smtClean="0"/>
              <a:t>ří</a:t>
            </a:r>
            <a:r>
              <a:rPr lang="en-US" altLang="cs-CZ" smtClean="0"/>
              <a:t>klad</a:t>
            </a:r>
            <a:r>
              <a:rPr lang="cs-CZ" altLang="cs-CZ" smtClean="0"/>
              <a:t> – jednovýběrový </a:t>
            </a:r>
            <a:r>
              <a:rPr lang="cs-CZ" altLang="cs-CZ" i="1" smtClean="0"/>
              <a:t>t</a:t>
            </a:r>
            <a:r>
              <a:rPr lang="cs-CZ" altLang="cs-CZ" smtClean="0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 smtClean="0"/>
              <a:t>Rozdíl před-po: 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=</a:t>
            </a:r>
            <a:r>
              <a:rPr lang="cs-CZ" altLang="cs-CZ" sz="2000" dirty="0" smtClean="0">
                <a:solidFill>
                  <a:srgbClr val="FF0000"/>
                </a:solidFill>
              </a:rPr>
              <a:t>–</a:t>
            </a:r>
            <a:r>
              <a:rPr lang="cs-CZ" altLang="cs-CZ" sz="2000" dirty="0" smtClean="0"/>
              <a:t>2,7; </a:t>
            </a:r>
            <a:r>
              <a:rPr lang="cs-CZ" altLang="cs-CZ" sz="2000" i="1" dirty="0" smtClean="0"/>
              <a:t>s</a:t>
            </a:r>
            <a:r>
              <a:rPr lang="cs-CZ" altLang="cs-CZ" sz="2000" dirty="0" smtClean="0"/>
              <a:t>=3,5; </a:t>
            </a:r>
            <a:r>
              <a:rPr lang="en-US" altLang="cs-CZ" sz="2000" i="1" dirty="0" smtClean="0"/>
              <a:t>N</a:t>
            </a:r>
            <a:r>
              <a:rPr lang="cs-CZ" altLang="cs-CZ" sz="2000" dirty="0" smtClean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 smtClean="0"/>
              <a:t>H </a:t>
            </a:r>
            <a:r>
              <a:rPr lang="cs-CZ" altLang="cs-CZ" sz="2000" dirty="0" smtClean="0"/>
              <a:t>: Terapie má efekt. (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en-US" altLang="cs-CZ" sz="2000" dirty="0" smtClean="0"/>
              <a:t>&gt;</a:t>
            </a:r>
            <a:r>
              <a:rPr lang="cs-CZ" altLang="cs-CZ" sz="2000" dirty="0" smtClean="0"/>
              <a:t>0) – </a:t>
            </a:r>
            <a:r>
              <a:rPr lang="en-US" altLang="cs-CZ" sz="2000" b="1" i="1" dirty="0" err="1" smtClean="0"/>
              <a:t>jedno</a:t>
            </a:r>
            <a:r>
              <a:rPr lang="cs-CZ" altLang="cs-CZ" sz="2000" b="1" i="1" dirty="0" err="1" smtClean="0"/>
              <a:t>stranná</a:t>
            </a:r>
            <a:r>
              <a:rPr lang="cs-CZ" altLang="cs-CZ" sz="2000" b="1" i="1" dirty="0" smtClean="0"/>
              <a:t> </a:t>
            </a:r>
            <a:r>
              <a:rPr lang="cs-CZ" altLang="cs-CZ" sz="2000" dirty="0" smtClean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dirty="0" smtClean="0"/>
              <a:t>: Terapie nemá efekt: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000" dirty="0" smtClean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 smtClean="0"/>
              <a:t>V sociálních vědách běžně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a</a:t>
            </a:r>
            <a:r>
              <a:rPr lang="cs-CZ" altLang="cs-CZ" sz="2000" dirty="0" smtClean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≥</a:t>
            </a:r>
            <a:r>
              <a:rPr lang="cs-CZ" altLang="cs-CZ" sz="2000" dirty="0" smtClean="0">
                <a:solidFill>
                  <a:srgbClr val="FF0000"/>
                </a:solidFill>
              </a:rPr>
              <a:t>–</a:t>
            </a:r>
            <a:r>
              <a:rPr lang="cs-CZ" altLang="cs-CZ" sz="2000" dirty="0" smtClean="0"/>
              <a:t>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=3,5/</a:t>
            </a:r>
            <a:r>
              <a:rPr lang="cs-CZ" altLang="cs-CZ" sz="1700" dirty="0" err="1" smtClean="0"/>
              <a:t>odm</a:t>
            </a:r>
            <a:r>
              <a:rPr lang="cs-CZ" altLang="cs-CZ" sz="1700" dirty="0" smtClean="0"/>
              <a:t>(10)=1,1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smtClean="0"/>
              <a:t>t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=(</a:t>
            </a:r>
            <a:r>
              <a:rPr lang="cs-CZ" altLang="cs-CZ" sz="1700" i="1" dirty="0" smtClean="0"/>
              <a:t>m-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700" dirty="0" smtClean="0"/>
              <a:t>)/</a:t>
            </a:r>
            <a:r>
              <a:rPr lang="cs-CZ" altLang="cs-CZ" sz="1700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</a:t>
            </a:r>
            <a:r>
              <a:rPr lang="cs-CZ" altLang="cs-CZ" sz="1800" dirty="0" smtClean="0">
                <a:solidFill>
                  <a:srgbClr val="FF0000"/>
                </a:solidFill>
              </a:rPr>
              <a:t>–</a:t>
            </a:r>
            <a:r>
              <a:rPr lang="cs-CZ" altLang="cs-CZ" sz="1700" dirty="0" smtClean="0"/>
              <a:t>2,7/1,1= 2,45</a:t>
            </a:r>
            <a:endParaRPr lang="cs-CZ" altLang="cs-CZ" sz="1700" baseline="-25000" dirty="0" smtClean="0"/>
          </a:p>
          <a:p>
            <a:pPr marL="1347788" lvl="2" indent="-438150" eaLnBrk="1" hangingPunct="1">
              <a:defRPr/>
            </a:pPr>
            <a:r>
              <a:rPr lang="cs-CZ" altLang="cs-CZ" sz="1700" i="1" dirty="0" smtClean="0"/>
              <a:t>P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(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≥</a:t>
            </a:r>
            <a:r>
              <a:rPr lang="cs-CZ" altLang="cs-CZ" sz="1800" dirty="0" smtClean="0">
                <a:solidFill>
                  <a:srgbClr val="FF0000"/>
                </a:solidFill>
              </a:rPr>
              <a:t>–</a:t>
            </a:r>
            <a:r>
              <a:rPr lang="cs-CZ" altLang="cs-CZ" sz="1700" dirty="0" smtClean="0"/>
              <a:t>2,45 </a:t>
            </a:r>
            <a:r>
              <a:rPr lang="en-US" altLang="cs-CZ" sz="1700" dirty="0" smtClean="0"/>
              <a:t>|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t</a:t>
            </a:r>
            <a:r>
              <a:rPr lang="cs-CZ" altLang="cs-CZ" sz="1700" i="1" dirty="0" smtClean="0"/>
              <a:t> </a:t>
            </a:r>
            <a:r>
              <a:rPr lang="cs-CZ" altLang="cs-CZ" sz="1700" dirty="0" smtClean="0"/>
              <a:t>=0) = 1–T.DIST(</a:t>
            </a:r>
            <a:r>
              <a:rPr lang="cs-CZ" altLang="cs-CZ" sz="1800" dirty="0" smtClean="0">
                <a:solidFill>
                  <a:srgbClr val="FF0000"/>
                </a:solidFill>
              </a:rPr>
              <a:t>–</a:t>
            </a:r>
            <a:r>
              <a:rPr lang="cs-CZ" altLang="cs-CZ" sz="1700" dirty="0" smtClean="0"/>
              <a:t>2,45;9;1) = 0,98        </a:t>
            </a:r>
            <a:r>
              <a:rPr lang="cs-CZ" altLang="cs-CZ" sz="1050" dirty="0" smtClean="0"/>
              <a:t>(nebo 1-TDIST(2,45;9;1))</a:t>
            </a:r>
            <a:endParaRPr lang="cs-CZ" altLang="cs-CZ" sz="1700" dirty="0" smtClean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≥</a:t>
            </a:r>
            <a:r>
              <a:rPr lang="cs-CZ" altLang="cs-CZ" sz="2000" dirty="0" smtClean="0">
                <a:solidFill>
                  <a:srgbClr val="FF0000"/>
                </a:solidFill>
              </a:rPr>
              <a:t>–</a:t>
            </a:r>
            <a:r>
              <a:rPr lang="cs-CZ" altLang="cs-CZ" sz="2000" dirty="0" smtClean="0"/>
              <a:t>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</a:t>
            </a:r>
            <a:r>
              <a:rPr lang="en-US" altLang="cs-CZ" sz="2000" dirty="0" smtClean="0"/>
              <a:t>&lt; 0,05   &gt;&gt;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ne</a:t>
            </a:r>
            <a:r>
              <a:rPr lang="cs-CZ" altLang="cs-CZ" sz="2000" dirty="0" smtClean="0"/>
              <a:t>zamítáme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baseline="-25000" dirty="0" smtClean="0"/>
              <a:t> </a:t>
            </a:r>
            <a:r>
              <a:rPr lang="cs-CZ" altLang="cs-CZ" sz="2000" dirty="0"/>
              <a:t>- rozdíl mezi D a H0 </a:t>
            </a:r>
            <a:r>
              <a:rPr lang="cs-CZ" altLang="cs-CZ" sz="2000" dirty="0" smtClean="0"/>
              <a:t>není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/>
              <a:t>Protože </a:t>
            </a:r>
            <a:r>
              <a:rPr lang="cs-CZ" altLang="cs-CZ" sz="2000" dirty="0" smtClean="0"/>
              <a:t>při </a:t>
            </a:r>
            <a:r>
              <a:rPr lang="cs-CZ" altLang="cs-CZ" sz="2000" i="1" dirty="0" smtClean="0"/>
              <a:t>m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=</a:t>
            </a:r>
            <a:r>
              <a:rPr lang="cs-CZ" altLang="cs-CZ" sz="2000" dirty="0" smtClean="0">
                <a:solidFill>
                  <a:srgbClr val="FF0000"/>
                </a:solidFill>
              </a:rPr>
              <a:t>–</a:t>
            </a:r>
            <a:r>
              <a:rPr lang="cs-CZ" altLang="cs-CZ" sz="2000" dirty="0" smtClean="0"/>
              <a:t>2,7 je pravděpodobnější, že je rozdíl 0, než že je pozitivní, ponecháváme nulovou hypotézu v platnosti.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Jednostranné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Používáme pouze, pokud rozdíl, který by měl opačné znaménko, než čekáme, je bezvýznamný, neinterpretovatelný.</a:t>
            </a:r>
          </a:p>
          <a:p>
            <a:endParaRPr lang="cs-CZ" dirty="0" smtClean="0"/>
          </a:p>
          <a:p>
            <a:r>
              <a:rPr lang="cs-CZ" dirty="0" smtClean="0"/>
              <a:t>Obvykle </a:t>
            </a:r>
            <a:r>
              <a:rPr lang="cs-CZ" u="sng" dirty="0" smtClean="0"/>
              <a:t>uvažujeme</a:t>
            </a:r>
            <a:r>
              <a:rPr lang="cs-CZ" dirty="0" smtClean="0"/>
              <a:t> v jednostranných hypotézách, ale </a:t>
            </a:r>
            <a:r>
              <a:rPr lang="cs-CZ" u="sng" dirty="0" smtClean="0"/>
              <a:t>testujeme </a:t>
            </a:r>
            <a:r>
              <a:rPr lang="cs-CZ" dirty="0" smtClean="0"/>
              <a:t>je oboustranně.</a:t>
            </a:r>
          </a:p>
          <a:p>
            <a:r>
              <a:rPr lang="cs-CZ" dirty="0" smtClean="0"/>
              <a:t>Oboustranné testování je „bezpečná“ volba. Jednostranné obvykle přitahuje žádost o zdůvodnění.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69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Test signifikance Pearsonova korelačního koeficientu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3200" smtClean="0"/>
              <a:t>Pokud </a:t>
            </a:r>
            <a:r>
              <a:rPr lang="cs-CZ" altLang="cs-CZ" sz="3200" i="1" smtClean="0"/>
              <a:t>H</a:t>
            </a:r>
            <a:r>
              <a:rPr lang="cs-CZ" altLang="cs-CZ" sz="3200" baseline="-25000" smtClean="0"/>
              <a:t>0</a:t>
            </a:r>
            <a:r>
              <a:rPr lang="cs-CZ" altLang="cs-CZ" sz="3200" smtClean="0"/>
              <a:t>: </a:t>
            </a:r>
            <a:r>
              <a:rPr lang="cs-CZ" altLang="cs-CZ" sz="3200" smtClean="0">
                <a:latin typeface="Symbol" panose="05050102010706020507" pitchFamily="18" charset="2"/>
              </a:rPr>
              <a:t>r</a:t>
            </a:r>
            <a:r>
              <a:rPr lang="cs-CZ" altLang="cs-CZ" sz="3200" smtClean="0"/>
              <a:t>=0, pak</a:t>
            </a:r>
          </a:p>
          <a:p>
            <a:r>
              <a:rPr lang="cs-CZ" altLang="cs-CZ" sz="2000" i="1" smtClean="0"/>
              <a:t>Z</a:t>
            </a:r>
            <a:r>
              <a:rPr lang="cs-CZ" altLang="cs-CZ" sz="2000" smtClean="0"/>
              <a:t>=FISHER(</a:t>
            </a:r>
            <a:r>
              <a:rPr lang="cs-CZ" altLang="cs-CZ" sz="2000" i="1" smtClean="0">
                <a:latin typeface="Symbol" panose="05050102010706020507" pitchFamily="18" charset="2"/>
              </a:rPr>
              <a:t>r</a:t>
            </a:r>
            <a:r>
              <a:rPr lang="cs-CZ" altLang="cs-CZ" sz="2000" smtClean="0"/>
              <a:t>) má normální výběrové rozložení se </a:t>
            </a:r>
            <a:r>
              <a:rPr lang="cs-CZ" altLang="cs-CZ" sz="2000" i="1" smtClean="0"/>
              <a:t>s</a:t>
            </a:r>
            <a:r>
              <a:rPr lang="cs-CZ" altLang="cs-CZ" sz="2000" baseline="-25000" smtClean="0"/>
              <a:t>Z</a:t>
            </a:r>
            <a:r>
              <a:rPr lang="cs-CZ" altLang="cs-CZ" sz="2000" smtClean="0"/>
              <a:t>=1/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FISHER(</a:t>
            </a:r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=2*(1 − NORMSDIST(Z/s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) pro oboustrannou (non-directional) H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baseline="-25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smtClean="0"/>
              <a:t>Pokud </a:t>
            </a:r>
            <a:r>
              <a:rPr lang="cs-CZ" altLang="cs-CZ" sz="3200" i="1" smtClean="0"/>
              <a:t>H</a:t>
            </a:r>
            <a:r>
              <a:rPr lang="cs-CZ" altLang="cs-CZ" sz="3200" baseline="-25000" smtClean="0"/>
              <a:t>0</a:t>
            </a:r>
            <a:r>
              <a:rPr lang="cs-CZ" altLang="cs-CZ" sz="3200" smtClean="0"/>
              <a:t>: </a:t>
            </a:r>
            <a:r>
              <a:rPr lang="cs-CZ" altLang="cs-CZ" sz="3200" smtClean="0">
                <a:latin typeface="Symbol" panose="05050102010706020507" pitchFamily="18" charset="2"/>
              </a:rPr>
              <a:t>r</a:t>
            </a:r>
            <a:r>
              <a:rPr lang="cs-CZ" altLang="cs-CZ" sz="3200" smtClean="0"/>
              <a:t>=c, pak</a:t>
            </a:r>
          </a:p>
          <a:p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=(FISHER(r)−FISHER(c))</a:t>
            </a:r>
            <a:r>
              <a:rPr lang="cs-CZ" altLang="cs-CZ" sz="2000" smtClean="0"/>
              <a:t> má normální výběrové rozl. se s</a:t>
            </a:r>
            <a:r>
              <a:rPr lang="cs-CZ" altLang="cs-CZ" sz="2000" baseline="-25000" smtClean="0"/>
              <a:t>Z</a:t>
            </a:r>
            <a:r>
              <a:rPr lang="cs-CZ" altLang="cs-CZ" sz="2000" smtClean="0"/>
              <a:t>=1/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=2*(1 − NORMSDIST(</a:t>
            </a:r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smtClean="0">
                <a:latin typeface="Calibri" panose="020F0502020204030204" pitchFamily="34" charset="0"/>
                <a:cs typeface="Calibri" panose="020F0502020204030204" pitchFamily="34" charset="0"/>
              </a:rPr>
              <a:t>) pro oboustrannou (non-directional) H</a:t>
            </a:r>
            <a:r>
              <a:rPr lang="cs-CZ" altLang="cs-CZ" sz="2000" baseline="-25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Problémy statistického testování 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726" cy="44127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 smtClean="0"/>
              <a:t>Dichotomizace</a:t>
            </a:r>
            <a:r>
              <a:rPr lang="cs-CZ" sz="2000" dirty="0" smtClean="0"/>
              <a:t> rozhodnutí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stejná </a:t>
            </a:r>
            <a:r>
              <a:rPr lang="cs-CZ" sz="1800" i="1" dirty="0" smtClean="0"/>
              <a:t>velikost účinku</a:t>
            </a:r>
            <a:r>
              <a:rPr lang="cs-CZ" sz="1800" dirty="0" smtClean="0"/>
              <a:t> dává při různých </a:t>
            </a:r>
            <a:r>
              <a:rPr lang="cs-CZ" sz="1800" i="1" dirty="0" smtClean="0"/>
              <a:t>N</a:t>
            </a:r>
            <a:r>
              <a:rPr lang="cs-CZ" sz="1800" dirty="0" smtClean="0"/>
              <a:t> jiné rozhodnutí o </a:t>
            </a:r>
            <a:r>
              <a:rPr lang="cs-CZ" sz="1800" i="1" dirty="0" smtClean="0"/>
              <a:t>H</a:t>
            </a:r>
            <a:r>
              <a:rPr lang="cs-CZ" sz="1800" baseline="-25000" dirty="0" smtClean="0"/>
              <a:t>0</a:t>
            </a:r>
            <a:r>
              <a:rPr lang="cs-CZ" sz="1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komplikuje až znemožňuje kumulativní budování znalostní báze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Problém interpretace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p=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i="1" dirty="0" smtClean="0"/>
              <a:t>D </a:t>
            </a:r>
            <a:r>
              <a:rPr lang="en-US" sz="1800" dirty="0" smtClean="0"/>
              <a:t>|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)</a:t>
            </a:r>
            <a:r>
              <a:rPr lang="cs-CZ" sz="1800" dirty="0" smtClean="0"/>
              <a:t> a nikoli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i="1" dirty="0" smtClean="0"/>
              <a:t>H </a:t>
            </a:r>
            <a:r>
              <a:rPr lang="en-US" sz="1800" dirty="0" smtClean="0"/>
              <a:t>|</a:t>
            </a:r>
            <a:r>
              <a:rPr lang="cs-CZ" sz="1800" i="1" dirty="0" smtClean="0"/>
              <a:t>D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Problém nulové hypotézy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Test je smysluplný, jen když je nulová hypotéza smysluplná.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marL="471487" lvl="1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 smtClean="0">
                <a:solidFill>
                  <a:srgbClr val="FF0000"/>
                </a:solidFill>
              </a:rPr>
              <a:t>Největší problém je tedy formální, bezmyšlenkovité testování</a:t>
            </a:r>
            <a:r>
              <a:rPr lang="cs-CZ" sz="18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Jak z problémů ven?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VŽDY </a:t>
            </a:r>
            <a:r>
              <a:rPr lang="cs-CZ" sz="1800" dirty="0" smtClean="0"/>
              <a:t>se primárně zajímat o</a:t>
            </a:r>
            <a:r>
              <a:rPr lang="cs-CZ" sz="1800" dirty="0" smtClean="0"/>
              <a:t> </a:t>
            </a:r>
            <a:r>
              <a:rPr lang="cs-CZ" sz="1800" dirty="0" smtClean="0"/>
              <a:t>velikost účinku (Cohenovo </a:t>
            </a:r>
            <a:r>
              <a:rPr lang="cs-CZ" sz="1800" i="1" dirty="0" smtClean="0"/>
              <a:t>d</a:t>
            </a:r>
            <a:r>
              <a:rPr lang="cs-CZ" sz="1800" dirty="0" smtClean="0"/>
              <a:t>, </a:t>
            </a:r>
            <a:r>
              <a:rPr lang="cs-CZ" sz="1800" i="1" dirty="0" smtClean="0"/>
              <a:t>r</a:t>
            </a:r>
            <a:r>
              <a:rPr lang="cs-CZ" sz="1800" dirty="0" smtClean="0"/>
              <a:t>, </a:t>
            </a:r>
            <a:r>
              <a:rPr lang="cs-CZ" sz="1800" i="1" dirty="0" smtClean="0"/>
              <a:t>R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, </a:t>
            </a:r>
            <a:r>
              <a:rPr lang="cs-CZ" sz="1800" i="1" dirty="0" smtClean="0">
                <a:latin typeface="Symbol" panose="05050102010706020507" pitchFamily="18" charset="2"/>
              </a:rPr>
              <a:t>h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, </a:t>
            </a:r>
            <a:r>
              <a:rPr lang="cs-CZ" sz="1800" i="1" dirty="0" smtClean="0">
                <a:latin typeface="Symbol" panose="05050102010706020507" pitchFamily="18" charset="2"/>
              </a:rPr>
              <a:t>w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používat intervalové </a:t>
            </a:r>
            <a:r>
              <a:rPr lang="cs-CZ" sz="1800" dirty="0" smtClean="0"/>
              <a:t>odhady, kdy to jen lze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testování hypotéz používat pouze doplňkově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Cohen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</a:t>
            </a:r>
            <a:r>
              <a:rPr lang="cs-CZ" altLang="cs-CZ" sz="1600" dirty="0"/>
              <a:t>http://amstat.tandfonline.com/doi/abs/10.1080/00031305.2016.1154108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75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Statistické testování hypotéz vychází z konstrukce intervalu spolehlivosti pro hypotetizovaný parametr</a:t>
            </a:r>
          </a:p>
          <a:p>
            <a:r>
              <a:rPr lang="cs-CZ" dirty="0" smtClean="0"/>
              <a:t>Může znamenat (ne)podporu pro hypotézu, nikoli striktně potvrzení/vyvrácení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4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Od vzorku k populaci a zpět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Vzhledem k tomu, jaká nám na vzorku vyšla statistika, jaký je odpovídající populační parametr?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				</a:t>
            </a:r>
            <a:r>
              <a:rPr lang="cs-CZ" altLang="cs-CZ" b="1" smtClean="0"/>
              <a:t>interval spolehlivosti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Pokud předpokládáme, že v populaci je hodnota parametru X, co si myslet o své hypotéze poté, co nám na vzorku vyšlo Y?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				</a:t>
            </a:r>
            <a:r>
              <a:rPr lang="cs-CZ" altLang="cs-CZ" b="1" smtClean="0"/>
              <a:t>statistický test hypotézy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8208962" cy="4629150"/>
          </a:xfrm>
          <a:noFill/>
        </p:spPr>
        <p:txBody>
          <a:bodyPr/>
          <a:lstStyle/>
          <a:p>
            <a:pPr eaLnBrk="1" hangingPunct="1"/>
            <a:r>
              <a:rPr lang="cs-CZ" altLang="cs-CZ" sz="2400" smtClean="0"/>
              <a:t>Příklady (statistických) hypotéz</a:t>
            </a:r>
          </a:p>
          <a:p>
            <a:pPr lvl="1" eaLnBrk="1" hangingPunct="1"/>
            <a:r>
              <a:rPr lang="cs-CZ" altLang="cs-CZ" sz="2000" i="1" smtClean="0"/>
              <a:t>H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m </a:t>
            </a:r>
            <a:r>
              <a:rPr lang="cs-CZ" altLang="cs-CZ" sz="2000" smtClean="0"/>
              <a:t>= 100</a:t>
            </a:r>
            <a:r>
              <a:rPr lang="cs-CZ" altLang="cs-CZ" sz="1500" smtClean="0"/>
              <a:t>	: Populační průměr IQ je roven 100.</a:t>
            </a:r>
          </a:p>
          <a:p>
            <a:pPr lvl="1" eaLnBrk="1" hangingPunct="1"/>
            <a:r>
              <a:rPr lang="cs-CZ" altLang="cs-CZ" sz="2000" i="1" smtClean="0"/>
              <a:t>H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s</a:t>
            </a:r>
            <a:r>
              <a:rPr lang="cs-CZ" altLang="cs-CZ" sz="2000" smtClean="0">
                <a:latin typeface="Symbol" panose="05050102010706020507" pitchFamily="18" charset="2"/>
              </a:rPr>
              <a:t> </a:t>
            </a:r>
            <a:r>
              <a:rPr lang="cs-CZ" altLang="cs-CZ" sz="2000" smtClean="0"/>
              <a:t>= 10</a:t>
            </a:r>
            <a:r>
              <a:rPr lang="cs-CZ" altLang="cs-CZ" sz="1500" smtClean="0"/>
              <a:t>	: Populační směrodatná odchylka je 10.</a:t>
            </a:r>
          </a:p>
          <a:p>
            <a:pPr lvl="1" eaLnBrk="1" hangingPunct="1"/>
            <a:r>
              <a:rPr lang="cs-CZ" altLang="cs-CZ" sz="2000" i="1" smtClean="0"/>
              <a:t>H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m</a:t>
            </a:r>
            <a:r>
              <a:rPr lang="cs-CZ" altLang="cs-CZ" sz="2000" baseline="-25000" smtClean="0"/>
              <a:t>1 </a:t>
            </a:r>
            <a:r>
              <a:rPr lang="cs-CZ" altLang="cs-CZ" sz="2000" smtClean="0"/>
              <a:t>–</a:t>
            </a:r>
            <a:r>
              <a:rPr lang="cs-CZ" altLang="cs-CZ" sz="2000" baseline="-25000" smtClean="0"/>
              <a:t> </a:t>
            </a:r>
            <a:r>
              <a:rPr lang="cs-CZ" altLang="cs-CZ" sz="2000" i="1" smtClean="0">
                <a:latin typeface="Symbol" panose="05050102010706020507" pitchFamily="18" charset="2"/>
              </a:rPr>
              <a:t>m</a:t>
            </a:r>
            <a:r>
              <a:rPr lang="cs-CZ" altLang="cs-CZ" sz="2000" baseline="-25000" smtClean="0"/>
              <a:t>2 </a:t>
            </a:r>
            <a:r>
              <a:rPr lang="cs-CZ" altLang="cs-CZ" sz="2000" smtClean="0"/>
              <a:t>= 0</a:t>
            </a:r>
            <a:r>
              <a:rPr lang="cs-CZ" altLang="cs-CZ" sz="1500" smtClean="0"/>
              <a:t>	: Populační průměry </a:t>
            </a:r>
            <a:r>
              <a:rPr lang="cs-CZ" altLang="cs-CZ" sz="1500" i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smtClean="0"/>
              <a:t>1 </a:t>
            </a:r>
            <a:r>
              <a:rPr lang="cs-CZ" altLang="cs-CZ" sz="1500" smtClean="0"/>
              <a:t>(psychotici)</a:t>
            </a:r>
            <a:r>
              <a:rPr lang="cs-CZ" altLang="cs-CZ" sz="1500" baseline="-25000" smtClean="0"/>
              <a:t> </a:t>
            </a:r>
            <a:r>
              <a:rPr lang="cs-CZ" altLang="cs-CZ" sz="1500" smtClean="0"/>
              <a:t>a </a:t>
            </a:r>
            <a:r>
              <a:rPr lang="cs-CZ" altLang="cs-CZ" sz="1500" i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smtClean="0"/>
              <a:t>2</a:t>
            </a:r>
            <a:r>
              <a:rPr lang="cs-CZ" altLang="cs-CZ" sz="1500" smtClean="0"/>
              <a:t> (zdraví) jsou stejné.</a:t>
            </a:r>
          </a:p>
          <a:p>
            <a:pPr lvl="1" eaLnBrk="1" hangingPunct="1"/>
            <a:r>
              <a:rPr lang="cs-CZ" altLang="cs-CZ" sz="2000" i="1" smtClean="0"/>
              <a:t>H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r</a:t>
            </a:r>
            <a:r>
              <a:rPr lang="cs-CZ" altLang="cs-CZ" sz="2000" baseline="-25000" smtClean="0"/>
              <a:t>xy</a:t>
            </a:r>
            <a:r>
              <a:rPr lang="cs-CZ" altLang="cs-CZ" sz="2000" smtClean="0"/>
              <a:t>= 0</a:t>
            </a:r>
            <a:r>
              <a:rPr lang="cs-CZ" altLang="cs-CZ" sz="1500" smtClean="0"/>
              <a:t>	: Proměnné </a:t>
            </a:r>
            <a:r>
              <a:rPr lang="cs-CZ" altLang="cs-CZ" sz="1500" i="1" smtClean="0"/>
              <a:t>X</a:t>
            </a:r>
            <a:r>
              <a:rPr lang="cs-CZ" altLang="cs-CZ" sz="1500" smtClean="0"/>
              <a:t> (pití piva) a </a:t>
            </a:r>
            <a:r>
              <a:rPr lang="cs-CZ" altLang="cs-CZ" sz="1500" i="1" smtClean="0"/>
              <a:t>Y</a:t>
            </a:r>
            <a:r>
              <a:rPr lang="cs-CZ" altLang="cs-CZ" sz="1500" smtClean="0"/>
              <a:t> (dominance) spolu nekorelují </a:t>
            </a:r>
          </a:p>
          <a:p>
            <a:pPr eaLnBrk="1" hangingPunct="1"/>
            <a:endParaRPr lang="cs-CZ" altLang="cs-CZ" sz="1200" smtClean="0"/>
          </a:p>
          <a:p>
            <a:pPr eaLnBrk="1" hangingPunct="1"/>
            <a:r>
              <a:rPr lang="cs-CZ" altLang="cs-CZ" sz="2400" smtClean="0"/>
              <a:t>Vezměme si tu první hypotézu a konfrontujme ji s daty: </a:t>
            </a:r>
          </a:p>
          <a:p>
            <a:pPr lvl="1" eaLnBrk="1" hangingPunct="1"/>
            <a:r>
              <a:rPr lang="cs-CZ" altLang="cs-CZ" sz="1800" smtClean="0"/>
              <a:t>Na vzorku 1000 náhodně vybraných dospělých jsme zjistili průměrné IQ rovné 105 (</a:t>
            </a:r>
            <a:r>
              <a:rPr lang="cs-CZ" altLang="cs-CZ" sz="1800" i="1" smtClean="0"/>
              <a:t>s </a:t>
            </a:r>
            <a:r>
              <a:rPr lang="cs-CZ" altLang="cs-CZ" sz="1800" smtClean="0"/>
              <a:t>=14).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statistical hypotheses testing, hypothesis, hypothesis supported by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Statistický test hypotézy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300" dirty="0" smtClean="0"/>
              <a:t>Statistické testování založeno na p-</a:t>
            </a:r>
            <a:r>
              <a:rPr lang="cs-CZ" altLang="cs-CZ" sz="3300" dirty="0" err="1" smtClean="0"/>
              <a:t>nosti</a:t>
            </a:r>
            <a:endParaRPr lang="cs-CZ" altLang="cs-CZ" sz="3300" dirty="0" smtClean="0"/>
          </a:p>
          <a:p>
            <a:pPr lvl="1" eaLnBrk="1" hangingPunct="1"/>
            <a:r>
              <a:rPr lang="cs-CZ" altLang="cs-CZ" sz="2000" dirty="0" smtClean="0"/>
              <a:t>Známe-li pravděpodobnostní rozložení statistik můžeme usuzovat, </a:t>
            </a:r>
            <a:r>
              <a:rPr lang="cs-CZ" altLang="cs-CZ" sz="2000" b="1" dirty="0" smtClean="0"/>
              <a:t>jak pravděpodobná je určitá výběrová statistika vzhledem k hypotéze</a:t>
            </a:r>
            <a:r>
              <a:rPr lang="ru-RU" altLang="cs-CZ" sz="2000" b="1" dirty="0" smtClean="0"/>
              <a:t>:</a:t>
            </a:r>
            <a:r>
              <a:rPr lang="cs-CZ" altLang="cs-CZ" sz="2000" b="1" dirty="0" smtClean="0"/>
              <a:t> </a:t>
            </a:r>
            <a:r>
              <a:rPr lang="cs-CZ" altLang="cs-CZ" sz="2000" b="1" i="1" dirty="0" smtClean="0"/>
              <a:t>P </a:t>
            </a:r>
            <a:r>
              <a:rPr lang="cs-CZ" altLang="cs-CZ" sz="2000" b="1" dirty="0" smtClean="0"/>
              <a:t>(</a:t>
            </a:r>
            <a:r>
              <a:rPr lang="cs-CZ" altLang="cs-CZ" sz="2000" b="1" i="1" dirty="0" smtClean="0"/>
              <a:t>D</a:t>
            </a:r>
            <a:r>
              <a:rPr lang="en-US" altLang="cs-CZ" sz="2000" b="1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b="1" dirty="0" smtClean="0"/>
              <a:t>|</a:t>
            </a:r>
            <a:r>
              <a:rPr lang="en-US" altLang="cs-CZ" sz="2000" b="1" i="1" dirty="0" smtClean="0"/>
              <a:t>H</a:t>
            </a:r>
            <a:r>
              <a:rPr lang="cs-CZ" altLang="cs-CZ" sz="2000" b="1" i="1" dirty="0" smtClean="0"/>
              <a:t> </a:t>
            </a:r>
            <a:r>
              <a:rPr lang="en-US" altLang="cs-CZ" sz="2000" b="1" dirty="0" smtClean="0"/>
              <a:t>)</a:t>
            </a:r>
            <a:endParaRPr lang="cs-CZ" altLang="cs-CZ" sz="2000" b="1" dirty="0" smtClean="0"/>
          </a:p>
          <a:p>
            <a:pPr lvl="2" eaLnBrk="1" hangingPunct="1"/>
            <a:r>
              <a:rPr lang="cs-CZ" altLang="cs-CZ" sz="1900" i="1" dirty="0" smtClean="0"/>
              <a:t>Př. D </a:t>
            </a:r>
            <a:r>
              <a:rPr lang="cs-CZ" altLang="cs-CZ" sz="1900" dirty="0" smtClean="0"/>
              <a:t>:  </a:t>
            </a:r>
            <a:r>
              <a:rPr lang="cs-CZ" altLang="cs-CZ" sz="1900" i="1" dirty="0" smtClean="0"/>
              <a:t>m</a:t>
            </a:r>
            <a:r>
              <a:rPr lang="cs-CZ" altLang="cs-CZ" sz="1900" dirty="0" smtClean="0"/>
              <a:t>=105 </a:t>
            </a:r>
            <a:r>
              <a:rPr lang="cs-CZ" altLang="cs-CZ" sz="1600" dirty="0" smtClean="0"/>
              <a:t>nebo rozdíl mezi statistikou a hypotézou</a:t>
            </a:r>
            <a:r>
              <a:rPr lang="cs-CZ" altLang="cs-CZ" sz="1900" dirty="0" smtClean="0"/>
              <a:t> </a:t>
            </a:r>
            <a:r>
              <a:rPr lang="en-US" altLang="cs-CZ" sz="2000" dirty="0" smtClean="0">
                <a:latin typeface="Symbol" panose="05050102010706020507" pitchFamily="18" charset="2"/>
              </a:rPr>
              <a:t>|</a:t>
            </a:r>
            <a:r>
              <a:rPr lang="cs-CZ" altLang="cs-CZ" sz="2000" i="1" dirty="0" smtClean="0"/>
              <a:t>m–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 m</a:t>
            </a:r>
            <a:r>
              <a:rPr lang="en-US" altLang="cs-CZ" sz="2000" dirty="0" smtClean="0">
                <a:latin typeface="Symbol" panose="05050102010706020507" pitchFamily="18" charset="2"/>
              </a:rPr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 </a:t>
            </a:r>
            <a:r>
              <a:rPr lang="cs-CZ" alt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000" dirty="0" smtClean="0"/>
              <a:t>5</a:t>
            </a:r>
            <a:r>
              <a:rPr lang="en-US" altLang="cs-CZ" sz="20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endParaRPr lang="cs-CZ" altLang="cs-CZ" sz="1900" dirty="0" smtClean="0"/>
          </a:p>
          <a:p>
            <a:pPr marL="909637" lvl="2" indent="0" eaLnBrk="1" hangingPunct="1">
              <a:buNone/>
            </a:pPr>
            <a:r>
              <a:rPr lang="cs-CZ" altLang="cs-CZ" sz="1900" i="1" dirty="0" smtClean="0"/>
              <a:t>	           H</a:t>
            </a:r>
            <a:r>
              <a:rPr lang="cs-CZ" altLang="cs-CZ" sz="1900" dirty="0" smtClean="0"/>
              <a:t> :  </a:t>
            </a:r>
            <a:r>
              <a:rPr lang="cs-CZ" altLang="cs-CZ" sz="19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1900" dirty="0" smtClean="0"/>
              <a:t>=100</a:t>
            </a:r>
          </a:p>
          <a:p>
            <a:pPr lvl="2" eaLnBrk="1" hangingPunct="1"/>
            <a:r>
              <a:rPr lang="cs-CZ" altLang="cs-CZ" sz="1800" i="1" dirty="0" smtClean="0"/>
              <a:t>P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>
                <a:sym typeface="Symbol" panose="05050102010706020507" pitchFamily="18" charset="2"/>
              </a:rPr>
              <a:t>D</a:t>
            </a:r>
            <a:r>
              <a:rPr lang="en-US" altLang="cs-CZ" sz="1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 smtClean="0"/>
              <a:t>|</a:t>
            </a:r>
            <a:r>
              <a:rPr lang="en-US" altLang="cs-CZ" sz="1800" i="1" dirty="0" smtClean="0"/>
              <a:t>H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)</a:t>
            </a:r>
            <a:r>
              <a:rPr lang="cs-CZ" altLang="cs-CZ" sz="1800" dirty="0" smtClean="0"/>
              <a:t> je </a:t>
            </a:r>
            <a:r>
              <a:rPr lang="cs-CZ" altLang="cs-CZ" sz="1800" i="1" dirty="0" smtClean="0"/>
              <a:t>P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m</a:t>
            </a:r>
            <a:r>
              <a:rPr lang="cs-CZ" altLang="cs-CZ" sz="1800" dirty="0" smtClean="0"/>
              <a:t>=105</a:t>
            </a:r>
            <a:r>
              <a:rPr lang="en-US" altLang="cs-CZ" sz="1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 smtClean="0"/>
              <a:t>|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 m </a:t>
            </a:r>
            <a:r>
              <a:rPr lang="cs-CZ" altLang="cs-CZ" sz="1800" dirty="0" smtClean="0"/>
              <a:t>=100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)</a:t>
            </a:r>
            <a:r>
              <a:rPr lang="cs-CZ" altLang="cs-CZ" sz="1800" dirty="0" smtClean="0"/>
              <a:t> resp. </a:t>
            </a:r>
            <a:r>
              <a:rPr lang="cs-CZ" altLang="cs-CZ" sz="1800" i="1" dirty="0" smtClean="0"/>
              <a:t>P </a:t>
            </a:r>
            <a:r>
              <a:rPr lang="cs-CZ" altLang="cs-CZ" sz="1800" dirty="0" smtClean="0"/>
              <a:t>( </a:t>
            </a:r>
            <a:r>
              <a:rPr lang="en-US" altLang="cs-CZ" sz="1800" dirty="0" smtClean="0">
                <a:latin typeface="Symbol" panose="05050102010706020507" pitchFamily="18" charset="2"/>
              </a:rPr>
              <a:t>|</a:t>
            </a:r>
            <a:r>
              <a:rPr lang="cs-CZ" altLang="cs-CZ" sz="1800" i="1" dirty="0" smtClean="0"/>
              <a:t>m–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 m</a:t>
            </a:r>
            <a:r>
              <a:rPr lang="en-US" altLang="cs-CZ" sz="1800" dirty="0" smtClean="0">
                <a:latin typeface="Symbol" panose="05050102010706020507" pitchFamily="18" charset="2"/>
              </a:rPr>
              <a:t>|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 </a:t>
            </a:r>
            <a:r>
              <a:rPr lang="cs-CZ" alt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1800" dirty="0" smtClean="0"/>
              <a:t>5</a:t>
            </a:r>
            <a:r>
              <a:rPr lang="en-US" altLang="cs-CZ" sz="1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 smtClean="0"/>
              <a:t>|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 m </a:t>
            </a:r>
            <a:r>
              <a:rPr lang="cs-CZ" altLang="cs-CZ" sz="1800" dirty="0" smtClean="0"/>
              <a:t>=100</a:t>
            </a:r>
            <a:r>
              <a:rPr lang="cs-CZ" altLang="cs-CZ" sz="1800" i="1" dirty="0" smtClean="0"/>
              <a:t> </a:t>
            </a:r>
            <a:r>
              <a:rPr lang="en-US" altLang="cs-CZ" sz="1800" dirty="0" smtClean="0"/>
              <a:t>)</a:t>
            </a:r>
            <a:endParaRPr lang="ru-RU" altLang="cs-CZ" sz="1800" dirty="0" smtClean="0"/>
          </a:p>
          <a:p>
            <a:pPr lvl="1" eaLnBrk="1" hangingPunct="1"/>
            <a:r>
              <a:rPr lang="cs-CZ" altLang="cs-CZ" sz="2000" dirty="0" smtClean="0"/>
              <a:t>Je-li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>
                <a:sym typeface="Symbol" panose="05050102010706020507" pitchFamily="18" charset="2"/>
              </a:rPr>
              <a:t>D</a:t>
            </a:r>
            <a:r>
              <a:rPr lang="en-US" altLang="cs-CZ" sz="20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relativně vysoká, je tím hypotéza podpořena.</a:t>
            </a:r>
          </a:p>
          <a:p>
            <a:pPr lvl="1" eaLnBrk="1" hangingPunct="1"/>
            <a:r>
              <a:rPr lang="cs-CZ" altLang="cs-CZ" sz="2000" dirty="0" smtClean="0"/>
              <a:t>Je-li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>
                <a:sym typeface="Symbol" panose="05050102010706020507" pitchFamily="18" charset="2"/>
              </a:rPr>
              <a:t>D 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relativně nízká, hypotéza je „činěna méně p-</a:t>
            </a:r>
            <a:r>
              <a:rPr lang="cs-CZ" altLang="cs-CZ" sz="2000" dirty="0" err="1" smtClean="0"/>
              <a:t>nou</a:t>
            </a:r>
            <a:r>
              <a:rPr lang="cs-CZ" altLang="cs-CZ" sz="2000" dirty="0" smtClean="0"/>
              <a:t>“</a:t>
            </a:r>
          </a:p>
          <a:p>
            <a:pPr eaLnBrk="1" hangingPunct="1"/>
            <a:endParaRPr lang="cs-CZ" altLang="cs-CZ" sz="1400" dirty="0" smtClean="0"/>
          </a:p>
          <a:p>
            <a:pPr eaLnBrk="1" hangingPunct="1"/>
            <a:r>
              <a:rPr lang="cs-CZ" altLang="cs-CZ" sz="2400" dirty="0" smtClean="0"/>
              <a:t>Jak relativně „</a:t>
            </a:r>
            <a:r>
              <a:rPr lang="cs-CZ" altLang="cs-CZ" sz="2400" dirty="0" err="1" smtClean="0"/>
              <a:t>vysoká</a:t>
            </a:r>
            <a:r>
              <a:rPr lang="cs-CZ" altLang="cs-CZ" sz="2400" baseline="-25000" dirty="0" err="1" smtClean="0"/>
              <a:t>nízká</a:t>
            </a:r>
            <a:r>
              <a:rPr lang="cs-CZ" altLang="cs-CZ" sz="2400" dirty="0" smtClean="0"/>
              <a:t>“ je </a:t>
            </a:r>
            <a:r>
              <a:rPr lang="cs-CZ" altLang="cs-CZ" sz="2400" dirty="0" err="1" smtClean="0"/>
              <a:t>vysoká</a:t>
            </a:r>
            <a:r>
              <a:rPr lang="cs-CZ" altLang="cs-CZ" sz="2400" baseline="-25000" dirty="0" err="1" smtClean="0"/>
              <a:t>nízká</a:t>
            </a:r>
            <a:r>
              <a:rPr lang="cs-CZ" altLang="cs-CZ" sz="2400" dirty="0" smtClean="0"/>
              <a:t> pravděpodobnost, abychom hypotézu </a:t>
            </a:r>
            <a:r>
              <a:rPr lang="cs-CZ" altLang="cs-CZ" sz="2400" dirty="0" err="1" smtClean="0"/>
              <a:t>podpořili</a:t>
            </a:r>
            <a:r>
              <a:rPr lang="cs-CZ" altLang="cs-CZ" sz="2400" baseline="-25000" dirty="0" err="1" smtClean="0"/>
              <a:t>zamítli</a:t>
            </a:r>
            <a:r>
              <a:rPr lang="cs-CZ" altLang="cs-CZ" sz="2400" dirty="0" smtClean="0"/>
              <a:t>?</a:t>
            </a:r>
            <a:endParaRPr lang="cs-CZ" alt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400" dirty="0" smtClean="0"/>
              <a:t>Jak vysoká </a:t>
            </a:r>
            <a:r>
              <a:rPr lang="cs-CZ" altLang="cs-CZ" sz="3400" i="1" dirty="0" smtClean="0"/>
              <a:t>P</a:t>
            </a:r>
            <a:r>
              <a:rPr lang="cs-CZ" altLang="cs-CZ" sz="3400" dirty="0" smtClean="0"/>
              <a:t>(</a:t>
            </a:r>
            <a:r>
              <a:rPr lang="cs-CZ" altLang="cs-CZ" sz="3400" i="1" dirty="0" smtClean="0"/>
              <a:t>D </a:t>
            </a:r>
            <a:r>
              <a:rPr lang="en-US" altLang="cs-CZ" sz="3400" dirty="0" smtClean="0"/>
              <a:t>|</a:t>
            </a:r>
            <a:r>
              <a:rPr lang="cs-CZ" altLang="cs-CZ" sz="3400" i="1" dirty="0" smtClean="0"/>
              <a:t>H </a:t>
            </a:r>
            <a:r>
              <a:rPr lang="cs-CZ" altLang="cs-CZ" sz="3400" dirty="0" smtClean="0"/>
              <a:t>) je nutná k přijetí </a:t>
            </a:r>
            <a:r>
              <a:rPr lang="cs-CZ" altLang="cs-CZ" sz="3400" i="1" dirty="0" smtClean="0"/>
              <a:t>H</a:t>
            </a:r>
            <a:r>
              <a:rPr lang="cs-CZ" altLang="cs-CZ" sz="3400" dirty="0" smtClean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97875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 smtClean="0"/>
              <a:t>Bayesovský</a:t>
            </a:r>
            <a:r>
              <a:rPr lang="cs-CZ" altLang="cs-CZ" sz="2400" dirty="0" smtClean="0"/>
              <a:t> přístup –  otázka není relevantní</a:t>
            </a:r>
          </a:p>
          <a:p>
            <a:pPr lvl="1" eaLnBrk="1" hangingPunct="1"/>
            <a:r>
              <a:rPr lang="cs-CZ" altLang="cs-CZ" sz="2000" dirty="0" smtClean="0"/>
              <a:t>s H je spojena určitá p-</a:t>
            </a:r>
            <a:r>
              <a:rPr lang="cs-CZ" altLang="cs-CZ" sz="2000" dirty="0" err="1" smtClean="0"/>
              <a:t>nost</a:t>
            </a:r>
            <a:r>
              <a:rPr lang="cs-CZ" altLang="cs-CZ" sz="2000" dirty="0" smtClean="0"/>
              <a:t> a ta se díky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 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zvyšuje či snižuje</a:t>
            </a:r>
          </a:p>
          <a:p>
            <a:pPr lvl="1" eaLnBrk="1" hangingPunct="1"/>
            <a:r>
              <a:rPr lang="cs-CZ" altLang="cs-CZ" sz="2000" dirty="0" err="1" smtClean="0"/>
              <a:t>Bayesův</a:t>
            </a:r>
            <a:r>
              <a:rPr lang="cs-CZ" altLang="cs-CZ" sz="2000" dirty="0" smtClean="0"/>
              <a:t> teorém: 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H 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/>
              <a:t>D </a:t>
            </a:r>
            <a:r>
              <a:rPr lang="cs-CZ" altLang="cs-CZ" sz="2000" dirty="0" smtClean="0"/>
              <a:t>)</a:t>
            </a:r>
            <a:r>
              <a:rPr lang="en-US" altLang="cs-CZ" sz="2000" dirty="0" smtClean="0"/>
              <a:t> </a:t>
            </a:r>
            <a:r>
              <a:rPr lang="cs-CZ" altLang="cs-CZ" sz="2000" dirty="0" smtClean="0"/>
              <a:t>=</a:t>
            </a:r>
            <a:r>
              <a:rPr lang="en-US" altLang="cs-CZ" sz="2000" dirty="0" smtClean="0"/>
              <a:t>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H </a:t>
            </a:r>
            <a:r>
              <a:rPr lang="cs-CZ" altLang="cs-CZ" sz="2000" dirty="0" smtClean="0"/>
              <a:t>) * </a:t>
            </a: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 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) / </a:t>
            </a:r>
            <a:r>
              <a:rPr lang="en-US" altLang="cs-CZ" sz="2000" i="1" dirty="0" smtClean="0"/>
              <a:t>P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(</a:t>
            </a:r>
            <a:r>
              <a:rPr lang="en-US" altLang="cs-CZ" sz="2000" i="1" dirty="0" smtClean="0"/>
              <a:t>D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)</a:t>
            </a:r>
            <a:endParaRPr lang="cs-CZ" altLang="cs-CZ" sz="2000" dirty="0" smtClean="0"/>
          </a:p>
          <a:p>
            <a:pPr eaLnBrk="1" hangingPunct="1"/>
            <a:endParaRPr lang="cs-CZ" altLang="cs-CZ" sz="1600" dirty="0" smtClean="0"/>
          </a:p>
          <a:p>
            <a:pPr eaLnBrk="1" hangingPunct="1"/>
            <a:r>
              <a:rPr lang="cs-CZ" altLang="cs-CZ" sz="2400" dirty="0" err="1" smtClean="0"/>
              <a:t>Fisher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Pearson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Neyman</a:t>
            </a:r>
            <a:r>
              <a:rPr lang="cs-CZ" altLang="cs-CZ" sz="2400" dirty="0" smtClean="0"/>
              <a:t> – otázka je relevantní</a:t>
            </a:r>
          </a:p>
          <a:p>
            <a:pPr lvl="1" eaLnBrk="1" hangingPunct="1"/>
            <a:r>
              <a:rPr lang="cs-CZ" altLang="cs-CZ" sz="2000" dirty="0" err="1" smtClean="0"/>
              <a:t>Fisher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/>
              <a:t>Popper</a:t>
            </a:r>
            <a:r>
              <a:rPr lang="cs-CZ" altLang="cs-CZ" sz="2000" dirty="0" smtClean="0"/>
              <a:t>) – princip falzifikace – H nelze potvrdit, pouze vyvrátit</a:t>
            </a:r>
          </a:p>
          <a:p>
            <a:pPr lvl="1" eaLnBrk="1" hangingPunct="1"/>
            <a:r>
              <a:rPr lang="cs-CZ" altLang="cs-CZ" sz="2000" dirty="0" smtClean="0"/>
              <a:t>My ale nechceme své hypotézy vyvracet</a:t>
            </a:r>
            <a:r>
              <a:rPr lang="en-US" altLang="cs-CZ" sz="2000" dirty="0" smtClean="0"/>
              <a:t>, </a:t>
            </a:r>
            <a:r>
              <a:rPr lang="en-US" altLang="cs-CZ" sz="2000" dirty="0" err="1" smtClean="0"/>
              <a:t>sp</a:t>
            </a:r>
            <a:r>
              <a:rPr lang="cs-CZ" altLang="cs-CZ" sz="2000" dirty="0" err="1" smtClean="0"/>
              <a:t>íš</a:t>
            </a:r>
            <a:r>
              <a:rPr lang="cs-CZ" altLang="cs-CZ" sz="2000" dirty="0" smtClean="0"/>
              <a:t> potvrzovat</a:t>
            </a:r>
          </a:p>
          <a:p>
            <a:pPr lvl="1" eaLnBrk="1" hangingPunct="1"/>
            <a:r>
              <a:rPr lang="cs-CZ" altLang="cs-CZ" sz="2000" dirty="0" smtClean="0"/>
              <a:t>P-N: princip vzájemně se doplňujících konkurenčních hypotéz</a:t>
            </a:r>
          </a:p>
          <a:p>
            <a:pPr lvl="2" eaLnBrk="1" hangingPunct="1"/>
            <a:r>
              <a:rPr lang="cs-CZ" altLang="cs-CZ" sz="1600" dirty="0" smtClean="0"/>
              <a:t>Vytvořme takovou H, </a:t>
            </a:r>
            <a:r>
              <a:rPr lang="cs-CZ" altLang="cs-CZ" sz="1600" dirty="0" err="1" smtClean="0"/>
              <a:t>kt</a:t>
            </a:r>
            <a:r>
              <a:rPr lang="cs-CZ" altLang="cs-CZ" sz="1600" dirty="0" smtClean="0"/>
              <a:t>. bude </a:t>
            </a:r>
            <a:r>
              <a:rPr lang="cs-CZ" altLang="cs-CZ" sz="1600" u="sng" dirty="0" smtClean="0"/>
              <a:t>negací</a:t>
            </a:r>
            <a:r>
              <a:rPr lang="cs-CZ" altLang="cs-CZ" sz="1600" dirty="0" smtClean="0"/>
              <a:t> naší vědecké hypotézy a říkejme jí </a:t>
            </a:r>
            <a:r>
              <a:rPr lang="cs-CZ" altLang="cs-CZ" sz="1600" b="1" dirty="0" smtClean="0"/>
              <a:t>nulová H</a:t>
            </a:r>
            <a:r>
              <a:rPr lang="cs-CZ" altLang="cs-CZ" sz="1600" dirty="0" smtClean="0"/>
              <a:t>. Když se nám podaří nulovou H zamítnout, znamená to </a:t>
            </a:r>
            <a:r>
              <a:rPr lang="cs-CZ" altLang="cs-CZ" sz="1600" b="1" dirty="0" smtClean="0"/>
              <a:t>podporu</a:t>
            </a:r>
            <a:r>
              <a:rPr lang="cs-CZ" altLang="cs-CZ" sz="1600" dirty="0" smtClean="0"/>
              <a:t> pro naší vědeckou hypotézu.</a:t>
            </a:r>
          </a:p>
          <a:p>
            <a:pPr lvl="1" eaLnBrk="1" hangingPunct="1"/>
            <a:r>
              <a:rPr lang="cs-CZ" altLang="cs-CZ" sz="2000" dirty="0" smtClean="0"/>
              <a:t>Zamítnutí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r>
              <a:rPr lang="cs-CZ" altLang="cs-CZ" sz="2000" dirty="0" smtClean="0"/>
              <a:t>: </a:t>
            </a:r>
            <a:r>
              <a:rPr lang="cs-CZ" altLang="cs-CZ" sz="2000" i="1" dirty="0" smtClean="0"/>
              <a:t>P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 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r>
              <a:rPr lang="cs-CZ" altLang="cs-CZ" sz="2000" dirty="0" smtClean="0"/>
              <a:t>) </a:t>
            </a:r>
            <a:r>
              <a:rPr lang="en-US" altLang="cs-CZ" sz="2000" dirty="0" smtClean="0"/>
              <a:t>&lt; </a:t>
            </a:r>
            <a:r>
              <a:rPr lang="en-US" altLang="cs-CZ" sz="2000" b="1" dirty="0" smtClean="0"/>
              <a:t>0,05</a:t>
            </a:r>
            <a:r>
              <a:rPr lang="cs-CZ" altLang="cs-CZ" sz="2000" dirty="0" smtClean="0"/>
              <a:t>;</a:t>
            </a:r>
            <a:r>
              <a:rPr lang="en-US" altLang="cs-CZ" sz="2000" dirty="0" smtClean="0"/>
              <a:t> </a:t>
            </a:r>
            <a:r>
              <a:rPr lang="en-US" altLang="cs-CZ" sz="2000" b="1" dirty="0" smtClean="0"/>
              <a:t>0,01</a:t>
            </a:r>
            <a:r>
              <a:rPr lang="cs-CZ" altLang="cs-CZ" sz="2000" dirty="0" smtClean="0"/>
              <a:t>; 0,001; 0,0001 podle zvyku</a:t>
            </a:r>
          </a:p>
          <a:p>
            <a:pPr lvl="1" eaLnBrk="1" hangingPunct="1"/>
            <a:endParaRPr lang="cs-CZ" altLang="cs-CZ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Dichotomizace výsledků výzkumu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Výsledek výzkumu je testováním zredukován na ano-ne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/>
              <a:t>Čím nižší je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a</a:t>
            </a:r>
            <a:r>
              <a:rPr lang="cs-CZ" altLang="cs-CZ" sz="2000" dirty="0" smtClean="0"/>
              <a:t>, tím vyšší je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b</a:t>
            </a:r>
            <a:r>
              <a:rPr lang="cs-CZ" altLang="cs-CZ" sz="2000" dirty="0" smtClean="0"/>
              <a:t>. Přesná podoba vztahu závisí na použitém testu.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a</a:t>
            </a:r>
            <a:r>
              <a:rPr lang="cs-CZ" altLang="cs-CZ" sz="2000" dirty="0" smtClean="0"/>
              <a:t> i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b</a:t>
            </a:r>
            <a:r>
              <a:rPr lang="cs-CZ" altLang="cs-CZ" sz="2000" dirty="0" smtClean="0"/>
              <a:t> mohou být nízké pouze při vysokých </a:t>
            </a:r>
            <a:r>
              <a:rPr lang="cs-CZ" altLang="cs-CZ" sz="2000" i="1" dirty="0" smtClean="0"/>
              <a:t>n</a:t>
            </a:r>
            <a:r>
              <a:rPr lang="cs-CZ" altLang="cs-CZ" sz="20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type-I </a:t>
            </a:r>
            <a:r>
              <a:rPr lang="cs-CZ" altLang="cs-CZ" sz="1200" dirty="0" err="1" smtClean="0"/>
              <a:t>error</a:t>
            </a:r>
            <a:r>
              <a:rPr lang="cs-CZ" altLang="cs-CZ" sz="1200" dirty="0" smtClean="0"/>
              <a:t>, type-II </a:t>
            </a:r>
            <a:r>
              <a:rPr lang="cs-CZ" altLang="cs-CZ" sz="1200" dirty="0" err="1" smtClean="0"/>
              <a:t>error</a:t>
            </a:r>
            <a:r>
              <a:rPr lang="cs-CZ" altLang="cs-CZ" sz="1200" dirty="0" smtClean="0"/>
              <a:t>,  (</a:t>
            </a:r>
            <a:r>
              <a:rPr lang="cs-CZ" altLang="cs-CZ" sz="1200" dirty="0" err="1" smtClean="0"/>
              <a:t>statistical</a:t>
            </a:r>
            <a:r>
              <a:rPr lang="cs-CZ" altLang="cs-CZ" sz="1200" dirty="0" smtClean="0"/>
              <a:t>) </a:t>
            </a:r>
            <a:r>
              <a:rPr lang="cs-CZ" altLang="cs-CZ" sz="1200" dirty="0" err="1" smtClean="0"/>
              <a:t>power</a:t>
            </a:r>
            <a:endParaRPr lang="cs-CZ" altLang="cs-CZ" sz="1200" dirty="0" smtClean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98497"/>
              </p:ext>
            </p:extLst>
          </p:nvPr>
        </p:nvGraphicFramePr>
        <p:xfrm>
          <a:off x="1331913" y="2133600"/>
          <a:ext cx="7129462" cy="2865438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Terminologická vložka</a:t>
            </a:r>
            <a:endParaRPr lang="cs-CZ" altLang="cs-CZ" sz="2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r>
              <a:rPr lang="cs-CZ" altLang="cs-CZ" sz="2000" dirty="0" smtClean="0"/>
              <a:t> : </a:t>
            </a:r>
            <a:r>
              <a:rPr lang="cs-CZ" altLang="cs-CZ" sz="2000" b="1" dirty="0" smtClean="0"/>
              <a:t>nulová (statistická,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testová</a:t>
            </a:r>
            <a:r>
              <a:rPr lang="cs-CZ" altLang="cs-CZ" sz="2000" b="1" dirty="0" smtClean="0"/>
              <a:t>, testovaná) hypotéza</a:t>
            </a:r>
            <a:r>
              <a:rPr lang="cs-CZ" altLang="cs-CZ" sz="2000" dirty="0" smtClean="0"/>
              <a:t> </a:t>
            </a:r>
            <a:endParaRPr lang="ru-RU" altLang="cs-CZ" sz="2000" dirty="0" smtClean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obvykle logická negace (doplněk) vědecké hypotézy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1</a:t>
            </a:r>
            <a:r>
              <a:rPr lang="cs-CZ" altLang="cs-CZ" sz="2000" dirty="0" smtClean="0"/>
              <a:t> : </a:t>
            </a:r>
            <a:r>
              <a:rPr lang="cs-CZ" altLang="cs-CZ" sz="2000" b="1" dirty="0" smtClean="0"/>
              <a:t>alternativní  (vědecká, výzkumná)hypotéza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ta, o kterou nám často primárně jde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 smtClean="0"/>
              <a:t>P 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 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r>
              <a:rPr lang="cs-CZ" altLang="cs-CZ" sz="2000" dirty="0" smtClean="0"/>
              <a:t>), </a:t>
            </a:r>
            <a:r>
              <a:rPr lang="cs-CZ" altLang="cs-CZ" sz="2000" dirty="0" smtClean="0"/>
              <a:t>podle které rozhodujeme o zamítnutí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r>
              <a:rPr lang="cs-CZ" altLang="cs-CZ" sz="2000" dirty="0" smtClean="0"/>
              <a:t> </a:t>
            </a:r>
            <a:endParaRPr lang="ru-RU" altLang="cs-CZ" sz="2000" dirty="0" smtClean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značí </a:t>
            </a:r>
            <a:r>
              <a:rPr lang="cs-CZ" altLang="cs-CZ" sz="1600" dirty="0" smtClean="0"/>
              <a:t>se </a:t>
            </a:r>
            <a:r>
              <a:rPr lang="cs-CZ" altLang="cs-CZ" sz="1600" b="1" i="1" dirty="0" smtClean="0"/>
              <a:t>p</a:t>
            </a:r>
            <a:r>
              <a:rPr lang="cs-CZ" altLang="cs-CZ" sz="1600" dirty="0" smtClean="0"/>
              <a:t>, též p-</a:t>
            </a:r>
            <a:r>
              <a:rPr lang="cs-CZ" altLang="cs-CZ" sz="1600" dirty="0" err="1" smtClean="0"/>
              <a:t>value</a:t>
            </a:r>
            <a:r>
              <a:rPr lang="cs-CZ" altLang="cs-CZ" sz="1600" dirty="0" smtClean="0"/>
              <a:t>, p-hodnota (nebo v SPSS </a:t>
            </a:r>
            <a:r>
              <a:rPr lang="cs-CZ" altLang="cs-CZ" sz="1600" b="1" i="1" dirty="0" err="1" smtClean="0"/>
              <a:t>Sig</a:t>
            </a:r>
            <a:r>
              <a:rPr lang="cs-CZ" altLang="cs-CZ" sz="1600" b="1" i="1" dirty="0" smtClean="0"/>
              <a:t>.</a:t>
            </a:r>
            <a:r>
              <a:rPr lang="cs-CZ" altLang="cs-CZ" sz="1600" dirty="0" smtClean="0"/>
              <a:t>, ale to je fuj)</a:t>
            </a:r>
            <a:endParaRPr lang="cs-CZ" altLang="cs-CZ" sz="1600" dirty="0" smtClean="0">
              <a:latin typeface="Symbol" panose="05050102010706020507" pitchFamily="18" charset="2"/>
            </a:endParaRP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p-</a:t>
            </a:r>
            <a:r>
              <a:rPr lang="cs-CZ" altLang="cs-CZ" sz="1600" dirty="0" err="1" smtClean="0"/>
              <a:t>nost</a:t>
            </a:r>
            <a:r>
              <a:rPr lang="cs-CZ" altLang="cs-CZ" sz="1600" dirty="0" smtClean="0"/>
              <a:t> chybného zamítnutí </a:t>
            </a:r>
            <a:r>
              <a:rPr lang="cs-CZ" altLang="cs-CZ" sz="1600" i="1" dirty="0" smtClean="0"/>
              <a:t>H</a:t>
            </a:r>
            <a:r>
              <a:rPr lang="cs-CZ" altLang="cs-CZ" sz="1600" baseline="-25000" dirty="0" smtClean="0"/>
              <a:t>0 </a:t>
            </a:r>
            <a:r>
              <a:rPr lang="cs-CZ" altLang="cs-CZ" sz="1600" dirty="0" smtClean="0"/>
              <a:t>- </a:t>
            </a:r>
            <a:r>
              <a:rPr lang="cs-CZ" altLang="cs-CZ" sz="1600" b="1" dirty="0" smtClean="0"/>
              <a:t>chyba prvního typu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Je-li stanovena dopředu: </a:t>
            </a:r>
            <a:r>
              <a:rPr lang="cs-CZ" altLang="cs-CZ" sz="1600" b="1" dirty="0" smtClean="0"/>
              <a:t>úroveň/hladina </a:t>
            </a:r>
            <a:r>
              <a:rPr lang="cs-CZ" altLang="cs-CZ" sz="1600" b="1" u="sng" dirty="0" smtClean="0"/>
              <a:t>statistické</a:t>
            </a:r>
            <a:r>
              <a:rPr lang="cs-CZ" altLang="cs-CZ" sz="1600" b="1" dirty="0" smtClean="0"/>
              <a:t> významnosti</a:t>
            </a:r>
            <a:r>
              <a:rPr lang="cs-CZ" altLang="cs-CZ" sz="1600" dirty="0" smtClean="0"/>
              <a:t> (průkaznosti), </a:t>
            </a:r>
            <a:r>
              <a:rPr lang="cs-CZ" altLang="cs-CZ" sz="1600" b="1" i="1" dirty="0" smtClean="0">
                <a:latin typeface="Symbol" panose="05050102010706020507" pitchFamily="18" charset="2"/>
              </a:rPr>
              <a:t>a</a:t>
            </a:r>
            <a:r>
              <a:rPr lang="cs-CZ" altLang="cs-CZ" sz="1600" b="1" dirty="0" smtClean="0"/>
              <a:t>, </a:t>
            </a:r>
            <a:r>
              <a:rPr lang="cs-CZ" altLang="cs-CZ" sz="1600" dirty="0" smtClean="0"/>
              <a:t>udává se často v procentech: 5%, 1%</a:t>
            </a:r>
          </a:p>
          <a:p>
            <a:pPr lvl="2" eaLnBrk="1" hangingPunct="1">
              <a:spcBef>
                <a:spcPct val="30000"/>
              </a:spcBef>
            </a:pPr>
            <a:r>
              <a:rPr lang="cs-CZ" altLang="cs-CZ" sz="1600" dirty="0" smtClean="0"/>
              <a:t>chyba, jejíž velikost jsme ochotni tolerovat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900" b="1" dirty="0" smtClean="0"/>
              <a:t>Jednostranné</a:t>
            </a:r>
            <a:r>
              <a:rPr lang="cs-CZ" altLang="cs-CZ" sz="1900" dirty="0" smtClean="0"/>
              <a:t> vs. </a:t>
            </a:r>
            <a:r>
              <a:rPr lang="cs-CZ" altLang="cs-CZ" sz="1900" b="1" dirty="0" smtClean="0"/>
              <a:t>oboustranné</a:t>
            </a:r>
            <a:r>
              <a:rPr lang="cs-CZ" altLang="cs-CZ" sz="1900" dirty="0" smtClean="0"/>
              <a:t> hypotézy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 smtClean="0"/>
              <a:t>jednostranné, směrové: </a:t>
            </a:r>
            <a:r>
              <a:rPr lang="cs-CZ" altLang="cs-CZ" sz="16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600" dirty="0" smtClean="0"/>
              <a:t> ≥</a:t>
            </a:r>
            <a:r>
              <a:rPr lang="en-US" altLang="cs-CZ" sz="1600" dirty="0" smtClean="0"/>
              <a:t> 23, </a:t>
            </a:r>
            <a:r>
              <a:rPr lang="cs-CZ" altLang="cs-CZ" sz="1600" dirty="0" smtClean="0">
                <a:latin typeface="Symbol" panose="05050102010706020507" pitchFamily="18" charset="2"/>
              </a:rPr>
              <a:t>m</a:t>
            </a:r>
            <a:r>
              <a:rPr lang="cs-CZ" altLang="cs-CZ" sz="1600" dirty="0" smtClean="0"/>
              <a:t> ≤</a:t>
            </a:r>
            <a:r>
              <a:rPr lang="en-US" altLang="cs-CZ" sz="1600" dirty="0" smtClean="0"/>
              <a:t> 0</a:t>
            </a:r>
            <a:r>
              <a:rPr lang="cs-CZ" altLang="cs-CZ" sz="1600" dirty="0" smtClean="0"/>
              <a:t>, z různých důvodů se jim vyhýbáme</a:t>
            </a:r>
            <a:endParaRPr lang="en-US" altLang="cs-CZ" sz="1600" dirty="0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cs-CZ" sz="1600" dirty="0" err="1" smtClean="0"/>
              <a:t>oboustrann</a:t>
            </a:r>
            <a:r>
              <a:rPr lang="cs-CZ" altLang="cs-CZ" sz="1600" dirty="0" smtClean="0"/>
              <a:t>é: </a:t>
            </a:r>
            <a:r>
              <a:rPr lang="cs-CZ" altLang="cs-CZ" sz="16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600" dirty="0" smtClean="0"/>
              <a:t> =</a:t>
            </a:r>
            <a:r>
              <a:rPr lang="en-US" altLang="cs-CZ" sz="1600" dirty="0" smtClean="0"/>
              <a:t> 23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100" dirty="0" smtClean="0"/>
              <a:t>AJ: </a:t>
            </a:r>
            <a:r>
              <a:rPr lang="cs-CZ" altLang="cs-CZ" sz="1100" dirty="0" err="1" smtClean="0"/>
              <a:t>null</a:t>
            </a:r>
            <a:r>
              <a:rPr lang="cs-CZ" altLang="cs-CZ" sz="1100" dirty="0" smtClean="0"/>
              <a:t> </a:t>
            </a:r>
            <a:r>
              <a:rPr lang="cs-CZ" altLang="cs-CZ" sz="1100" dirty="0" err="1" smtClean="0"/>
              <a:t>hypothesis</a:t>
            </a:r>
            <a:r>
              <a:rPr lang="cs-CZ" altLang="cs-CZ" sz="1100" dirty="0" smtClean="0"/>
              <a:t>, </a:t>
            </a:r>
            <a:r>
              <a:rPr lang="cs-CZ" altLang="cs-CZ" sz="1100" dirty="0" err="1" smtClean="0"/>
              <a:t>scientific</a:t>
            </a:r>
            <a:r>
              <a:rPr lang="cs-CZ" altLang="cs-CZ" sz="1100" dirty="0" smtClean="0"/>
              <a:t>/</a:t>
            </a:r>
            <a:r>
              <a:rPr lang="cs-CZ" altLang="cs-CZ" sz="1100" dirty="0" err="1" smtClean="0"/>
              <a:t>alternative</a:t>
            </a:r>
            <a:r>
              <a:rPr lang="cs-CZ" altLang="cs-CZ" sz="1100" dirty="0" smtClean="0"/>
              <a:t> </a:t>
            </a:r>
            <a:r>
              <a:rPr lang="cs-CZ" altLang="cs-CZ" sz="1100" dirty="0" err="1" smtClean="0"/>
              <a:t>hypothesis</a:t>
            </a:r>
            <a:r>
              <a:rPr lang="cs-CZ" altLang="cs-CZ" sz="1100" dirty="0" smtClean="0"/>
              <a:t>, </a:t>
            </a:r>
            <a:r>
              <a:rPr lang="cs-CZ" altLang="cs-CZ" sz="1100" dirty="0" err="1" smtClean="0"/>
              <a:t>level</a:t>
            </a:r>
            <a:r>
              <a:rPr lang="cs-CZ" altLang="cs-CZ" sz="1100" dirty="0" smtClean="0"/>
              <a:t> </a:t>
            </a:r>
            <a:r>
              <a:rPr lang="cs-CZ" altLang="cs-CZ" sz="1100" dirty="0" err="1" smtClean="0"/>
              <a:t>of</a:t>
            </a:r>
            <a:r>
              <a:rPr lang="cs-CZ" altLang="cs-CZ" sz="1100" dirty="0" smtClean="0"/>
              <a:t> </a:t>
            </a:r>
            <a:r>
              <a:rPr lang="cs-CZ" altLang="cs-CZ" sz="1100" dirty="0" err="1" smtClean="0"/>
              <a:t>statistical</a:t>
            </a:r>
            <a:r>
              <a:rPr lang="cs-CZ" altLang="cs-CZ" sz="1100" dirty="0" smtClean="0"/>
              <a:t> </a:t>
            </a:r>
            <a:r>
              <a:rPr lang="cs-CZ" altLang="cs-CZ" sz="1100" dirty="0" err="1" smtClean="0"/>
              <a:t>significance</a:t>
            </a:r>
            <a:r>
              <a:rPr lang="cs-CZ" altLang="cs-CZ" sz="1100" dirty="0" smtClean="0"/>
              <a:t>, type I </a:t>
            </a:r>
            <a:r>
              <a:rPr lang="cs-CZ" altLang="cs-CZ" sz="1100" dirty="0" err="1" smtClean="0"/>
              <a:t>error</a:t>
            </a:r>
            <a:r>
              <a:rPr lang="cs-CZ" altLang="cs-CZ" sz="1100" dirty="0" smtClean="0"/>
              <a:t>, </a:t>
            </a:r>
            <a:r>
              <a:rPr lang="cs-CZ" altLang="cs-CZ" sz="1100" dirty="0" err="1" smtClean="0"/>
              <a:t>one-tailed</a:t>
            </a:r>
            <a:r>
              <a:rPr lang="cs-CZ" altLang="cs-CZ" sz="1100" dirty="0" smtClean="0"/>
              <a:t>, </a:t>
            </a:r>
            <a:r>
              <a:rPr lang="cs-CZ" altLang="cs-CZ" sz="1100" dirty="0" err="1" smtClean="0"/>
              <a:t>two-tailed</a:t>
            </a:r>
            <a:r>
              <a:rPr lang="cs-CZ" altLang="cs-CZ" sz="1100" dirty="0" smtClean="0"/>
              <a:t>, </a:t>
            </a:r>
            <a:r>
              <a:rPr lang="cs-CZ" altLang="cs-CZ" sz="1100" dirty="0" err="1" smtClean="0"/>
              <a:t>directional</a:t>
            </a:r>
            <a:endParaRPr lang="cs-CZ" alt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Postup testování statistické hypotézy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smtClean="0"/>
              <a:t>Formulujte </a:t>
            </a:r>
            <a:r>
              <a:rPr lang="cs-CZ" altLang="cs-CZ" sz="2000" b="1" smtClean="0"/>
              <a:t>testovou </a:t>
            </a:r>
            <a:r>
              <a:rPr lang="cs-CZ" altLang="cs-CZ" sz="2000" smtClean="0"/>
              <a:t>(nulovou)</a:t>
            </a:r>
            <a:r>
              <a:rPr lang="cs-CZ" altLang="cs-CZ" sz="2000" b="1" smtClean="0"/>
              <a:t> hypotézu</a:t>
            </a:r>
            <a:r>
              <a:rPr lang="cs-CZ" altLang="cs-CZ" sz="2000" smtClean="0"/>
              <a:t>, kterou budete testovat (tj. vyvracet) (př. </a:t>
            </a:r>
            <a:r>
              <a:rPr lang="cs-CZ" altLang="cs-CZ" sz="2000" i="1" smtClean="0"/>
              <a:t>H</a:t>
            </a:r>
            <a:r>
              <a:rPr lang="cs-CZ" altLang="cs-CZ" sz="2000" baseline="-25000" smtClean="0"/>
              <a:t>0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m </a:t>
            </a:r>
            <a:r>
              <a:rPr lang="cs-CZ" altLang="cs-CZ" sz="2000" smtClean="0"/>
              <a:t>= 0, nebo </a:t>
            </a:r>
            <a:r>
              <a:rPr lang="cs-CZ" altLang="cs-CZ" sz="2000" i="1" smtClean="0"/>
              <a:t>H</a:t>
            </a:r>
            <a:r>
              <a:rPr lang="cs-CZ" altLang="cs-CZ" sz="2000" baseline="-25000" smtClean="0"/>
              <a:t>0</a:t>
            </a:r>
            <a:r>
              <a:rPr lang="cs-CZ" altLang="cs-CZ" sz="2000" smtClean="0"/>
              <a:t>: </a:t>
            </a:r>
            <a:r>
              <a:rPr lang="cs-CZ" altLang="cs-CZ" sz="2000" i="1" smtClean="0">
                <a:latin typeface="Symbol" panose="05050102010706020507" pitchFamily="18" charset="2"/>
              </a:rPr>
              <a:t>m </a:t>
            </a:r>
            <a:r>
              <a:rPr lang="cs-CZ" altLang="cs-CZ" sz="2000" smtClean="0"/>
              <a:t>= 6)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smtClean="0"/>
              <a:t>Zvolte </a:t>
            </a:r>
            <a:r>
              <a:rPr lang="cs-CZ" altLang="cs-CZ" sz="2000" b="1" smtClean="0"/>
              <a:t>hladinu statistické významnosti</a:t>
            </a:r>
            <a:r>
              <a:rPr lang="cs-CZ" altLang="cs-CZ" sz="2000" smtClean="0"/>
              <a:t>, tj. míru rizika, že dojde k chybě 1. typu (např. </a:t>
            </a:r>
            <a:r>
              <a:rPr lang="cs-CZ" altLang="cs-CZ" sz="2000" i="1" smtClean="0">
                <a:latin typeface="Symbol" panose="05050102010706020507" pitchFamily="18" charset="2"/>
              </a:rPr>
              <a:t>a </a:t>
            </a:r>
            <a:r>
              <a:rPr lang="cs-CZ" altLang="cs-CZ" sz="2000" smtClean="0"/>
              <a:t>= 0,05)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smtClean="0"/>
              <a:t>Hledáme p-nost získání naší výběrové statistiky</a:t>
            </a:r>
            <a:r>
              <a:rPr lang="en-US" altLang="cs-CZ" sz="2000" smtClean="0"/>
              <a:t> nebo extr</a:t>
            </a:r>
            <a:r>
              <a:rPr lang="cs-CZ" altLang="cs-CZ" sz="2000" smtClean="0"/>
              <a:t>émnější hodnoty, za předpokladu, že </a:t>
            </a:r>
            <a:r>
              <a:rPr lang="cs-CZ" altLang="cs-CZ" sz="2000" i="1" smtClean="0"/>
              <a:t>H</a:t>
            </a:r>
            <a:r>
              <a:rPr lang="cs-CZ" altLang="cs-CZ" sz="2000" baseline="-25000" smtClean="0"/>
              <a:t>0</a:t>
            </a:r>
            <a:r>
              <a:rPr lang="cs-CZ" altLang="cs-CZ" sz="2000" smtClean="0"/>
              <a:t> je pravdivá</a:t>
            </a:r>
            <a:r>
              <a:rPr lang="en-US" altLang="cs-CZ" sz="2000" smtClean="0"/>
              <a:t>: </a:t>
            </a:r>
            <a:r>
              <a:rPr lang="cs-CZ" altLang="cs-CZ" sz="2000" i="1" smtClean="0"/>
              <a:t>P</a:t>
            </a:r>
            <a:r>
              <a:rPr lang="cs-CZ" altLang="cs-CZ" sz="2000" smtClean="0"/>
              <a:t>(</a:t>
            </a:r>
            <a:r>
              <a:rPr lang="cs-CZ" altLang="cs-CZ" sz="2000" i="1" smtClean="0"/>
              <a:t>D</a:t>
            </a:r>
            <a:r>
              <a:rPr lang="en-US" altLang="cs-CZ" sz="2000" smtClean="0"/>
              <a:t>|</a:t>
            </a:r>
            <a:r>
              <a:rPr lang="en-US" altLang="cs-CZ" sz="2000" i="1" smtClean="0"/>
              <a:t>H</a:t>
            </a:r>
            <a:r>
              <a:rPr lang="en-US" altLang="cs-CZ" sz="2000" baseline="-25000" smtClean="0"/>
              <a:t>0</a:t>
            </a:r>
            <a:r>
              <a:rPr lang="en-US" altLang="cs-CZ" sz="2000" smtClean="0"/>
              <a:t>)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p</a:t>
            </a:r>
            <a:r>
              <a:rPr lang="cs-CZ" altLang="cs-CZ" sz="2000" smtClean="0"/>
              <a:t>, Sig.</a:t>
            </a:r>
            <a:endParaRPr lang="en-US" altLang="cs-CZ" sz="2000" smtClean="0"/>
          </a:p>
          <a:p>
            <a:pPr marL="966788" lvl="1" indent="-495300" eaLnBrk="1" hangingPunct="1"/>
            <a:r>
              <a:rPr lang="cs-CZ" altLang="cs-CZ" sz="1800" smtClean="0"/>
              <a:t>cesta vede přes znalost výběrového rozložení statistiky</a:t>
            </a:r>
            <a:endParaRPr lang="en-US" altLang="cs-CZ" sz="1800" smtClean="0"/>
          </a:p>
          <a:p>
            <a:pPr marL="966788" lvl="1" indent="-495300" eaLnBrk="1" hangingPunct="1"/>
            <a:r>
              <a:rPr lang="cs-CZ" altLang="cs-CZ" sz="1800" smtClean="0"/>
              <a:t>např. </a:t>
            </a:r>
            <a:r>
              <a:rPr lang="cs-CZ" altLang="cs-CZ" sz="1800" i="1" smtClean="0"/>
              <a:t>m </a:t>
            </a:r>
            <a:r>
              <a:rPr lang="cs-CZ" altLang="cs-CZ" sz="1800" smtClean="0"/>
              <a:t>= 0,5.</a:t>
            </a:r>
            <a:r>
              <a:rPr lang="en-US" altLang="cs-CZ" sz="1800" smtClean="0"/>
              <a:t> </a:t>
            </a:r>
            <a:r>
              <a:rPr lang="en-US" altLang="cs-CZ" sz="1800" i="1" smtClean="0"/>
              <a:t>P</a:t>
            </a:r>
            <a:r>
              <a:rPr lang="cs-CZ" altLang="cs-CZ" sz="1800" i="1" smtClean="0"/>
              <a:t> </a:t>
            </a:r>
            <a:r>
              <a:rPr lang="en-US" altLang="cs-CZ" sz="1800" smtClean="0"/>
              <a:t>(</a:t>
            </a:r>
            <a:r>
              <a:rPr lang="en-US" altLang="cs-CZ" sz="1600" smtClean="0"/>
              <a:t>|</a:t>
            </a:r>
            <a:r>
              <a:rPr lang="en-US" altLang="cs-CZ" sz="1800" i="1" smtClean="0"/>
              <a:t>m</a:t>
            </a:r>
            <a:r>
              <a:rPr lang="en-US" altLang="cs-CZ" sz="1600" smtClean="0"/>
              <a:t>|</a:t>
            </a:r>
            <a:r>
              <a:rPr lang="en-US" altLang="cs-CZ" sz="1800" smtClean="0"/>
              <a:t>≥0,5|</a:t>
            </a:r>
            <a:r>
              <a:rPr lang="en-US" altLang="cs-CZ" sz="1800" i="1" smtClean="0">
                <a:latin typeface="Symbol" panose="05050102010706020507" pitchFamily="18" charset="2"/>
              </a:rPr>
              <a:t>m</a:t>
            </a:r>
            <a:r>
              <a:rPr lang="en-US" altLang="cs-CZ" sz="1800" smtClean="0"/>
              <a:t>=0)</a:t>
            </a:r>
            <a:endParaRPr lang="cs-CZ" altLang="cs-CZ" sz="1800" smtClean="0"/>
          </a:p>
          <a:p>
            <a:pPr marL="966788" lvl="1" indent="-495300" eaLnBrk="1" hangingPunct="1"/>
            <a:r>
              <a:rPr lang="cs-CZ" altLang="cs-CZ" sz="1800" smtClean="0"/>
              <a:t>obvykle je nutný přepočet na tzv. </a:t>
            </a:r>
            <a:r>
              <a:rPr lang="cs-CZ" altLang="cs-CZ" sz="1800" i="1" smtClean="0"/>
              <a:t>testovou statistiku</a:t>
            </a:r>
            <a:r>
              <a:rPr lang="cs-CZ" altLang="cs-CZ" sz="1800" smtClean="0"/>
              <a:t>, např. </a:t>
            </a:r>
            <a:r>
              <a:rPr lang="cs-CZ" altLang="cs-CZ" sz="1800" i="1" smtClean="0"/>
              <a:t>t, z… </a:t>
            </a:r>
            <a:r>
              <a:rPr lang="cs-CZ" altLang="cs-CZ" sz="1800" smtClean="0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smtClean="0"/>
              <a:t>Vyneseme rozhodnutí o </a:t>
            </a:r>
            <a:r>
              <a:rPr lang="cs-CZ" altLang="cs-CZ" sz="2000" i="1" smtClean="0"/>
              <a:t>H</a:t>
            </a:r>
            <a:r>
              <a:rPr lang="cs-CZ" altLang="cs-CZ" sz="2000" baseline="-25000" smtClean="0"/>
              <a:t>0</a:t>
            </a:r>
            <a:r>
              <a:rPr lang="cs-CZ" altLang="cs-CZ" sz="2000" smtClean="0"/>
              <a:t>: zamítnutí či přijetí</a:t>
            </a:r>
            <a:endParaRPr lang="en-US" altLang="cs-CZ" sz="2000" smtClean="0"/>
          </a:p>
          <a:p>
            <a:pPr marL="966788" lvl="1" indent="-495300" eaLnBrk="1" hangingPunct="1"/>
            <a:r>
              <a:rPr lang="cs-CZ" altLang="cs-CZ" sz="1800" smtClean="0"/>
              <a:t>je-li </a:t>
            </a:r>
            <a:r>
              <a:rPr lang="cs-CZ" altLang="cs-CZ" sz="1800" i="1" smtClean="0"/>
              <a:t>P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D</a:t>
            </a:r>
            <a:r>
              <a:rPr lang="en-US" altLang="cs-CZ" sz="1800" smtClean="0"/>
              <a:t>|</a:t>
            </a:r>
            <a:r>
              <a:rPr lang="en-US" altLang="cs-CZ" sz="1800" i="1" smtClean="0"/>
              <a:t>H</a:t>
            </a:r>
            <a:r>
              <a:rPr lang="en-US" altLang="cs-CZ" sz="1800" baseline="-25000" smtClean="0"/>
              <a:t>0</a:t>
            </a:r>
            <a:r>
              <a:rPr lang="en-US" altLang="cs-CZ" sz="1800" smtClean="0"/>
              <a:t>)</a:t>
            </a:r>
            <a:r>
              <a:rPr lang="cs-CZ" altLang="cs-CZ" sz="1800" smtClean="0"/>
              <a:t> </a:t>
            </a:r>
            <a:r>
              <a:rPr lang="en-US" altLang="cs-CZ" sz="1800" smtClean="0"/>
              <a:t>&lt; </a:t>
            </a:r>
            <a:r>
              <a:rPr lang="en-US" altLang="cs-CZ" sz="1800" i="1" smtClean="0">
                <a:latin typeface="Symbol" panose="05050102010706020507" pitchFamily="18" charset="2"/>
              </a:rPr>
              <a:t>a </a:t>
            </a:r>
            <a:r>
              <a:rPr lang="en-US" altLang="cs-CZ" sz="1800" i="1" smtClean="0"/>
              <a:t>, </a:t>
            </a:r>
            <a:r>
              <a:rPr lang="cs-CZ" altLang="cs-CZ" sz="1800" smtClean="0"/>
              <a:t>pak </a:t>
            </a:r>
            <a:r>
              <a:rPr lang="cs-CZ" altLang="cs-CZ" sz="1800" i="1" smtClean="0"/>
              <a:t>H</a:t>
            </a:r>
            <a:r>
              <a:rPr lang="cs-CZ" altLang="cs-CZ" sz="1800" baseline="-25000" smtClean="0"/>
              <a:t>0</a:t>
            </a:r>
            <a:r>
              <a:rPr lang="cs-CZ" altLang="cs-CZ" sz="1800" smtClean="0"/>
              <a:t> zamítáme</a:t>
            </a:r>
          </a:p>
          <a:p>
            <a:pPr marL="966788" lvl="1" indent="-495300" eaLnBrk="1" hangingPunct="1"/>
            <a:r>
              <a:rPr lang="cs-CZ" altLang="cs-CZ" sz="1800" smtClean="0"/>
              <a:t>je-li </a:t>
            </a:r>
            <a:r>
              <a:rPr lang="cs-CZ" altLang="cs-CZ" sz="1800" i="1" smtClean="0"/>
              <a:t>P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D</a:t>
            </a:r>
            <a:r>
              <a:rPr lang="en-US" altLang="cs-CZ" sz="1800" smtClean="0"/>
              <a:t>|</a:t>
            </a:r>
            <a:r>
              <a:rPr lang="en-US" altLang="cs-CZ" sz="1800" i="1" smtClean="0"/>
              <a:t>H</a:t>
            </a:r>
            <a:r>
              <a:rPr lang="en-US" altLang="cs-CZ" sz="1800" baseline="-25000" smtClean="0"/>
              <a:t>0</a:t>
            </a:r>
            <a:r>
              <a:rPr lang="en-US" altLang="cs-CZ" sz="1800" smtClean="0"/>
              <a:t>)</a:t>
            </a:r>
            <a:r>
              <a:rPr lang="cs-CZ" altLang="cs-CZ" sz="1800" smtClean="0"/>
              <a:t> </a:t>
            </a:r>
            <a:r>
              <a:rPr lang="en-US" altLang="cs-CZ" sz="1800" smtClean="0"/>
              <a:t>≥ </a:t>
            </a:r>
            <a:r>
              <a:rPr lang="en-US" altLang="cs-CZ" sz="1800" i="1" smtClean="0">
                <a:latin typeface="Symbol" panose="05050102010706020507" pitchFamily="18" charset="2"/>
              </a:rPr>
              <a:t>a </a:t>
            </a:r>
            <a:r>
              <a:rPr lang="en-US" altLang="cs-CZ" sz="1800" i="1" smtClean="0"/>
              <a:t>, </a:t>
            </a:r>
            <a:r>
              <a:rPr lang="cs-CZ" altLang="cs-CZ" sz="1800" smtClean="0"/>
              <a:t>pak </a:t>
            </a:r>
            <a:r>
              <a:rPr lang="cs-CZ" altLang="cs-CZ" sz="1800" i="1" smtClean="0"/>
              <a:t>H</a:t>
            </a:r>
            <a:r>
              <a:rPr lang="cs-CZ" altLang="cs-CZ" sz="1800" baseline="-25000" smtClean="0"/>
              <a:t>0</a:t>
            </a:r>
            <a:r>
              <a:rPr lang="cs-CZ" altLang="cs-CZ" sz="1800" smtClean="0"/>
              <a:t> nezamítáme</a:t>
            </a:r>
            <a:endParaRPr lang="en-US" altLang="cs-CZ" sz="1800" smtClean="0">
              <a:latin typeface="Symbol" panose="05050102010706020507" pitchFamily="18" charset="2"/>
            </a:endParaRPr>
          </a:p>
          <a:p>
            <a:pPr marL="966788" lvl="1" indent="-495300" eaLnBrk="1" hangingPunct="1">
              <a:lnSpc>
                <a:spcPct val="90000"/>
              </a:lnSpc>
            </a:pPr>
            <a:endParaRPr lang="en-US" altLang="cs-CZ" sz="1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</a:t>
            </a:r>
            <a:r>
              <a:rPr lang="cs-CZ" altLang="cs-CZ" smtClean="0"/>
              <a:t>ří</a:t>
            </a:r>
            <a:r>
              <a:rPr lang="en-US" altLang="cs-CZ" smtClean="0"/>
              <a:t>klad</a:t>
            </a:r>
            <a:r>
              <a:rPr lang="cs-CZ" altLang="cs-CZ" smtClean="0"/>
              <a:t> – jednovýběrový </a:t>
            </a:r>
            <a:r>
              <a:rPr lang="cs-CZ" altLang="cs-CZ" i="1" smtClean="0"/>
              <a:t>t</a:t>
            </a:r>
            <a:r>
              <a:rPr lang="cs-CZ" altLang="cs-CZ" smtClean="0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Terapie nevhodného chování.</a:t>
            </a:r>
          </a:p>
          <a:p>
            <a:pPr marL="966788" lvl="1" indent="-495300" eaLnBrk="1" hangingPunct="1"/>
            <a:r>
              <a:rPr lang="cs-CZ" altLang="cs-CZ" sz="2000" dirty="0" smtClean="0"/>
              <a:t>Rozdíl před-po: </a:t>
            </a:r>
            <a:r>
              <a:rPr lang="cs-CZ" altLang="cs-CZ" sz="2000" i="1" dirty="0" smtClean="0"/>
              <a:t>m</a:t>
            </a:r>
            <a:r>
              <a:rPr lang="cs-CZ" altLang="cs-CZ" sz="2000" dirty="0" smtClean="0"/>
              <a:t>=2,7; </a:t>
            </a:r>
            <a:r>
              <a:rPr lang="cs-CZ" altLang="cs-CZ" sz="2000" i="1" dirty="0" smtClean="0"/>
              <a:t>s</a:t>
            </a:r>
            <a:r>
              <a:rPr lang="cs-CZ" altLang="cs-CZ" sz="2000" dirty="0" smtClean="0"/>
              <a:t>=3,5; </a:t>
            </a:r>
            <a:r>
              <a:rPr lang="en-US" altLang="cs-CZ" sz="2000" i="1" dirty="0" smtClean="0"/>
              <a:t>N</a:t>
            </a:r>
            <a:r>
              <a:rPr lang="cs-CZ" altLang="cs-CZ" sz="2000" dirty="0" smtClean="0"/>
              <a:t>=10</a:t>
            </a:r>
          </a:p>
          <a:p>
            <a:pPr marL="966788" lvl="1" indent="-495300" eaLnBrk="1" hangingPunct="1"/>
            <a:r>
              <a:rPr lang="cs-CZ" altLang="cs-CZ" sz="2000" i="1" dirty="0" smtClean="0"/>
              <a:t>H </a:t>
            </a:r>
            <a:r>
              <a:rPr lang="cs-CZ" altLang="cs-CZ" sz="2000" dirty="0" smtClean="0"/>
              <a:t>: Terapie má efekt. (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000" dirty="0" smtClean="0"/>
              <a:t>≠0) – oboustranná 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dirty="0" smtClean="0"/>
              <a:t>: Terapie nemá efekt: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000" dirty="0" smtClean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 smtClean="0"/>
              <a:t>V sociálních vědách běžně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a</a:t>
            </a:r>
            <a:r>
              <a:rPr lang="cs-CZ" altLang="cs-CZ" sz="2000" dirty="0" smtClean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en-US" altLang="cs-CZ" sz="1600" dirty="0" smtClean="0"/>
              <a:t>|</a:t>
            </a:r>
            <a:r>
              <a:rPr lang="cs-CZ" altLang="cs-CZ" sz="2000" i="1" dirty="0" smtClean="0"/>
              <a:t>m</a:t>
            </a:r>
            <a:r>
              <a:rPr lang="en-US" altLang="cs-CZ" sz="1600" dirty="0" smtClean="0"/>
              <a:t>|</a:t>
            </a:r>
            <a:r>
              <a:rPr lang="cs-CZ" altLang="cs-CZ" sz="2000" dirty="0" smtClean="0"/>
              <a:t>≥2,7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= ?</a:t>
            </a:r>
          </a:p>
          <a:p>
            <a:pPr marL="1347788" lvl="2" indent="-438150" eaLnBrk="1" hangingPunct="1"/>
            <a:r>
              <a:rPr lang="cs-CZ" altLang="cs-CZ" sz="1700" i="1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=3,5/</a:t>
            </a:r>
            <a:r>
              <a:rPr lang="cs-CZ" altLang="cs-CZ" sz="1700" dirty="0" err="1" smtClean="0"/>
              <a:t>odm</a:t>
            </a:r>
            <a:r>
              <a:rPr lang="cs-CZ" altLang="cs-CZ" sz="1700" dirty="0" smtClean="0"/>
              <a:t>(10)=1,1</a:t>
            </a:r>
          </a:p>
          <a:p>
            <a:pPr marL="1347788" lvl="2" indent="-438150" eaLnBrk="1" hangingPunct="1"/>
            <a:r>
              <a:rPr lang="cs-CZ" altLang="cs-CZ" sz="1700" i="1" dirty="0" smtClean="0"/>
              <a:t>t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=(</a:t>
            </a:r>
            <a:r>
              <a:rPr lang="cs-CZ" altLang="cs-CZ" sz="1700" i="1" dirty="0" smtClean="0"/>
              <a:t>m-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700" dirty="0" smtClean="0"/>
              <a:t>)/</a:t>
            </a:r>
            <a:r>
              <a:rPr lang="cs-CZ" altLang="cs-CZ" sz="1700" dirty="0" err="1" smtClean="0"/>
              <a:t>s</a:t>
            </a:r>
            <a:r>
              <a:rPr lang="cs-CZ" altLang="cs-CZ" sz="1700" baseline="-25000" dirty="0" err="1" smtClean="0"/>
              <a:t>m</a:t>
            </a:r>
            <a:r>
              <a:rPr lang="cs-CZ" altLang="cs-CZ" sz="1700" dirty="0" smtClean="0"/>
              <a:t>=2,7/1,1= 2,45</a:t>
            </a:r>
            <a:endParaRPr lang="cs-CZ" altLang="cs-CZ" sz="1700" baseline="-25000" dirty="0" smtClean="0"/>
          </a:p>
          <a:p>
            <a:pPr marL="1347788" lvl="2" indent="-438150" eaLnBrk="1" hangingPunct="1"/>
            <a:r>
              <a:rPr lang="cs-CZ" altLang="cs-CZ" sz="1700" i="1" dirty="0" smtClean="0"/>
              <a:t>P</a:t>
            </a:r>
            <a:r>
              <a:rPr lang="en-US" altLang="cs-CZ" sz="1700" i="1" dirty="0" smtClean="0"/>
              <a:t> </a:t>
            </a:r>
            <a:r>
              <a:rPr lang="cs-CZ" altLang="cs-CZ" sz="1700" dirty="0" smtClean="0"/>
              <a:t>(</a:t>
            </a:r>
            <a:r>
              <a:rPr lang="en-US" altLang="cs-CZ" sz="1400" dirty="0" smtClean="0"/>
              <a:t>|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 </a:t>
            </a:r>
            <a:r>
              <a:rPr lang="en-US" altLang="cs-CZ" sz="1400" dirty="0" smtClean="0"/>
              <a:t>|</a:t>
            </a:r>
            <a:r>
              <a:rPr lang="cs-CZ" altLang="cs-CZ" sz="1700" dirty="0" smtClean="0"/>
              <a:t>≥2,45 </a:t>
            </a:r>
            <a:r>
              <a:rPr lang="en-US" altLang="cs-CZ" sz="1700" dirty="0" smtClean="0"/>
              <a:t>|</a:t>
            </a:r>
            <a:r>
              <a:rPr lang="cs-CZ" altLang="cs-CZ" sz="1700" i="1" dirty="0" smtClean="0">
                <a:latin typeface="Symbol" panose="05050102010706020507" pitchFamily="18" charset="2"/>
              </a:rPr>
              <a:t>t</a:t>
            </a:r>
            <a:r>
              <a:rPr lang="cs-CZ" altLang="cs-CZ" sz="1700" i="1" dirty="0" smtClean="0"/>
              <a:t> </a:t>
            </a:r>
            <a:r>
              <a:rPr lang="cs-CZ" altLang="cs-CZ" sz="1700" dirty="0" smtClean="0"/>
              <a:t>=0) = </a:t>
            </a:r>
            <a:r>
              <a:rPr lang="en-US" altLang="cs-CZ" sz="1700" dirty="0" smtClean="0"/>
              <a:t>2*(1–</a:t>
            </a:r>
            <a:r>
              <a:rPr lang="cs-CZ" altLang="cs-CZ" sz="1700" dirty="0" smtClean="0"/>
              <a:t>T.DIST(2,45;9;</a:t>
            </a:r>
            <a:r>
              <a:rPr lang="en-US" altLang="cs-CZ" sz="1700" dirty="0" smtClean="0"/>
              <a:t>1</a:t>
            </a:r>
            <a:r>
              <a:rPr lang="cs-CZ" altLang="cs-CZ" sz="1700" dirty="0" smtClean="0"/>
              <a:t>)</a:t>
            </a:r>
            <a:r>
              <a:rPr lang="en-US" altLang="cs-CZ" sz="1700" dirty="0" smtClean="0"/>
              <a:t>)</a:t>
            </a:r>
            <a:r>
              <a:rPr lang="cs-CZ" altLang="cs-CZ" sz="1700" dirty="0" smtClean="0"/>
              <a:t> = 0,04</a:t>
            </a:r>
            <a:r>
              <a:rPr lang="en-US" altLang="cs-CZ" sz="1700" dirty="0" smtClean="0"/>
              <a:t>    </a:t>
            </a:r>
            <a:r>
              <a:rPr lang="cs-CZ" altLang="cs-CZ" sz="1100" dirty="0" smtClean="0"/>
              <a:t>(nebo TDIST(2,45;9;2))</a:t>
            </a:r>
            <a:endParaRPr lang="cs-CZ" altLang="cs-CZ" sz="1700" dirty="0" smtClean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 smtClean="0"/>
              <a:t>P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(</a:t>
            </a:r>
            <a:r>
              <a:rPr lang="en-US" altLang="cs-CZ" sz="1600" dirty="0" smtClean="0"/>
              <a:t>|</a:t>
            </a:r>
            <a:r>
              <a:rPr lang="cs-CZ" altLang="cs-CZ" sz="2000" i="1" dirty="0" smtClean="0"/>
              <a:t>m</a:t>
            </a:r>
            <a:r>
              <a:rPr lang="en-US" altLang="cs-CZ" sz="1600" dirty="0" smtClean="0"/>
              <a:t>|</a:t>
            </a:r>
            <a:r>
              <a:rPr lang="cs-CZ" altLang="cs-CZ" sz="2000" dirty="0" smtClean="0"/>
              <a:t>≥2,7</a:t>
            </a:r>
            <a:r>
              <a:rPr lang="en-US" altLang="cs-CZ" sz="2000" dirty="0" smtClean="0"/>
              <a:t>|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=0) </a:t>
            </a:r>
            <a:r>
              <a:rPr lang="en-US" altLang="cs-CZ" sz="2000" dirty="0" smtClean="0"/>
              <a:t>&lt; 0,05   &gt;&gt; </a:t>
            </a:r>
            <a:r>
              <a:rPr lang="cs-CZ" altLang="cs-CZ" sz="2000" dirty="0" smtClean="0"/>
              <a:t>zamítáme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 </a:t>
            </a:r>
            <a:r>
              <a:rPr lang="cs-CZ" altLang="cs-CZ" sz="2000" baseline="-25000" dirty="0" smtClean="0"/>
              <a:t> </a:t>
            </a:r>
            <a:r>
              <a:rPr lang="cs-CZ" altLang="cs-CZ" sz="2000" dirty="0" smtClean="0"/>
              <a:t>- rozdíl mezi D a H0 je </a:t>
            </a:r>
            <a:r>
              <a:rPr lang="cs-CZ" altLang="cs-CZ" sz="2000" b="1" dirty="0" smtClean="0"/>
              <a:t>statisticky významný(průkazný, signifikantní)</a:t>
            </a:r>
            <a:endParaRPr lang="cs-CZ" altLang="cs-CZ" sz="2000" b="1" baseline="-25000" dirty="0" smtClean="0"/>
          </a:p>
          <a:p>
            <a:pPr marL="571500" indent="-571500" algn="ctr" eaLnBrk="1" hangingPunct="1">
              <a:buNone/>
            </a:pPr>
            <a:r>
              <a:rPr lang="cs-CZ" altLang="cs-CZ" sz="2000" dirty="0" smtClean="0"/>
              <a:t>Protože </a:t>
            </a:r>
            <a:r>
              <a:rPr lang="cs-CZ" altLang="cs-CZ" sz="2000" dirty="0" smtClean="0"/>
              <a:t>při </a:t>
            </a:r>
            <a:r>
              <a:rPr lang="cs-CZ" altLang="cs-CZ" sz="2000" i="1" dirty="0" smtClean="0"/>
              <a:t>m</a:t>
            </a:r>
            <a:r>
              <a:rPr lang="en-US" altLang="cs-CZ" sz="2000" i="1" dirty="0" smtClean="0"/>
              <a:t> </a:t>
            </a:r>
            <a:r>
              <a:rPr lang="cs-CZ" altLang="cs-CZ" sz="2000" dirty="0" smtClean="0"/>
              <a:t>=2,7 je velmi málo pravděpodobné, že by rozdíl byl 0, tak </a:t>
            </a:r>
            <a:r>
              <a:rPr lang="cs-CZ" altLang="cs-CZ" sz="2000" dirty="0" smtClean="0"/>
              <a:t>nalézáme podporu pro přesvědčení, že</a:t>
            </a:r>
            <a:r>
              <a:rPr lang="cs-CZ" altLang="cs-CZ" sz="2000" dirty="0"/>
              <a:t>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 smtClean="0"/>
              <a:t>&gt;</a:t>
            </a:r>
            <a:r>
              <a:rPr lang="cs-CZ" altLang="cs-CZ" sz="2000" dirty="0" smtClean="0"/>
              <a:t>0</a:t>
            </a:r>
            <a:r>
              <a:rPr lang="cs-CZ" altLang="cs-CZ" sz="2000" dirty="0" smtClean="0"/>
              <a:t>.</a:t>
            </a: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4093</TotalTime>
  <Words>1533</Words>
  <Application>Microsoft Office PowerPoint</Application>
  <PresentationFormat>Předvádění na obrazovce (4:3)</PresentationFormat>
  <Paragraphs>201</Paragraphs>
  <Slides>16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Segoe UI</vt:lpstr>
      <vt:lpstr>Symbol</vt:lpstr>
      <vt:lpstr>Times New Roman</vt:lpstr>
      <vt:lpstr>Wingdings</vt:lpstr>
      <vt:lpstr>Profil</vt:lpstr>
      <vt:lpstr>PSY117 Statistická analýza dat v psychologii Přednáška 9 2016</vt:lpstr>
      <vt:lpstr>Od vzorku k populaci a zpět</vt:lpstr>
      <vt:lpstr>Hypotézy</vt:lpstr>
      <vt:lpstr>Statistický test hypotézy</vt:lpstr>
      <vt:lpstr>Jak vysoká P(D |H ) je nutná k přijetí H?</vt:lpstr>
      <vt:lpstr>Dichotomizace výsledků výzkumu</vt:lpstr>
      <vt:lpstr>Terminologická vložka</vt:lpstr>
      <vt:lpstr>Postup testování statistické hypotézy</vt:lpstr>
      <vt:lpstr>Příklad – jednovýběrový t-test</vt:lpstr>
      <vt:lpstr>Příklad – jednovýběrový t-test</vt:lpstr>
      <vt:lpstr>Příklad – jednovýběrový t-test</vt:lpstr>
      <vt:lpstr>Jednostranné testy</vt:lpstr>
      <vt:lpstr>Test signifikance Pearsonova korelačního koeficientu</vt:lpstr>
      <vt:lpstr>Problémy statistického testování H</vt:lpstr>
      <vt:lpstr>Doporučené čtení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testování hypotéz</dc:subject>
  <dc:creator>Stanislav Ježek</dc:creator>
  <cp:lastModifiedBy>Standa Ježek</cp:lastModifiedBy>
  <cp:revision>119</cp:revision>
  <cp:lastPrinted>1601-01-01T00:00:00Z</cp:lastPrinted>
  <dcterms:created xsi:type="dcterms:W3CDTF">2006-03-20T08:34:43Z</dcterms:created>
  <dcterms:modified xsi:type="dcterms:W3CDTF">2016-04-20T05:56:31Z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